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wav" ContentType="audio/wav"/>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2.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6.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57" r:id="rId3"/>
    <p:sldId id="290" r:id="rId4"/>
    <p:sldId id="355" r:id="rId5"/>
    <p:sldId id="332" r:id="rId6"/>
    <p:sldId id="358" r:id="rId7"/>
    <p:sldId id="360" r:id="rId8"/>
    <p:sldId id="361" r:id="rId9"/>
    <p:sldId id="331" r:id="rId10"/>
    <p:sldId id="325" r:id="rId11"/>
    <p:sldId id="326" r:id="rId12"/>
    <p:sldId id="363" r:id="rId13"/>
    <p:sldId id="339" r:id="rId14"/>
    <p:sldId id="327" r:id="rId15"/>
    <p:sldId id="342" r:id="rId16"/>
    <p:sldId id="345" r:id="rId17"/>
    <p:sldId id="365" r:id="rId18"/>
    <p:sldId id="340" r:id="rId19"/>
    <p:sldId id="343" r:id="rId20"/>
    <p:sldId id="264" r:id="rId21"/>
    <p:sldId id="352" r:id="rId22"/>
    <p:sldId id="364" r:id="rId23"/>
    <p:sldId id="366" r:id="rId24"/>
    <p:sldId id="344" r:id="rId25"/>
    <p:sldId id="367" r:id="rId26"/>
    <p:sldId id="362" r:id="rId27"/>
    <p:sldId id="349" r:id="rId28"/>
    <p:sldId id="346" r:id="rId29"/>
    <p:sldId id="350" r:id="rId30"/>
    <p:sldId id="312" r:id="rId31"/>
    <p:sldId id="313" r:id="rId32"/>
    <p:sldId id="330" r:id="rId33"/>
    <p:sldId id="293" r:id="rId34"/>
    <p:sldId id="275" r:id="rId35"/>
    <p:sldId id="277" r:id="rId36"/>
    <p:sldId id="306" r:id="rId37"/>
    <p:sldId id="282" r:id="rId38"/>
    <p:sldId id="281" r:id="rId39"/>
    <p:sldId id="280" r:id="rId40"/>
    <p:sldId id="287" r:id="rId41"/>
    <p:sldId id="304" r:id="rId42"/>
    <p:sldId id="284" r:id="rId43"/>
    <p:sldId id="314" r:id="rId44"/>
    <p:sldId id="285" r:id="rId45"/>
    <p:sldId id="296" r:id="rId46"/>
    <p:sldId id="311" r:id="rId47"/>
    <p:sldId id="307" r:id="rId48"/>
    <p:sldId id="315" r:id="rId49"/>
    <p:sldId id="308" r:id="rId50"/>
    <p:sldId id="316" r:id="rId51"/>
    <p:sldId id="317" r:id="rId52"/>
    <p:sldId id="323" r:id="rId53"/>
    <p:sldId id="324" r:id="rId54"/>
    <p:sldId id="322" r:id="rId55"/>
    <p:sldId id="321" r:id="rId56"/>
    <p:sldId id="320" r:id="rId57"/>
    <p:sldId id="319" r:id="rId58"/>
    <p:sldId id="318" r:id="rId59"/>
    <p:sldId id="328" r:id="rId60"/>
    <p:sldId id="329" r:id="rId61"/>
  </p:sldIdLst>
  <p:sldSz cx="9144000" cy="6858000" type="screen4x3"/>
  <p:notesSz cx="9866313"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p:cViewPr varScale="1">
        <p:scale>
          <a:sx n="96" d="100"/>
          <a:sy n="96" d="100"/>
        </p:scale>
        <p:origin x="724"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___1.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______13.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___2.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______3.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5.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______6.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______10.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11.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2.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______1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791516084269505"/>
          <c:y val="6.5684191118244542E-2"/>
          <c:w val="0.76260943773131962"/>
          <c:h val="0.84146571150246929"/>
        </c:manualLayout>
      </c:layout>
      <c:scatterChart>
        <c:scatterStyle val="lineMarker"/>
        <c:varyColors val="0"/>
        <c:ser>
          <c:idx val="0"/>
          <c:order val="0"/>
          <c:tx>
            <c:v>提案①</c:v>
          </c:tx>
          <c:spPr>
            <a:ln w="19050" cap="sq">
              <a:solidFill>
                <a:schemeClr val="accent1"/>
              </a:solidFill>
              <a:round/>
            </a:ln>
            <a:effectLst/>
          </c:spPr>
          <c:marker>
            <c:symbol val="circle"/>
            <c:size val="5"/>
            <c:spPr>
              <a:solidFill>
                <a:schemeClr val="accent1"/>
              </a:solidFill>
              <a:ln w="9525">
                <a:solidFill>
                  <a:schemeClr val="accent1"/>
                </a:solidFill>
              </a:ln>
              <a:effectLst/>
            </c:spPr>
          </c:marker>
          <c:xVal>
            <c:numRef>
              <c:f>Sheet1!$B$33:$B$56</c:f>
              <c:numCache>
                <c:formatCode>General</c:formatCode>
                <c:ptCount val="24"/>
                <c:pt idx="0">
                  <c:v>1.25</c:v>
                </c:pt>
                <c:pt idx="1">
                  <c:v>6.25</c:v>
                </c:pt>
                <c:pt idx="2">
                  <c:v>12.5</c:v>
                </c:pt>
                <c:pt idx="3">
                  <c:v>18.75</c:v>
                </c:pt>
                <c:pt idx="4">
                  <c:v>25</c:v>
                </c:pt>
                <c:pt idx="5">
                  <c:v>37.5</c:v>
                </c:pt>
                <c:pt idx="6">
                  <c:v>50</c:v>
                </c:pt>
                <c:pt idx="7">
                  <c:v>62.5</c:v>
                </c:pt>
                <c:pt idx="8">
                  <c:v>75</c:v>
                </c:pt>
                <c:pt idx="9">
                  <c:v>87.5</c:v>
                </c:pt>
                <c:pt idx="10">
                  <c:v>100</c:v>
                </c:pt>
                <c:pt idx="11">
                  <c:v>112.5</c:v>
                </c:pt>
                <c:pt idx="12">
                  <c:v>125</c:v>
                </c:pt>
                <c:pt idx="13">
                  <c:v>126.25</c:v>
                </c:pt>
                <c:pt idx="14">
                  <c:v>131.25</c:v>
                </c:pt>
                <c:pt idx="15">
                  <c:v>137.5</c:v>
                </c:pt>
                <c:pt idx="16">
                  <c:v>150</c:v>
                </c:pt>
                <c:pt idx="17">
                  <c:v>162.5</c:v>
                </c:pt>
                <c:pt idx="18">
                  <c:v>175</c:v>
                </c:pt>
                <c:pt idx="19">
                  <c:v>187.5</c:v>
                </c:pt>
                <c:pt idx="20">
                  <c:v>200</c:v>
                </c:pt>
                <c:pt idx="21">
                  <c:v>212.5</c:v>
                </c:pt>
                <c:pt idx="22">
                  <c:v>225</c:v>
                </c:pt>
                <c:pt idx="23">
                  <c:v>250</c:v>
                </c:pt>
              </c:numCache>
            </c:numRef>
          </c:xVal>
          <c:yVal>
            <c:numRef>
              <c:f>Sheet1!$D$33:$D$56</c:f>
              <c:numCache>
                <c:formatCode>0.00</c:formatCode>
                <c:ptCount val="24"/>
                <c:pt idx="0">
                  <c:v>0.59419999999999995</c:v>
                </c:pt>
                <c:pt idx="1">
                  <c:v>0.1585</c:v>
                </c:pt>
                <c:pt idx="2">
                  <c:v>2.4389573609283599</c:v>
                </c:pt>
                <c:pt idx="3">
                  <c:v>0.98889357628589303</c:v>
                </c:pt>
                <c:pt idx="4">
                  <c:v>-2.47103541754803</c:v>
                </c:pt>
                <c:pt idx="5">
                  <c:v>-2.5866704809637202</c:v>
                </c:pt>
                <c:pt idx="6">
                  <c:v>-7.9234967799999998</c:v>
                </c:pt>
                <c:pt idx="7">
                  <c:v>-6.6160084428287798</c:v>
                </c:pt>
                <c:pt idx="8">
                  <c:v>-9.0897183383331495</c:v>
                </c:pt>
                <c:pt idx="9">
                  <c:v>-7.4259756810494801</c:v>
                </c:pt>
                <c:pt idx="10">
                  <c:v>-9.4357522899999999</c:v>
                </c:pt>
                <c:pt idx="11">
                  <c:v>-3.4730836307413102</c:v>
                </c:pt>
                <c:pt idx="12">
                  <c:v>-8.02008033867107</c:v>
                </c:pt>
                <c:pt idx="13">
                  <c:v>-0.87957480962262302</c:v>
                </c:pt>
                <c:pt idx="14">
                  <c:v>0.90250039340274202</c:v>
                </c:pt>
                <c:pt idx="15">
                  <c:v>0.89689046699999997</c:v>
                </c:pt>
                <c:pt idx="16">
                  <c:v>-1.1410263685044799</c:v>
                </c:pt>
                <c:pt idx="17">
                  <c:v>-1.29559694268007</c:v>
                </c:pt>
                <c:pt idx="18">
                  <c:v>-3.4316646409748399</c:v>
                </c:pt>
                <c:pt idx="19">
                  <c:v>-7.5282291061927999</c:v>
                </c:pt>
                <c:pt idx="20">
                  <c:v>-9.4045182023364706</c:v>
                </c:pt>
                <c:pt idx="21">
                  <c:v>-8.3770234674649604</c:v>
                </c:pt>
                <c:pt idx="22">
                  <c:v>-9.7702848447830206</c:v>
                </c:pt>
                <c:pt idx="23">
                  <c:v>-7.9893798475781201</c:v>
                </c:pt>
              </c:numCache>
            </c:numRef>
          </c:yVal>
          <c:smooth val="0"/>
          <c:extLst xmlns:c16r2="http://schemas.microsoft.com/office/drawing/2015/06/chart">
            <c:ext xmlns:c16="http://schemas.microsoft.com/office/drawing/2014/chart" uri="{C3380CC4-5D6E-409C-BE32-E72D297353CC}">
              <c16:uniqueId val="{00000000-D594-4874-AD47-6116BEF0A4E2}"/>
            </c:ext>
          </c:extLst>
        </c:ser>
        <c:ser>
          <c:idx val="1"/>
          <c:order val="1"/>
          <c:tx>
            <c:v>提案②</c:v>
          </c:tx>
          <c:spPr>
            <a:ln w="19050" cap="rnd">
              <a:solidFill>
                <a:schemeClr val="accent2"/>
              </a:solidFill>
              <a:round/>
            </a:ln>
            <a:effectLst/>
          </c:spPr>
          <c:marker>
            <c:symbol val="triangle"/>
            <c:size val="5"/>
            <c:spPr>
              <a:solidFill>
                <a:schemeClr val="accent2"/>
              </a:solidFill>
              <a:ln w="9525">
                <a:solidFill>
                  <a:schemeClr val="accent2"/>
                </a:solidFill>
                <a:miter lim="800000"/>
              </a:ln>
              <a:effectLst/>
            </c:spPr>
          </c:marker>
          <c:dPt>
            <c:idx val="10"/>
            <c:marker>
              <c:symbol val="triangle"/>
              <c:size val="5"/>
              <c:spPr>
                <a:solidFill>
                  <a:schemeClr val="accent2"/>
                </a:solidFill>
                <a:ln w="9525" cap="sq">
                  <a:solidFill>
                    <a:schemeClr val="accent2"/>
                  </a:solidFill>
                  <a:miter lim="800000"/>
                </a:ln>
                <a:effectLst/>
              </c:spPr>
            </c:marker>
            <c:bubble3D val="0"/>
            <c:extLst xmlns:c16r2="http://schemas.microsoft.com/office/drawing/2015/06/chart">
              <c:ext xmlns:c16="http://schemas.microsoft.com/office/drawing/2014/chart" uri="{C3380CC4-5D6E-409C-BE32-E72D297353CC}">
                <c16:uniqueId val="{00000001-D594-4874-AD47-6116BEF0A4E2}"/>
              </c:ext>
            </c:extLst>
          </c:dPt>
          <c:xVal>
            <c:numRef>
              <c:f>Sheet1!$M$33:$M$56</c:f>
              <c:numCache>
                <c:formatCode>General</c:formatCode>
                <c:ptCount val="24"/>
                <c:pt idx="0">
                  <c:v>1.25</c:v>
                </c:pt>
                <c:pt idx="1">
                  <c:v>6.25</c:v>
                </c:pt>
                <c:pt idx="2">
                  <c:v>12.5</c:v>
                </c:pt>
                <c:pt idx="3">
                  <c:v>18.75</c:v>
                </c:pt>
                <c:pt idx="4">
                  <c:v>25</c:v>
                </c:pt>
                <c:pt idx="5">
                  <c:v>37.5</c:v>
                </c:pt>
                <c:pt idx="6">
                  <c:v>50</c:v>
                </c:pt>
                <c:pt idx="7">
                  <c:v>62.5</c:v>
                </c:pt>
                <c:pt idx="8">
                  <c:v>75</c:v>
                </c:pt>
                <c:pt idx="9">
                  <c:v>87.5</c:v>
                </c:pt>
                <c:pt idx="10">
                  <c:v>100</c:v>
                </c:pt>
                <c:pt idx="11">
                  <c:v>112.5</c:v>
                </c:pt>
                <c:pt idx="12">
                  <c:v>125</c:v>
                </c:pt>
                <c:pt idx="13">
                  <c:v>126.25</c:v>
                </c:pt>
                <c:pt idx="14">
                  <c:v>131.25</c:v>
                </c:pt>
                <c:pt idx="15">
                  <c:v>137.5</c:v>
                </c:pt>
                <c:pt idx="16">
                  <c:v>150</c:v>
                </c:pt>
                <c:pt idx="17">
                  <c:v>162.5</c:v>
                </c:pt>
                <c:pt idx="18">
                  <c:v>175</c:v>
                </c:pt>
                <c:pt idx="19">
                  <c:v>187.5</c:v>
                </c:pt>
                <c:pt idx="20">
                  <c:v>200</c:v>
                </c:pt>
                <c:pt idx="21">
                  <c:v>212.5</c:v>
                </c:pt>
                <c:pt idx="22">
                  <c:v>225</c:v>
                </c:pt>
                <c:pt idx="23">
                  <c:v>250</c:v>
                </c:pt>
              </c:numCache>
            </c:numRef>
          </c:xVal>
          <c:yVal>
            <c:numRef>
              <c:f>Sheet1!$O$33:$O$56</c:f>
              <c:numCache>
                <c:formatCode>0.00</c:formatCode>
                <c:ptCount val="24"/>
                <c:pt idx="0">
                  <c:v>0.59419999999999995</c:v>
                </c:pt>
                <c:pt idx="1">
                  <c:v>0.1585</c:v>
                </c:pt>
                <c:pt idx="2">
                  <c:v>2.4389573609283599</c:v>
                </c:pt>
                <c:pt idx="3">
                  <c:v>0.98889357628589303</c:v>
                </c:pt>
                <c:pt idx="4">
                  <c:v>-2.47103541754803</c:v>
                </c:pt>
                <c:pt idx="5">
                  <c:v>-2.5866704809637202</c:v>
                </c:pt>
                <c:pt idx="6">
                  <c:v>-7.9234967799999998</c:v>
                </c:pt>
                <c:pt idx="7">
                  <c:v>-6.6160084428287798</c:v>
                </c:pt>
                <c:pt idx="8">
                  <c:v>-8.8906545008927598</c:v>
                </c:pt>
                <c:pt idx="9">
                  <c:v>-6.14430846665425</c:v>
                </c:pt>
                <c:pt idx="10">
                  <c:v>-6.66160530129393</c:v>
                </c:pt>
                <c:pt idx="11">
                  <c:v>-3.7688418190712198</c:v>
                </c:pt>
                <c:pt idx="12">
                  <c:v>-5.6875333425763799</c:v>
                </c:pt>
                <c:pt idx="13">
                  <c:v>-0.25801604005531498</c:v>
                </c:pt>
                <c:pt idx="14">
                  <c:v>-4.7195696933542003E-2</c:v>
                </c:pt>
                <c:pt idx="15">
                  <c:v>-0.79713561117774201</c:v>
                </c:pt>
                <c:pt idx="16">
                  <c:v>-0.52164532139445696</c:v>
                </c:pt>
                <c:pt idx="17">
                  <c:v>-1.5593486314037399</c:v>
                </c:pt>
                <c:pt idx="18">
                  <c:v>-4.34717848288716</c:v>
                </c:pt>
                <c:pt idx="19">
                  <c:v>-7.0004650631523004</c:v>
                </c:pt>
                <c:pt idx="20">
                  <c:v>-8.5524104394410898</c:v>
                </c:pt>
                <c:pt idx="21">
                  <c:v>-10.2810961136081</c:v>
                </c:pt>
                <c:pt idx="22">
                  <c:v>-7.0309270711554603</c:v>
                </c:pt>
                <c:pt idx="23">
                  <c:v>-7.5834402674280197</c:v>
                </c:pt>
              </c:numCache>
            </c:numRef>
          </c:yVal>
          <c:smooth val="0"/>
          <c:extLst xmlns:c16r2="http://schemas.microsoft.com/office/drawing/2015/06/chart">
            <c:ext xmlns:c16="http://schemas.microsoft.com/office/drawing/2014/chart" uri="{C3380CC4-5D6E-409C-BE32-E72D297353CC}">
              <c16:uniqueId val="{00000002-D594-4874-AD47-6116BEF0A4E2}"/>
            </c:ext>
          </c:extLst>
        </c:ser>
        <c:dLbls>
          <c:showLegendKey val="0"/>
          <c:showVal val="0"/>
          <c:showCatName val="0"/>
          <c:showSerName val="0"/>
          <c:showPercent val="0"/>
          <c:showBubbleSize val="0"/>
        </c:dLbls>
        <c:axId val="289401128"/>
        <c:axId val="289396816"/>
      </c:scatterChart>
      <c:valAx>
        <c:axId val="289401128"/>
        <c:scaling>
          <c:orientation val="minMax"/>
          <c:max val="2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800" dirty="0"/>
                  <a:t>t</a:t>
                </a:r>
                <a:r>
                  <a:rPr lang="en-US" altLang="ja-JP" sz="1800" baseline="0" dirty="0"/>
                  <a:t> [sec]</a:t>
                </a:r>
                <a:endParaRPr lang="ja-JP" altLang="en-US" sz="1800" dirty="0"/>
              </a:p>
            </c:rich>
          </c:tx>
          <c:layout>
            <c:manualLayout>
              <c:xMode val="edge"/>
              <c:yMode val="edge"/>
              <c:x val="0.43370223173856104"/>
              <c:y val="0.9115002286202201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9396816"/>
        <c:crosses val="autoZero"/>
        <c:crossBetween val="midCat"/>
      </c:valAx>
      <c:valAx>
        <c:axId val="289396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600" dirty="0"/>
                  <a:t>PI(</a:t>
                </a:r>
                <a:r>
                  <a:rPr lang="ja-JP" altLang="en-US" sz="1600" baseline="0" dirty="0"/>
                  <a:t> </a:t>
                </a:r>
                <a:r>
                  <a:rPr lang="en-US" altLang="ja-JP" sz="1600" baseline="0" dirty="0"/>
                  <a:t>G~</a:t>
                </a:r>
                <a:r>
                  <a:rPr lang="ja-JP" altLang="en-US" sz="1600" baseline="0" dirty="0"/>
                  <a:t> </a:t>
                </a:r>
                <a:r>
                  <a:rPr lang="en-US" altLang="ja-JP" sz="1600" dirty="0" smtClean="0"/>
                  <a:t>)[dB]</a:t>
                </a:r>
                <a:endParaRPr lang="ja-JP" altLang="en-US" sz="1600"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9401128"/>
        <c:crosses val="autoZero"/>
        <c:crossBetween val="midCat"/>
      </c:valAx>
      <c:spPr>
        <a:noFill/>
        <a:ln>
          <a:noFill/>
        </a:ln>
        <a:effectLst/>
      </c:spPr>
    </c:plotArea>
    <c:legend>
      <c:legendPos val="r"/>
      <c:layout>
        <c:manualLayout>
          <c:xMode val="edge"/>
          <c:yMode val="edge"/>
          <c:x val="0.84166666666666656"/>
          <c:y val="0.43113371245261006"/>
          <c:w val="0.15833333333333333"/>
          <c:h val="0.156251093613298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53358487594205"/>
          <c:y val="9.2212681710681851E-2"/>
          <c:w val="0.80272181629150041"/>
          <c:h val="0.81209594460723977"/>
        </c:manualLayout>
      </c:layout>
      <c:scatterChart>
        <c:scatterStyle val="smoothMarker"/>
        <c:varyColors val="0"/>
        <c:ser>
          <c:idx val="0"/>
          <c:order val="0"/>
          <c:tx>
            <c:v> </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DIEMnotseikika!$A$5:$A$12</c:f>
              <c:numCache>
                <c:formatCode>General</c:formatCode>
                <c:ptCount val="8"/>
                <c:pt idx="0">
                  <c:v>5</c:v>
                </c:pt>
                <c:pt idx="1">
                  <c:v>10</c:v>
                </c:pt>
                <c:pt idx="2">
                  <c:v>15</c:v>
                </c:pt>
                <c:pt idx="3">
                  <c:v>20</c:v>
                </c:pt>
                <c:pt idx="4">
                  <c:v>25</c:v>
                </c:pt>
                <c:pt idx="5">
                  <c:v>30</c:v>
                </c:pt>
                <c:pt idx="6">
                  <c:v>35</c:v>
                </c:pt>
                <c:pt idx="7">
                  <c:v>40</c:v>
                </c:pt>
              </c:numCache>
            </c:numRef>
          </c:xVal>
          <c:yVal>
            <c:numRef>
              <c:f>DIEMnotseikika!$D$5:$D$12</c:f>
              <c:numCache>
                <c:formatCode>0</c:formatCode>
                <c:ptCount val="8"/>
                <c:pt idx="0" formatCode="General">
                  <c:v>5</c:v>
                </c:pt>
                <c:pt idx="1">
                  <c:v>10</c:v>
                </c:pt>
                <c:pt idx="2">
                  <c:v>15</c:v>
                </c:pt>
                <c:pt idx="3">
                  <c:v>20</c:v>
                </c:pt>
                <c:pt idx="4">
                  <c:v>25</c:v>
                </c:pt>
                <c:pt idx="5">
                  <c:v>30</c:v>
                </c:pt>
                <c:pt idx="6">
                  <c:v>35</c:v>
                </c:pt>
                <c:pt idx="7">
                  <c:v>40</c:v>
                </c:pt>
              </c:numCache>
            </c:numRef>
          </c:yVal>
          <c:smooth val="1"/>
          <c:extLst xmlns:c16r2="http://schemas.microsoft.com/office/drawing/2015/06/chart">
            <c:ext xmlns:c16="http://schemas.microsoft.com/office/drawing/2014/chart" uri="{C3380CC4-5D6E-409C-BE32-E72D297353CC}">
              <c16:uniqueId val="{00000000-A8B7-4D17-89A3-85D22BFE22D7}"/>
            </c:ext>
          </c:extLst>
        </c:ser>
        <c:ser>
          <c:idx val="1"/>
          <c:order val="1"/>
          <c:tx>
            <c:v>   </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DIEMnotseikika!$A$93:$A$100</c:f>
              <c:numCache>
                <c:formatCode>General</c:formatCode>
                <c:ptCount val="8"/>
                <c:pt idx="0">
                  <c:v>5</c:v>
                </c:pt>
                <c:pt idx="1">
                  <c:v>10</c:v>
                </c:pt>
                <c:pt idx="2">
                  <c:v>15</c:v>
                </c:pt>
                <c:pt idx="3">
                  <c:v>20</c:v>
                </c:pt>
                <c:pt idx="4">
                  <c:v>25</c:v>
                </c:pt>
                <c:pt idx="5">
                  <c:v>30</c:v>
                </c:pt>
                <c:pt idx="6">
                  <c:v>35</c:v>
                </c:pt>
                <c:pt idx="7">
                  <c:v>40</c:v>
                </c:pt>
              </c:numCache>
            </c:numRef>
          </c:xVal>
          <c:yVal>
            <c:numRef>
              <c:f>DIEMnotseikika!$D$93:$D$100</c:f>
              <c:numCache>
                <c:formatCode>0.000</c:formatCode>
                <c:ptCount val="8"/>
                <c:pt idx="0">
                  <c:v>-1.6738310000000001</c:v>
                </c:pt>
                <c:pt idx="1">
                  <c:v>-0.99050099999999996</c:v>
                </c:pt>
                <c:pt idx="2">
                  <c:v>0.13622500000000001</c:v>
                </c:pt>
                <c:pt idx="3">
                  <c:v>-4.2967999999999999E-2</c:v>
                </c:pt>
                <c:pt idx="4">
                  <c:v>0.11387799999999999</c:v>
                </c:pt>
                <c:pt idx="5">
                  <c:v>0.120591</c:v>
                </c:pt>
                <c:pt idx="6">
                  <c:v>0.13655700000000001</c:v>
                </c:pt>
                <c:pt idx="7">
                  <c:v>0.14035900000000001</c:v>
                </c:pt>
              </c:numCache>
            </c:numRef>
          </c:yVal>
          <c:smooth val="1"/>
          <c:extLst xmlns:c16r2="http://schemas.microsoft.com/office/drawing/2015/06/chart">
            <c:ext xmlns:c16="http://schemas.microsoft.com/office/drawing/2014/chart" uri="{C3380CC4-5D6E-409C-BE32-E72D297353CC}">
              <c16:uniqueId val="{00000001-A8B7-4D17-89A3-85D22BFE22D7}"/>
            </c:ext>
          </c:extLst>
        </c:ser>
        <c:dLbls>
          <c:showLegendKey val="0"/>
          <c:showVal val="0"/>
          <c:showCatName val="0"/>
          <c:showSerName val="0"/>
          <c:showPercent val="0"/>
          <c:showBubbleSize val="0"/>
        </c:dLbls>
        <c:axId val="305872168"/>
        <c:axId val="305868640"/>
      </c:scatterChart>
      <c:valAx>
        <c:axId val="305872168"/>
        <c:scaling>
          <c:orientation val="minMax"/>
          <c:max val="40"/>
          <c:min val="5"/>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400"/>
                  <a:t>SNR[dB]</a:t>
                </a:r>
              </a:p>
            </c:rich>
          </c:tx>
          <c:layout>
            <c:manualLayout>
              <c:xMode val="edge"/>
              <c:yMode val="edge"/>
              <c:x val="0.44347375608054801"/>
              <c:y val="0.91705501261263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5868640"/>
        <c:crosses val="autoZero"/>
        <c:crossBetween val="midCat"/>
      </c:valAx>
      <c:valAx>
        <c:axId val="305868640"/>
        <c:scaling>
          <c:orientation val="minMax"/>
          <c:max val="40"/>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400"/>
                  <a:t>SIR[dB]</a:t>
                </a:r>
                <a:endParaRPr lang="ja-JP" altLang="en-US" sz="1400"/>
              </a:p>
            </c:rich>
          </c:tx>
          <c:layout>
            <c:manualLayout>
              <c:xMode val="edge"/>
              <c:yMode val="edge"/>
              <c:x val="1.9274469093822032E-2"/>
              <c:y val="0.3602915169584385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5872168"/>
        <c:crosses val="autoZero"/>
        <c:crossBetween val="midCat"/>
      </c:valAx>
      <c:spPr>
        <a:noFill/>
        <a:ln>
          <a:noFill/>
        </a:ln>
        <a:effectLst/>
      </c:spPr>
    </c:plotArea>
    <c:legend>
      <c:legendPos val="r"/>
      <c:layout>
        <c:manualLayout>
          <c:xMode val="edge"/>
          <c:yMode val="edge"/>
          <c:x val="0.70850110018912116"/>
          <c:y val="0.53937364625538309"/>
          <c:w val="9.5079232175093356E-2"/>
          <c:h val="0.18082629634330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315357956767398"/>
          <c:y val="4.8247885477146299E-2"/>
          <c:w val="0.73902886684342428"/>
          <c:h val="0.81279356042282502"/>
        </c:manualLayout>
      </c:layout>
      <c:scatterChart>
        <c:scatterStyle val="lineMarker"/>
        <c:varyColors val="0"/>
        <c:ser>
          <c:idx val="0"/>
          <c:order val="0"/>
          <c:tx>
            <c:v>提案①</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Sheet1!$B$33:$B$56</c:f>
              <c:numCache>
                <c:formatCode>General</c:formatCode>
                <c:ptCount val="24"/>
                <c:pt idx="0">
                  <c:v>1.25</c:v>
                </c:pt>
                <c:pt idx="1">
                  <c:v>6.25</c:v>
                </c:pt>
                <c:pt idx="2">
                  <c:v>12.5</c:v>
                </c:pt>
                <c:pt idx="3">
                  <c:v>18.75</c:v>
                </c:pt>
                <c:pt idx="4">
                  <c:v>25</c:v>
                </c:pt>
                <c:pt idx="5">
                  <c:v>37.5</c:v>
                </c:pt>
                <c:pt idx="6">
                  <c:v>50</c:v>
                </c:pt>
                <c:pt idx="7">
                  <c:v>62.5</c:v>
                </c:pt>
                <c:pt idx="8">
                  <c:v>75</c:v>
                </c:pt>
                <c:pt idx="9">
                  <c:v>87.5</c:v>
                </c:pt>
                <c:pt idx="10">
                  <c:v>100</c:v>
                </c:pt>
                <c:pt idx="11">
                  <c:v>112.5</c:v>
                </c:pt>
                <c:pt idx="12">
                  <c:v>125</c:v>
                </c:pt>
                <c:pt idx="13">
                  <c:v>126.25</c:v>
                </c:pt>
                <c:pt idx="14">
                  <c:v>131.25</c:v>
                </c:pt>
                <c:pt idx="15">
                  <c:v>137.5</c:v>
                </c:pt>
                <c:pt idx="16">
                  <c:v>150</c:v>
                </c:pt>
                <c:pt idx="17">
                  <c:v>162.5</c:v>
                </c:pt>
                <c:pt idx="18">
                  <c:v>175</c:v>
                </c:pt>
                <c:pt idx="19">
                  <c:v>187.5</c:v>
                </c:pt>
                <c:pt idx="20">
                  <c:v>200</c:v>
                </c:pt>
                <c:pt idx="21">
                  <c:v>212.5</c:v>
                </c:pt>
                <c:pt idx="22">
                  <c:v>225</c:v>
                </c:pt>
                <c:pt idx="23">
                  <c:v>250</c:v>
                </c:pt>
              </c:numCache>
            </c:numRef>
          </c:xVal>
          <c:yVal>
            <c:numRef>
              <c:f>Sheet1!$J$33:$J$56</c:f>
              <c:numCache>
                <c:formatCode>General</c:formatCode>
                <c:ptCount val="24"/>
                <c:pt idx="0">
                  <c:v>105</c:v>
                </c:pt>
                <c:pt idx="1">
                  <c:v>138</c:v>
                </c:pt>
                <c:pt idx="2">
                  <c:v>156</c:v>
                </c:pt>
                <c:pt idx="3">
                  <c:v>287</c:v>
                </c:pt>
                <c:pt idx="4">
                  <c:v>432</c:v>
                </c:pt>
                <c:pt idx="5">
                  <c:v>564.82870000000003</c:v>
                </c:pt>
                <c:pt idx="6">
                  <c:v>765</c:v>
                </c:pt>
                <c:pt idx="7">
                  <c:v>877</c:v>
                </c:pt>
                <c:pt idx="8" formatCode="0.00E+00">
                  <c:v>982</c:v>
                </c:pt>
                <c:pt idx="9">
                  <c:v>1023</c:v>
                </c:pt>
                <c:pt idx="10">
                  <c:v>1065</c:v>
                </c:pt>
                <c:pt idx="11">
                  <c:v>1109</c:v>
                </c:pt>
                <c:pt idx="12">
                  <c:v>1256</c:v>
                </c:pt>
                <c:pt idx="13">
                  <c:v>1417.04559830632</c:v>
                </c:pt>
                <c:pt idx="14" formatCode="0.0000">
                  <c:v>1555</c:v>
                </c:pt>
                <c:pt idx="15" formatCode="0.00E+00">
                  <c:v>1666.8</c:v>
                </c:pt>
                <c:pt idx="16" formatCode="0.0000">
                  <c:v>2154</c:v>
                </c:pt>
                <c:pt idx="17" formatCode="0.0000">
                  <c:v>2834</c:v>
                </c:pt>
                <c:pt idx="18" formatCode="0.0000">
                  <c:v>3565</c:v>
                </c:pt>
                <c:pt idx="19" formatCode="0.00E+00">
                  <c:v>4181.7</c:v>
                </c:pt>
                <c:pt idx="20" formatCode="0.0000">
                  <c:v>4882</c:v>
                </c:pt>
                <c:pt idx="21" formatCode="0.0000">
                  <c:v>5678</c:v>
                </c:pt>
                <c:pt idx="22" formatCode="0.0000">
                  <c:v>6178</c:v>
                </c:pt>
                <c:pt idx="23" formatCode="0.00E+00">
                  <c:v>6928.7</c:v>
                </c:pt>
              </c:numCache>
            </c:numRef>
          </c:yVal>
          <c:smooth val="0"/>
          <c:extLst xmlns:c16r2="http://schemas.microsoft.com/office/drawing/2015/06/chart">
            <c:ext xmlns:c16="http://schemas.microsoft.com/office/drawing/2014/chart" uri="{C3380CC4-5D6E-409C-BE32-E72D297353CC}">
              <c16:uniqueId val="{00000000-A79D-410E-9454-2D63076A2148}"/>
            </c:ext>
          </c:extLst>
        </c:ser>
        <c:ser>
          <c:idx val="1"/>
          <c:order val="1"/>
          <c:tx>
            <c:v>提案②</c:v>
          </c:tx>
          <c:spPr>
            <a:ln w="19050" cap="rnd">
              <a:solidFill>
                <a:schemeClr val="accent2"/>
              </a:solidFill>
              <a:round/>
            </a:ln>
            <a:effectLst/>
          </c:spPr>
          <c:marker>
            <c:symbol val="triangle"/>
            <c:size val="5"/>
            <c:spPr>
              <a:solidFill>
                <a:schemeClr val="accent2"/>
              </a:solidFill>
              <a:ln w="9525">
                <a:solidFill>
                  <a:schemeClr val="accent2"/>
                </a:solidFill>
              </a:ln>
              <a:effectLst/>
            </c:spPr>
          </c:marker>
          <c:xVal>
            <c:numRef>
              <c:f>Sheet1!$M$33:$M$56</c:f>
              <c:numCache>
                <c:formatCode>General</c:formatCode>
                <c:ptCount val="24"/>
                <c:pt idx="0">
                  <c:v>1.25</c:v>
                </c:pt>
                <c:pt idx="1">
                  <c:v>6.25</c:v>
                </c:pt>
                <c:pt idx="2">
                  <c:v>12.5</c:v>
                </c:pt>
                <c:pt idx="3">
                  <c:v>18.75</c:v>
                </c:pt>
                <c:pt idx="4">
                  <c:v>25</c:v>
                </c:pt>
                <c:pt idx="5">
                  <c:v>37.5</c:v>
                </c:pt>
                <c:pt idx="6">
                  <c:v>50</c:v>
                </c:pt>
                <c:pt idx="7">
                  <c:v>62.5</c:v>
                </c:pt>
                <c:pt idx="8">
                  <c:v>75</c:v>
                </c:pt>
                <c:pt idx="9">
                  <c:v>87.5</c:v>
                </c:pt>
                <c:pt idx="10">
                  <c:v>100</c:v>
                </c:pt>
                <c:pt idx="11">
                  <c:v>112.5</c:v>
                </c:pt>
                <c:pt idx="12">
                  <c:v>125</c:v>
                </c:pt>
                <c:pt idx="13">
                  <c:v>126.25</c:v>
                </c:pt>
                <c:pt idx="14">
                  <c:v>131.25</c:v>
                </c:pt>
                <c:pt idx="15">
                  <c:v>137.5</c:v>
                </c:pt>
                <c:pt idx="16">
                  <c:v>150</c:v>
                </c:pt>
                <c:pt idx="17">
                  <c:v>162.5</c:v>
                </c:pt>
                <c:pt idx="18">
                  <c:v>175</c:v>
                </c:pt>
                <c:pt idx="19">
                  <c:v>187.5</c:v>
                </c:pt>
                <c:pt idx="20">
                  <c:v>200</c:v>
                </c:pt>
                <c:pt idx="21">
                  <c:v>212.5</c:v>
                </c:pt>
                <c:pt idx="22">
                  <c:v>225</c:v>
                </c:pt>
                <c:pt idx="23">
                  <c:v>250</c:v>
                </c:pt>
              </c:numCache>
            </c:numRef>
          </c:xVal>
          <c:yVal>
            <c:numRef>
              <c:f>Sheet1!$U$33:$U$56</c:f>
              <c:numCache>
                <c:formatCode>General</c:formatCode>
                <c:ptCount val="24"/>
                <c:pt idx="0">
                  <c:v>105</c:v>
                </c:pt>
                <c:pt idx="1">
                  <c:v>138</c:v>
                </c:pt>
                <c:pt idx="2">
                  <c:v>156</c:v>
                </c:pt>
                <c:pt idx="3">
                  <c:v>287</c:v>
                </c:pt>
                <c:pt idx="4">
                  <c:v>432</c:v>
                </c:pt>
                <c:pt idx="5">
                  <c:v>564.82870000000003</c:v>
                </c:pt>
                <c:pt idx="6">
                  <c:v>765</c:v>
                </c:pt>
                <c:pt idx="7">
                  <c:v>877</c:v>
                </c:pt>
                <c:pt idx="8">
                  <c:v>873</c:v>
                </c:pt>
                <c:pt idx="9">
                  <c:v>866</c:v>
                </c:pt>
                <c:pt idx="10">
                  <c:v>861</c:v>
                </c:pt>
                <c:pt idx="11">
                  <c:v>870</c:v>
                </c:pt>
                <c:pt idx="12">
                  <c:v>875</c:v>
                </c:pt>
                <c:pt idx="13">
                  <c:v>913</c:v>
                </c:pt>
                <c:pt idx="14">
                  <c:v>917.41930000000002</c:v>
                </c:pt>
                <c:pt idx="15">
                  <c:v>922</c:v>
                </c:pt>
                <c:pt idx="16">
                  <c:v>934</c:v>
                </c:pt>
                <c:pt idx="17">
                  <c:v>956</c:v>
                </c:pt>
                <c:pt idx="18">
                  <c:v>980</c:v>
                </c:pt>
                <c:pt idx="19">
                  <c:v>940</c:v>
                </c:pt>
                <c:pt idx="20">
                  <c:v>920</c:v>
                </c:pt>
                <c:pt idx="21" formatCode="0.00E+00">
                  <c:v>982</c:v>
                </c:pt>
                <c:pt idx="22">
                  <c:v>984.38130000000001</c:v>
                </c:pt>
                <c:pt idx="23">
                  <c:v>982</c:v>
                </c:pt>
              </c:numCache>
            </c:numRef>
          </c:yVal>
          <c:smooth val="0"/>
          <c:extLst xmlns:c16r2="http://schemas.microsoft.com/office/drawing/2015/06/chart">
            <c:ext xmlns:c16="http://schemas.microsoft.com/office/drawing/2014/chart" uri="{C3380CC4-5D6E-409C-BE32-E72D297353CC}">
              <c16:uniqueId val="{00000001-A79D-410E-9454-2D63076A2148}"/>
            </c:ext>
          </c:extLst>
        </c:ser>
        <c:dLbls>
          <c:showLegendKey val="0"/>
          <c:showVal val="0"/>
          <c:showCatName val="0"/>
          <c:showSerName val="0"/>
          <c:showPercent val="0"/>
          <c:showBubbleSize val="0"/>
        </c:dLbls>
        <c:axId val="289399168"/>
        <c:axId val="289402304"/>
      </c:scatterChart>
      <c:valAx>
        <c:axId val="289399168"/>
        <c:scaling>
          <c:orientation val="minMax"/>
          <c:max val="2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600" dirty="0"/>
                  <a:t>t [sec]</a:t>
                </a:r>
                <a:endParaRPr lang="ja-JP" altLang="en-US" sz="1600" dirty="0"/>
              </a:p>
            </c:rich>
          </c:tx>
          <c:layout>
            <c:manualLayout>
              <c:xMode val="edge"/>
              <c:yMode val="edge"/>
              <c:x val="0.47635979877515311"/>
              <c:y val="0.9069907407407407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9402304"/>
        <c:crosses val="autoZero"/>
        <c:crossBetween val="midCat"/>
      </c:valAx>
      <c:valAx>
        <c:axId val="289402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600" dirty="0"/>
                  <a:t>計算時間 </a:t>
                </a:r>
                <a:r>
                  <a:rPr lang="en-US" altLang="ja-JP" sz="1600" dirty="0"/>
                  <a:t>[sec]</a:t>
                </a:r>
                <a:endParaRPr lang="ja-JP" altLang="en-US" sz="1600" dirty="0"/>
              </a:p>
            </c:rich>
          </c:tx>
          <c:layout>
            <c:manualLayout>
              <c:xMode val="edge"/>
              <c:yMode val="edge"/>
              <c:x val="1.5103818288781257E-2"/>
              <c:y val="0.254121541100451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9399168"/>
        <c:crosses val="autoZero"/>
        <c:crossBetween val="midCat"/>
      </c:valAx>
      <c:spPr>
        <a:noFill/>
        <a:ln>
          <a:noFill/>
        </a:ln>
        <a:effectLst/>
      </c:spPr>
    </c:plotArea>
    <c:legend>
      <c:legendPos val="r"/>
      <c:layout>
        <c:manualLayout>
          <c:xMode val="edge"/>
          <c:yMode val="edge"/>
          <c:x val="0.85789045731470359"/>
          <c:y val="0.32677638824558697"/>
          <c:w val="0.1158124824374174"/>
          <c:h val="0.2477544130513097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92200708230288"/>
          <c:y val="6.7825081026307854E-2"/>
          <c:w val="0.72019535940071688"/>
          <c:h val="0.84096908660165715"/>
        </c:manualLayout>
      </c:layout>
      <c:scatterChart>
        <c:scatterStyle val="lineMarker"/>
        <c:varyColors val="0"/>
        <c:ser>
          <c:idx val="0"/>
          <c:order val="0"/>
          <c:tx>
            <c:v>Esir(s1)</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Sheet1!$M$35:$M$56</c:f>
              <c:numCache>
                <c:formatCode>General</c:formatCode>
                <c:ptCount val="22"/>
                <c:pt idx="0">
                  <c:v>12.5</c:v>
                </c:pt>
                <c:pt idx="1">
                  <c:v>18.75</c:v>
                </c:pt>
                <c:pt idx="2">
                  <c:v>25</c:v>
                </c:pt>
                <c:pt idx="3">
                  <c:v>37.5</c:v>
                </c:pt>
                <c:pt idx="4">
                  <c:v>50</c:v>
                </c:pt>
                <c:pt idx="5">
                  <c:v>62.5</c:v>
                </c:pt>
                <c:pt idx="6">
                  <c:v>75</c:v>
                </c:pt>
                <c:pt idx="7">
                  <c:v>87.5</c:v>
                </c:pt>
                <c:pt idx="8">
                  <c:v>100</c:v>
                </c:pt>
                <c:pt idx="9">
                  <c:v>112.5</c:v>
                </c:pt>
                <c:pt idx="10">
                  <c:v>125</c:v>
                </c:pt>
                <c:pt idx="11">
                  <c:v>126.25</c:v>
                </c:pt>
                <c:pt idx="12">
                  <c:v>131.25</c:v>
                </c:pt>
                <c:pt idx="13">
                  <c:v>137.5</c:v>
                </c:pt>
                <c:pt idx="14">
                  <c:v>150</c:v>
                </c:pt>
                <c:pt idx="15">
                  <c:v>162.5</c:v>
                </c:pt>
                <c:pt idx="16">
                  <c:v>175</c:v>
                </c:pt>
                <c:pt idx="17">
                  <c:v>187.5</c:v>
                </c:pt>
                <c:pt idx="18">
                  <c:v>200</c:v>
                </c:pt>
                <c:pt idx="19">
                  <c:v>212.5</c:v>
                </c:pt>
                <c:pt idx="20">
                  <c:v>225</c:v>
                </c:pt>
                <c:pt idx="21">
                  <c:v>250</c:v>
                </c:pt>
              </c:numCache>
            </c:numRef>
          </c:xVal>
          <c:yVal>
            <c:numRef>
              <c:f>Sheet1!$R$35:$R$56</c:f>
              <c:numCache>
                <c:formatCode>0.00</c:formatCode>
                <c:ptCount val="22"/>
                <c:pt idx="0">
                  <c:v>1.81470533622782</c:v>
                </c:pt>
                <c:pt idx="1">
                  <c:v>4.4633135327300497</c:v>
                </c:pt>
                <c:pt idx="2">
                  <c:v>10.2787736485389</c:v>
                </c:pt>
                <c:pt idx="3">
                  <c:v>10.443511293267999</c:v>
                </c:pt>
                <c:pt idx="4">
                  <c:v>7.23473612</c:v>
                </c:pt>
                <c:pt idx="5">
                  <c:v>9.3073188875339099</c:v>
                </c:pt>
                <c:pt idx="6">
                  <c:v>8.20001744810342</c:v>
                </c:pt>
                <c:pt idx="7">
                  <c:v>8.7922829372785305</c:v>
                </c:pt>
                <c:pt idx="8">
                  <c:v>8.9337588874389908</c:v>
                </c:pt>
                <c:pt idx="9">
                  <c:v>10.3520123490476</c:v>
                </c:pt>
                <c:pt idx="10">
                  <c:v>9.6814036857764396</c:v>
                </c:pt>
                <c:pt idx="11">
                  <c:v>1.4506771711433</c:v>
                </c:pt>
                <c:pt idx="12">
                  <c:v>1.76842025263901</c:v>
                </c:pt>
                <c:pt idx="13">
                  <c:v>2.9794331503270999</c:v>
                </c:pt>
                <c:pt idx="14">
                  <c:v>1.5753337661139499</c:v>
                </c:pt>
                <c:pt idx="15">
                  <c:v>3.8570190098005299</c:v>
                </c:pt>
                <c:pt idx="16">
                  <c:v>11.594053643580599</c:v>
                </c:pt>
                <c:pt idx="17">
                  <c:v>12.114025087018399</c:v>
                </c:pt>
                <c:pt idx="18">
                  <c:v>10.377139469086201</c:v>
                </c:pt>
                <c:pt idx="19">
                  <c:v>12.1033368818551</c:v>
                </c:pt>
                <c:pt idx="20">
                  <c:v>13.1651742463121</c:v>
                </c:pt>
                <c:pt idx="21">
                  <c:v>11.3178235785818</c:v>
                </c:pt>
              </c:numCache>
            </c:numRef>
          </c:yVal>
          <c:smooth val="0"/>
          <c:extLst xmlns:c16r2="http://schemas.microsoft.com/office/drawing/2015/06/chart">
            <c:ext xmlns:c16="http://schemas.microsoft.com/office/drawing/2014/chart" uri="{C3380CC4-5D6E-409C-BE32-E72D297353CC}">
              <c16:uniqueId val="{00000000-44D8-4E28-9278-AABE7CDE9F35}"/>
            </c:ext>
          </c:extLst>
        </c:ser>
        <c:ser>
          <c:idx val="1"/>
          <c:order val="1"/>
          <c:tx>
            <c:v>Esir(s2)</c:v>
          </c:tx>
          <c:spPr>
            <a:ln w="19050" cap="rnd">
              <a:solidFill>
                <a:schemeClr val="accent2"/>
              </a:solidFill>
              <a:round/>
            </a:ln>
            <a:effectLst/>
          </c:spPr>
          <c:marker>
            <c:symbol val="triangle"/>
            <c:size val="5"/>
            <c:spPr>
              <a:solidFill>
                <a:schemeClr val="accent2"/>
              </a:solidFill>
              <a:ln w="9525">
                <a:solidFill>
                  <a:schemeClr val="accent2"/>
                </a:solidFill>
              </a:ln>
              <a:effectLst/>
            </c:spPr>
          </c:marker>
          <c:xVal>
            <c:numRef>
              <c:f>Sheet1!$M$33:$M$45</c:f>
              <c:numCache>
                <c:formatCode>General</c:formatCode>
                <c:ptCount val="13"/>
                <c:pt idx="0">
                  <c:v>1.25</c:v>
                </c:pt>
                <c:pt idx="1">
                  <c:v>6.25</c:v>
                </c:pt>
                <c:pt idx="2">
                  <c:v>12.5</c:v>
                </c:pt>
                <c:pt idx="3">
                  <c:v>18.75</c:v>
                </c:pt>
                <c:pt idx="4">
                  <c:v>25</c:v>
                </c:pt>
                <c:pt idx="5">
                  <c:v>37.5</c:v>
                </c:pt>
                <c:pt idx="6">
                  <c:v>50</c:v>
                </c:pt>
                <c:pt idx="7">
                  <c:v>62.5</c:v>
                </c:pt>
                <c:pt idx="8">
                  <c:v>75</c:v>
                </c:pt>
                <c:pt idx="9">
                  <c:v>87.5</c:v>
                </c:pt>
                <c:pt idx="10">
                  <c:v>100</c:v>
                </c:pt>
                <c:pt idx="11">
                  <c:v>112.5</c:v>
                </c:pt>
                <c:pt idx="12">
                  <c:v>125</c:v>
                </c:pt>
              </c:numCache>
            </c:numRef>
          </c:xVal>
          <c:yVal>
            <c:numRef>
              <c:f>Sheet1!$S$33:$S$45</c:f>
              <c:numCache>
                <c:formatCode>0.00</c:formatCode>
                <c:ptCount val="13"/>
                <c:pt idx="0">
                  <c:v>-1.9093</c:v>
                </c:pt>
                <c:pt idx="1">
                  <c:v>2.5764</c:v>
                </c:pt>
                <c:pt idx="2">
                  <c:v>1.72867626518894</c:v>
                </c:pt>
                <c:pt idx="3">
                  <c:v>4.8563021120444301</c:v>
                </c:pt>
                <c:pt idx="4">
                  <c:v>7.6546929305633</c:v>
                </c:pt>
                <c:pt idx="5">
                  <c:v>8.0761673434853396</c:v>
                </c:pt>
                <c:pt idx="6">
                  <c:v>5.8340793800000004</c:v>
                </c:pt>
                <c:pt idx="7">
                  <c:v>10.694122734170399</c:v>
                </c:pt>
                <c:pt idx="8">
                  <c:v>9.9075001082652907</c:v>
                </c:pt>
                <c:pt idx="9">
                  <c:v>7.0015769072313203</c:v>
                </c:pt>
                <c:pt idx="10">
                  <c:v>7.1535344852961398</c:v>
                </c:pt>
                <c:pt idx="11">
                  <c:v>8.9311159684865604</c:v>
                </c:pt>
                <c:pt idx="12">
                  <c:v>8.9281890157897799</c:v>
                </c:pt>
              </c:numCache>
            </c:numRef>
          </c:yVal>
          <c:smooth val="0"/>
          <c:extLst xmlns:c16r2="http://schemas.microsoft.com/office/drawing/2015/06/chart">
            <c:ext xmlns:c16="http://schemas.microsoft.com/office/drawing/2014/chart" uri="{C3380CC4-5D6E-409C-BE32-E72D297353CC}">
              <c16:uniqueId val="{00000001-44D8-4E28-9278-AABE7CDE9F35}"/>
            </c:ext>
          </c:extLst>
        </c:ser>
        <c:ser>
          <c:idx val="2"/>
          <c:order val="2"/>
          <c:tx>
            <c:v>Esir(s3)</c:v>
          </c:tx>
          <c:spPr>
            <a:ln w="19050" cap="rnd">
              <a:solidFill>
                <a:schemeClr val="accent3"/>
              </a:solidFill>
              <a:round/>
            </a:ln>
            <a:effectLst/>
          </c:spPr>
          <c:marker>
            <c:symbol val="star"/>
            <c:size val="5"/>
            <c:spPr>
              <a:solidFill>
                <a:schemeClr val="accent3"/>
              </a:solidFill>
              <a:ln w="9525">
                <a:solidFill>
                  <a:schemeClr val="accent3"/>
                </a:solidFill>
              </a:ln>
              <a:effectLst/>
            </c:spPr>
          </c:marker>
          <c:xVal>
            <c:numRef>
              <c:f>Sheet1!$M$46:$M$56</c:f>
              <c:numCache>
                <c:formatCode>General</c:formatCode>
                <c:ptCount val="11"/>
                <c:pt idx="0">
                  <c:v>126.25</c:v>
                </c:pt>
                <c:pt idx="1">
                  <c:v>131.25</c:v>
                </c:pt>
                <c:pt idx="2">
                  <c:v>137.5</c:v>
                </c:pt>
                <c:pt idx="3">
                  <c:v>150</c:v>
                </c:pt>
                <c:pt idx="4">
                  <c:v>162.5</c:v>
                </c:pt>
                <c:pt idx="5">
                  <c:v>175</c:v>
                </c:pt>
                <c:pt idx="6">
                  <c:v>187.5</c:v>
                </c:pt>
                <c:pt idx="7">
                  <c:v>200</c:v>
                </c:pt>
                <c:pt idx="8">
                  <c:v>212.5</c:v>
                </c:pt>
                <c:pt idx="9">
                  <c:v>225</c:v>
                </c:pt>
                <c:pt idx="10">
                  <c:v>250</c:v>
                </c:pt>
              </c:numCache>
            </c:numRef>
          </c:xVal>
          <c:yVal>
            <c:numRef>
              <c:f>Sheet1!$T$46:$T$56</c:f>
              <c:numCache>
                <c:formatCode>0.00</c:formatCode>
                <c:ptCount val="11"/>
                <c:pt idx="0">
                  <c:v>-3.17145990731234</c:v>
                </c:pt>
                <c:pt idx="1">
                  <c:v>-1.13798028008867</c:v>
                </c:pt>
                <c:pt idx="2">
                  <c:v>-8.9979782155985397</c:v>
                </c:pt>
                <c:pt idx="3">
                  <c:v>1.88160367400994</c:v>
                </c:pt>
                <c:pt idx="4">
                  <c:v>4.9256732400000001</c:v>
                </c:pt>
                <c:pt idx="5">
                  <c:v>5.9622887400738502</c:v>
                </c:pt>
                <c:pt idx="6">
                  <c:v>10.179644276245201</c:v>
                </c:pt>
                <c:pt idx="7">
                  <c:v>9.3817025040086506</c:v>
                </c:pt>
                <c:pt idx="8">
                  <c:v>10.6649753306804</c:v>
                </c:pt>
                <c:pt idx="9">
                  <c:v>11.140080802450999</c:v>
                </c:pt>
                <c:pt idx="10">
                  <c:v>10.7512084037463</c:v>
                </c:pt>
              </c:numCache>
            </c:numRef>
          </c:yVal>
          <c:smooth val="0"/>
          <c:extLst xmlns:c16r2="http://schemas.microsoft.com/office/drawing/2015/06/chart">
            <c:ext xmlns:c16="http://schemas.microsoft.com/office/drawing/2014/chart" uri="{C3380CC4-5D6E-409C-BE32-E72D297353CC}">
              <c16:uniqueId val="{00000002-44D8-4E28-9278-AABE7CDE9F35}"/>
            </c:ext>
          </c:extLst>
        </c:ser>
        <c:dLbls>
          <c:showLegendKey val="0"/>
          <c:showVal val="0"/>
          <c:showCatName val="0"/>
          <c:showSerName val="0"/>
          <c:showPercent val="0"/>
          <c:showBubbleSize val="0"/>
        </c:dLbls>
        <c:axId val="289400344"/>
        <c:axId val="289400736"/>
      </c:scatterChart>
      <c:valAx>
        <c:axId val="289400344"/>
        <c:scaling>
          <c:orientation val="minMax"/>
          <c:max val="25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600" dirty="0"/>
                  <a:t>t</a:t>
                </a:r>
                <a:r>
                  <a:rPr lang="en-US" altLang="ja-JP" sz="1600" baseline="0" dirty="0"/>
                  <a:t> [sec]</a:t>
                </a:r>
                <a:endParaRPr lang="ja-JP" altLang="en-US" sz="1600" dirty="0"/>
              </a:p>
            </c:rich>
          </c:tx>
          <c:layout>
            <c:manualLayout>
              <c:xMode val="edge"/>
              <c:yMode val="edge"/>
              <c:x val="0.44733160675336869"/>
              <c:y val="0.9179327723958166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9400736"/>
        <c:crosses val="autoZero"/>
        <c:crossBetween val="midCat"/>
      </c:valAx>
      <c:valAx>
        <c:axId val="289400736"/>
        <c:scaling>
          <c:orientation val="minMax"/>
          <c:min val="-1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600" dirty="0"/>
                  <a:t>SIR</a:t>
                </a:r>
                <a:r>
                  <a:rPr lang="en-US" altLang="ja-JP" sz="1600" baseline="0" dirty="0"/>
                  <a:t> [dB]</a:t>
                </a:r>
                <a:endParaRPr lang="ja-JP" altLang="en-US" sz="1600" dirty="0"/>
              </a:p>
            </c:rich>
          </c:tx>
          <c:layout>
            <c:manualLayout>
              <c:xMode val="edge"/>
              <c:yMode val="edge"/>
              <c:x val="1.204611890532073E-2"/>
              <c:y val="0.4284044601186733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9400344"/>
        <c:crosses val="autoZero"/>
        <c:crossBetween val="midCat"/>
      </c:valAx>
      <c:spPr>
        <a:noFill/>
        <a:ln>
          <a:noFill/>
        </a:ln>
        <a:effectLst/>
      </c:spPr>
    </c:plotArea>
    <c:legend>
      <c:legendPos val="r"/>
      <c:layout>
        <c:manualLayout>
          <c:xMode val="edge"/>
          <c:yMode val="edge"/>
          <c:x val="0.80830111708669439"/>
          <c:y val="0.34669145147745162"/>
          <c:w val="0.1861432530177641"/>
          <c:h val="0.412862708745393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70255611011773"/>
          <c:y val="0.13992499858690166"/>
          <c:w val="0.72270215869756382"/>
          <c:h val="0.68700861941265789"/>
        </c:manualLayout>
      </c:layout>
      <c:scatterChart>
        <c:scatterStyle val="smoothMarker"/>
        <c:varyColors val="0"/>
        <c:ser>
          <c:idx val="0"/>
          <c:order val="0"/>
          <c:tx>
            <c:v>Wopt</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DIEMnotseikika!$A$5:$A$12</c:f>
              <c:numCache>
                <c:formatCode>General</c:formatCode>
                <c:ptCount val="8"/>
                <c:pt idx="0">
                  <c:v>5</c:v>
                </c:pt>
                <c:pt idx="1">
                  <c:v>10</c:v>
                </c:pt>
                <c:pt idx="2">
                  <c:v>15</c:v>
                </c:pt>
                <c:pt idx="3">
                  <c:v>20</c:v>
                </c:pt>
                <c:pt idx="4">
                  <c:v>25</c:v>
                </c:pt>
                <c:pt idx="5">
                  <c:v>30</c:v>
                </c:pt>
                <c:pt idx="6">
                  <c:v>35</c:v>
                </c:pt>
                <c:pt idx="7">
                  <c:v>40</c:v>
                </c:pt>
              </c:numCache>
            </c:numRef>
          </c:xVal>
          <c:yVal>
            <c:numRef>
              <c:f>DIEMnotseikika!$D$5:$D$12</c:f>
              <c:numCache>
                <c:formatCode>0</c:formatCode>
                <c:ptCount val="8"/>
                <c:pt idx="0" formatCode="General">
                  <c:v>5</c:v>
                </c:pt>
                <c:pt idx="1">
                  <c:v>10</c:v>
                </c:pt>
                <c:pt idx="2">
                  <c:v>15</c:v>
                </c:pt>
                <c:pt idx="3">
                  <c:v>20</c:v>
                </c:pt>
                <c:pt idx="4">
                  <c:v>25</c:v>
                </c:pt>
                <c:pt idx="5">
                  <c:v>30</c:v>
                </c:pt>
                <c:pt idx="6">
                  <c:v>35</c:v>
                </c:pt>
                <c:pt idx="7">
                  <c:v>40</c:v>
                </c:pt>
              </c:numCache>
            </c:numRef>
          </c:yVal>
          <c:smooth val="1"/>
          <c:extLst xmlns:c16r2="http://schemas.microsoft.com/office/drawing/2015/06/chart">
            <c:ext xmlns:c16="http://schemas.microsoft.com/office/drawing/2014/chart" uri="{C3380CC4-5D6E-409C-BE32-E72D297353CC}">
              <c16:uniqueId val="{00000000-FC40-48A7-BCE1-654184C92708}"/>
            </c:ext>
          </c:extLst>
        </c:ser>
        <c:ser>
          <c:idx val="1"/>
          <c:order val="1"/>
          <c:tx>
            <c:v>推定値</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DIEMnotseikika!$A$58:$A$65</c:f>
              <c:numCache>
                <c:formatCode>General</c:formatCode>
                <c:ptCount val="8"/>
                <c:pt idx="0">
                  <c:v>5</c:v>
                </c:pt>
                <c:pt idx="1">
                  <c:v>10</c:v>
                </c:pt>
                <c:pt idx="2">
                  <c:v>15</c:v>
                </c:pt>
                <c:pt idx="3">
                  <c:v>20</c:v>
                </c:pt>
                <c:pt idx="4">
                  <c:v>25</c:v>
                </c:pt>
                <c:pt idx="5">
                  <c:v>30</c:v>
                </c:pt>
                <c:pt idx="6">
                  <c:v>35</c:v>
                </c:pt>
                <c:pt idx="7">
                  <c:v>40</c:v>
                </c:pt>
              </c:numCache>
            </c:numRef>
          </c:xVal>
          <c:yVal>
            <c:numRef>
              <c:f>DIEMnotseikika!$D$58:$D$65</c:f>
              <c:numCache>
                <c:formatCode>General</c:formatCode>
                <c:ptCount val="8"/>
                <c:pt idx="0">
                  <c:v>5.0105880000000003</c:v>
                </c:pt>
                <c:pt idx="1">
                  <c:v>9.9994730000000001</c:v>
                </c:pt>
                <c:pt idx="2">
                  <c:v>15.004092</c:v>
                </c:pt>
                <c:pt idx="3">
                  <c:v>20.000105000000001</c:v>
                </c:pt>
                <c:pt idx="4">
                  <c:v>25.000785</c:v>
                </c:pt>
                <c:pt idx="5" formatCode="#,##0.000000">
                  <c:v>30.001794</c:v>
                </c:pt>
                <c:pt idx="6" formatCode="#,##0.000000">
                  <c:v>34.986724000000002</c:v>
                </c:pt>
                <c:pt idx="7" formatCode="0.000000">
                  <c:v>39.981909000000002</c:v>
                </c:pt>
              </c:numCache>
            </c:numRef>
          </c:yVal>
          <c:smooth val="1"/>
          <c:extLst xmlns:c16r2="http://schemas.microsoft.com/office/drawing/2015/06/chart">
            <c:ext xmlns:c16="http://schemas.microsoft.com/office/drawing/2014/chart" uri="{C3380CC4-5D6E-409C-BE32-E72D297353CC}">
              <c16:uniqueId val="{00000001-FC40-48A7-BCE1-654184C92708}"/>
            </c:ext>
          </c:extLst>
        </c:ser>
        <c:dLbls>
          <c:showLegendKey val="0"/>
          <c:showVal val="0"/>
          <c:showCatName val="0"/>
          <c:showSerName val="0"/>
          <c:showPercent val="0"/>
          <c:showBubbleSize val="0"/>
        </c:dLbls>
        <c:axId val="289395248"/>
        <c:axId val="289397208"/>
      </c:scatterChart>
      <c:valAx>
        <c:axId val="289395248"/>
        <c:scaling>
          <c:orientation val="minMax"/>
          <c:max val="4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dirty="0"/>
                  <a:t>SNR[dB]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9397208"/>
        <c:crosses val="autoZero"/>
        <c:crossBetween val="midCat"/>
      </c:valAx>
      <c:valAx>
        <c:axId val="289397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dirty="0"/>
                  <a:t>SIR[dB]</a:t>
                </a:r>
                <a:endParaRPr lang="ja-JP"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9395248"/>
        <c:crosses val="autoZero"/>
        <c:crossBetween val="midCat"/>
      </c:valAx>
      <c:spPr>
        <a:noFill/>
        <a:ln>
          <a:noFill/>
        </a:ln>
        <a:effectLst/>
      </c:spPr>
    </c:plotArea>
    <c:legend>
      <c:legendPos val="r"/>
      <c:layout>
        <c:manualLayout>
          <c:xMode val="edge"/>
          <c:yMode val="edge"/>
          <c:x val="0.86728395061728392"/>
          <c:y val="0.45652143923096461"/>
          <c:w val="8.7962962962962965E-2"/>
          <c:h val="8.695712153807076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111093989013779"/>
          <c:y val="0.10095737303623782"/>
          <c:w val="0.71862729658792646"/>
          <c:h val="0.74720691163604558"/>
        </c:manualLayout>
      </c:layout>
      <c:scatterChart>
        <c:scatterStyle val="smoothMarker"/>
        <c:varyColors val="0"/>
        <c:ser>
          <c:idx val="0"/>
          <c:order val="0"/>
          <c:tx>
            <c:v>Wopt</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DIEMnotseikika!$A$5:$A$12</c:f>
              <c:numCache>
                <c:formatCode>General</c:formatCode>
                <c:ptCount val="8"/>
                <c:pt idx="0">
                  <c:v>5</c:v>
                </c:pt>
                <c:pt idx="1">
                  <c:v>10</c:v>
                </c:pt>
                <c:pt idx="2">
                  <c:v>15</c:v>
                </c:pt>
                <c:pt idx="3">
                  <c:v>20</c:v>
                </c:pt>
                <c:pt idx="4">
                  <c:v>25</c:v>
                </c:pt>
                <c:pt idx="5">
                  <c:v>30</c:v>
                </c:pt>
                <c:pt idx="6">
                  <c:v>35</c:v>
                </c:pt>
                <c:pt idx="7">
                  <c:v>40</c:v>
                </c:pt>
              </c:numCache>
            </c:numRef>
          </c:xVal>
          <c:yVal>
            <c:numRef>
              <c:f>DIEMnotseikika!$D$5:$D$12</c:f>
              <c:numCache>
                <c:formatCode>0</c:formatCode>
                <c:ptCount val="8"/>
                <c:pt idx="0" formatCode="General">
                  <c:v>5</c:v>
                </c:pt>
                <c:pt idx="1">
                  <c:v>10</c:v>
                </c:pt>
                <c:pt idx="2">
                  <c:v>15</c:v>
                </c:pt>
                <c:pt idx="3">
                  <c:v>20</c:v>
                </c:pt>
                <c:pt idx="4">
                  <c:v>25</c:v>
                </c:pt>
                <c:pt idx="5">
                  <c:v>30</c:v>
                </c:pt>
                <c:pt idx="6">
                  <c:v>35</c:v>
                </c:pt>
                <c:pt idx="7">
                  <c:v>40</c:v>
                </c:pt>
              </c:numCache>
            </c:numRef>
          </c:yVal>
          <c:smooth val="1"/>
          <c:extLst xmlns:c16r2="http://schemas.microsoft.com/office/drawing/2015/06/chart">
            <c:ext xmlns:c16="http://schemas.microsoft.com/office/drawing/2014/chart" uri="{C3380CC4-5D6E-409C-BE32-E72D297353CC}">
              <c16:uniqueId val="{00000000-4C31-448D-B779-572BF8627BEA}"/>
            </c:ext>
          </c:extLst>
        </c:ser>
        <c:ser>
          <c:idx val="1"/>
          <c:order val="1"/>
          <c:tx>
            <c:v>推定値</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DIEMnotseikika!$A$58:$A$65</c:f>
              <c:numCache>
                <c:formatCode>General</c:formatCode>
                <c:ptCount val="8"/>
                <c:pt idx="0">
                  <c:v>5</c:v>
                </c:pt>
                <c:pt idx="1">
                  <c:v>10</c:v>
                </c:pt>
                <c:pt idx="2">
                  <c:v>15</c:v>
                </c:pt>
                <c:pt idx="3">
                  <c:v>20</c:v>
                </c:pt>
                <c:pt idx="4">
                  <c:v>25</c:v>
                </c:pt>
                <c:pt idx="5">
                  <c:v>30</c:v>
                </c:pt>
                <c:pt idx="6">
                  <c:v>35</c:v>
                </c:pt>
                <c:pt idx="7">
                  <c:v>40</c:v>
                </c:pt>
              </c:numCache>
            </c:numRef>
          </c:xVal>
          <c:yVal>
            <c:numRef>
              <c:f>DIEMnotseikika!$D$58:$D$65</c:f>
              <c:numCache>
                <c:formatCode>General</c:formatCode>
                <c:ptCount val="8"/>
                <c:pt idx="0">
                  <c:v>5.0105880000000003</c:v>
                </c:pt>
                <c:pt idx="1">
                  <c:v>9.9994730000000001</c:v>
                </c:pt>
                <c:pt idx="2">
                  <c:v>15.004092</c:v>
                </c:pt>
                <c:pt idx="3">
                  <c:v>20.000105000000001</c:v>
                </c:pt>
                <c:pt idx="4">
                  <c:v>25.000785</c:v>
                </c:pt>
                <c:pt idx="5" formatCode="#,##0.000000">
                  <c:v>30.001794</c:v>
                </c:pt>
                <c:pt idx="6" formatCode="#,##0.000000">
                  <c:v>34.986724000000002</c:v>
                </c:pt>
                <c:pt idx="7" formatCode="0.000000">
                  <c:v>39.981909000000002</c:v>
                </c:pt>
              </c:numCache>
            </c:numRef>
          </c:yVal>
          <c:smooth val="1"/>
          <c:extLst xmlns:c16r2="http://schemas.microsoft.com/office/drawing/2015/06/chart">
            <c:ext xmlns:c16="http://schemas.microsoft.com/office/drawing/2014/chart" uri="{C3380CC4-5D6E-409C-BE32-E72D297353CC}">
              <c16:uniqueId val="{00000001-4C31-448D-B779-572BF8627BEA}"/>
            </c:ext>
          </c:extLst>
        </c:ser>
        <c:dLbls>
          <c:showLegendKey val="0"/>
          <c:showVal val="0"/>
          <c:showCatName val="0"/>
          <c:showSerName val="0"/>
          <c:showPercent val="0"/>
          <c:showBubbleSize val="0"/>
        </c:dLbls>
        <c:axId val="303491816"/>
        <c:axId val="303491424"/>
      </c:scatterChart>
      <c:valAx>
        <c:axId val="303491816"/>
        <c:scaling>
          <c:orientation val="minMax"/>
          <c:max val="4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SNR[dB]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3491424"/>
        <c:crosses val="autoZero"/>
        <c:crossBetween val="midCat"/>
      </c:valAx>
      <c:valAx>
        <c:axId val="303491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SIR[dB]</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349181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46371673543166"/>
          <c:y val="9.0603894537982455E-2"/>
          <c:w val="0.82869862775757641"/>
          <c:h val="0.77957847835435579"/>
        </c:manualLayout>
      </c:layout>
      <c:scatterChart>
        <c:scatterStyle val="smoothMarker"/>
        <c:varyColors val="0"/>
        <c:ser>
          <c:idx val="0"/>
          <c:order val="0"/>
          <c:tx>
            <c:v> </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DIEMnotseikika!$A$5:$A$12</c:f>
              <c:numCache>
                <c:formatCode>General</c:formatCode>
                <c:ptCount val="8"/>
                <c:pt idx="0">
                  <c:v>5</c:v>
                </c:pt>
                <c:pt idx="1">
                  <c:v>10</c:v>
                </c:pt>
                <c:pt idx="2">
                  <c:v>15</c:v>
                </c:pt>
                <c:pt idx="3">
                  <c:v>20</c:v>
                </c:pt>
                <c:pt idx="4">
                  <c:v>25</c:v>
                </c:pt>
                <c:pt idx="5">
                  <c:v>30</c:v>
                </c:pt>
                <c:pt idx="6">
                  <c:v>35</c:v>
                </c:pt>
                <c:pt idx="7">
                  <c:v>40</c:v>
                </c:pt>
              </c:numCache>
            </c:numRef>
          </c:xVal>
          <c:yVal>
            <c:numRef>
              <c:f>DIEMnotseikika!$D$5:$D$12</c:f>
              <c:numCache>
                <c:formatCode>0</c:formatCode>
                <c:ptCount val="8"/>
                <c:pt idx="0" formatCode="General">
                  <c:v>5</c:v>
                </c:pt>
                <c:pt idx="1">
                  <c:v>10</c:v>
                </c:pt>
                <c:pt idx="2">
                  <c:v>15</c:v>
                </c:pt>
                <c:pt idx="3">
                  <c:v>20</c:v>
                </c:pt>
                <c:pt idx="4">
                  <c:v>25</c:v>
                </c:pt>
                <c:pt idx="5">
                  <c:v>30</c:v>
                </c:pt>
                <c:pt idx="6">
                  <c:v>35</c:v>
                </c:pt>
                <c:pt idx="7">
                  <c:v>40</c:v>
                </c:pt>
              </c:numCache>
            </c:numRef>
          </c:yVal>
          <c:smooth val="1"/>
          <c:extLst xmlns:c16r2="http://schemas.microsoft.com/office/drawing/2015/06/chart">
            <c:ext xmlns:c16="http://schemas.microsoft.com/office/drawing/2014/chart" uri="{C3380CC4-5D6E-409C-BE32-E72D297353CC}">
              <c16:uniqueId val="{00000000-786B-41EB-85FA-10322FE2FAC4}"/>
            </c:ext>
          </c:extLst>
        </c:ser>
        <c:ser>
          <c:idx val="1"/>
          <c:order val="1"/>
          <c:tx>
            <c:v/>
          </c:tx>
          <c:spPr>
            <a:ln w="19050" cap="rnd">
              <a:solidFill>
                <a:schemeClr val="accent2"/>
              </a:solidFill>
              <a:round/>
            </a:ln>
            <a:effectLst/>
          </c:spPr>
          <c:marker>
            <c:symbol val="triangle"/>
            <c:size val="5"/>
            <c:spPr>
              <a:solidFill>
                <a:schemeClr val="accent2"/>
              </a:solidFill>
              <a:ln w="9525">
                <a:solidFill>
                  <a:schemeClr val="accent2"/>
                </a:solidFill>
              </a:ln>
              <a:effectLst/>
            </c:spPr>
          </c:marker>
          <c:xVal>
            <c:numRef>
              <c:f>DIEMnotseikika!$A$58:$A$65</c:f>
              <c:numCache>
                <c:formatCode>General</c:formatCode>
                <c:ptCount val="8"/>
                <c:pt idx="0">
                  <c:v>5</c:v>
                </c:pt>
                <c:pt idx="1">
                  <c:v>10</c:v>
                </c:pt>
                <c:pt idx="2">
                  <c:v>15</c:v>
                </c:pt>
                <c:pt idx="3">
                  <c:v>20</c:v>
                </c:pt>
                <c:pt idx="4">
                  <c:v>25</c:v>
                </c:pt>
                <c:pt idx="5">
                  <c:v>30</c:v>
                </c:pt>
                <c:pt idx="6">
                  <c:v>35</c:v>
                </c:pt>
                <c:pt idx="7">
                  <c:v>40</c:v>
                </c:pt>
              </c:numCache>
            </c:numRef>
          </c:xVal>
          <c:yVal>
            <c:numRef>
              <c:f>DIEMnotseikika!$D$58:$D$65</c:f>
              <c:numCache>
                <c:formatCode>General</c:formatCode>
                <c:ptCount val="8"/>
                <c:pt idx="0">
                  <c:v>5.0105880000000003</c:v>
                </c:pt>
                <c:pt idx="1">
                  <c:v>9.9994730000000001</c:v>
                </c:pt>
                <c:pt idx="2">
                  <c:v>15.004092</c:v>
                </c:pt>
                <c:pt idx="3">
                  <c:v>20.000105000000001</c:v>
                </c:pt>
                <c:pt idx="4">
                  <c:v>25.000785</c:v>
                </c:pt>
                <c:pt idx="5" formatCode="#,##0.000000">
                  <c:v>30.001794</c:v>
                </c:pt>
                <c:pt idx="6" formatCode="#,##0.000000">
                  <c:v>34.986724000000002</c:v>
                </c:pt>
                <c:pt idx="7" formatCode="0.000000">
                  <c:v>39.981909000000002</c:v>
                </c:pt>
              </c:numCache>
            </c:numRef>
          </c:yVal>
          <c:smooth val="1"/>
          <c:extLst xmlns:c16r2="http://schemas.microsoft.com/office/drawing/2015/06/chart">
            <c:ext xmlns:c16="http://schemas.microsoft.com/office/drawing/2014/chart" uri="{C3380CC4-5D6E-409C-BE32-E72D297353CC}">
              <c16:uniqueId val="{00000001-786B-41EB-85FA-10322FE2FAC4}"/>
            </c:ext>
          </c:extLst>
        </c:ser>
        <c:dLbls>
          <c:showLegendKey val="0"/>
          <c:showVal val="0"/>
          <c:showCatName val="0"/>
          <c:showSerName val="0"/>
          <c:showPercent val="0"/>
          <c:showBubbleSize val="0"/>
        </c:dLbls>
        <c:axId val="303489464"/>
        <c:axId val="303492600"/>
      </c:scatterChart>
      <c:valAx>
        <c:axId val="303489464"/>
        <c:scaling>
          <c:orientation val="minMax"/>
          <c:max val="40"/>
          <c:min val="5"/>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400"/>
                  <a:t>SNR[dB]</a:t>
                </a:r>
              </a:p>
            </c:rich>
          </c:tx>
          <c:layout>
            <c:manualLayout>
              <c:xMode val="edge"/>
              <c:yMode val="edge"/>
              <c:x val="0.43547159448809131"/>
              <c:y val="0.9220178537098544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3492600"/>
        <c:crosses val="autoZero"/>
        <c:crossBetween val="midCat"/>
      </c:valAx>
      <c:valAx>
        <c:axId val="303492600"/>
        <c:scaling>
          <c:orientation val="minMax"/>
          <c:max val="40"/>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400"/>
                  <a:t>SIR[dB]</a:t>
                </a:r>
                <a:endParaRPr lang="ja-JP" altLang="en-US" sz="1400"/>
              </a:p>
            </c:rich>
          </c:tx>
          <c:layout>
            <c:manualLayout>
              <c:xMode val="edge"/>
              <c:yMode val="edge"/>
              <c:x val="5.2684389389158481E-3"/>
              <c:y val="0.3719362934250826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3489464"/>
        <c:crosses val="autoZero"/>
        <c:crossBetween val="midCat"/>
      </c:valAx>
      <c:spPr>
        <a:noFill/>
        <a:ln>
          <a:noFill/>
        </a:ln>
        <a:effectLst/>
      </c:spPr>
    </c:plotArea>
    <c:legend>
      <c:legendPos val="r"/>
      <c:layout>
        <c:manualLayout>
          <c:xMode val="edge"/>
          <c:yMode val="edge"/>
          <c:x val="0.70850110018912116"/>
          <c:y val="0.53937364625538309"/>
          <c:w val="9.744780542638562E-2"/>
          <c:h val="0.188782033313796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0777686518838"/>
          <c:y val="9.1597437292968029E-2"/>
          <c:w val="0.81992829584146787"/>
          <c:h val="0.77470335201858753"/>
        </c:manualLayout>
      </c:layout>
      <c:scatterChart>
        <c:scatterStyle val="smoothMarker"/>
        <c:varyColors val="0"/>
        <c:ser>
          <c:idx val="0"/>
          <c:order val="0"/>
          <c:tx>
            <c:v> </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DIEMnotseikika!$A$5:$A$12</c:f>
              <c:numCache>
                <c:formatCode>General</c:formatCode>
                <c:ptCount val="8"/>
                <c:pt idx="0">
                  <c:v>5</c:v>
                </c:pt>
                <c:pt idx="1">
                  <c:v>10</c:v>
                </c:pt>
                <c:pt idx="2">
                  <c:v>15</c:v>
                </c:pt>
                <c:pt idx="3">
                  <c:v>20</c:v>
                </c:pt>
                <c:pt idx="4">
                  <c:v>25</c:v>
                </c:pt>
                <c:pt idx="5">
                  <c:v>30</c:v>
                </c:pt>
                <c:pt idx="6">
                  <c:v>35</c:v>
                </c:pt>
                <c:pt idx="7">
                  <c:v>40</c:v>
                </c:pt>
              </c:numCache>
            </c:numRef>
          </c:xVal>
          <c:yVal>
            <c:numRef>
              <c:f>DIEMnotseikika!$D$5:$D$12</c:f>
              <c:numCache>
                <c:formatCode>0</c:formatCode>
                <c:ptCount val="8"/>
                <c:pt idx="0" formatCode="General">
                  <c:v>5</c:v>
                </c:pt>
                <c:pt idx="1">
                  <c:v>10</c:v>
                </c:pt>
                <c:pt idx="2">
                  <c:v>15</c:v>
                </c:pt>
                <c:pt idx="3">
                  <c:v>20</c:v>
                </c:pt>
                <c:pt idx="4">
                  <c:v>25</c:v>
                </c:pt>
                <c:pt idx="5">
                  <c:v>30</c:v>
                </c:pt>
                <c:pt idx="6">
                  <c:v>35</c:v>
                </c:pt>
                <c:pt idx="7">
                  <c:v>40</c:v>
                </c:pt>
              </c:numCache>
            </c:numRef>
          </c:yVal>
          <c:smooth val="1"/>
          <c:extLst xmlns:c16r2="http://schemas.microsoft.com/office/drawing/2015/06/chart">
            <c:ext xmlns:c16="http://schemas.microsoft.com/office/drawing/2014/chart" uri="{C3380CC4-5D6E-409C-BE32-E72D297353CC}">
              <c16:uniqueId val="{00000000-1E36-4156-B1E8-87037FDC30D3}"/>
            </c:ext>
          </c:extLst>
        </c:ser>
        <c:ser>
          <c:idx val="1"/>
          <c:order val="1"/>
          <c:tx>
            <c:v>    </c:v>
          </c:tx>
          <c:spPr>
            <a:ln w="19050" cap="sq">
              <a:solidFill>
                <a:schemeClr val="accent2"/>
              </a:solidFill>
              <a:bevel/>
            </a:ln>
            <a:effectLst/>
          </c:spPr>
          <c:marker>
            <c:symbol val="circle"/>
            <c:size val="5"/>
            <c:spPr>
              <a:solidFill>
                <a:schemeClr val="accent2"/>
              </a:solidFill>
              <a:ln w="9525">
                <a:solidFill>
                  <a:schemeClr val="accent2"/>
                </a:solidFill>
              </a:ln>
              <a:effectLst/>
            </c:spPr>
          </c:marker>
          <c:xVal>
            <c:numRef>
              <c:f>DIEMnotseikika!$A$77:$A$84</c:f>
              <c:numCache>
                <c:formatCode>General</c:formatCode>
                <c:ptCount val="8"/>
                <c:pt idx="0">
                  <c:v>5</c:v>
                </c:pt>
                <c:pt idx="1">
                  <c:v>10</c:v>
                </c:pt>
                <c:pt idx="2">
                  <c:v>15</c:v>
                </c:pt>
                <c:pt idx="3">
                  <c:v>20</c:v>
                </c:pt>
                <c:pt idx="4">
                  <c:v>25</c:v>
                </c:pt>
                <c:pt idx="5">
                  <c:v>30</c:v>
                </c:pt>
                <c:pt idx="6">
                  <c:v>35</c:v>
                </c:pt>
                <c:pt idx="7">
                  <c:v>40</c:v>
                </c:pt>
              </c:numCache>
            </c:numRef>
          </c:xVal>
          <c:yVal>
            <c:numRef>
              <c:f>DIEMnotseikika!$D$77:$D$84</c:f>
              <c:numCache>
                <c:formatCode>0.000</c:formatCode>
                <c:ptCount val="8"/>
                <c:pt idx="0">
                  <c:v>5.0024369999999996</c:v>
                </c:pt>
                <c:pt idx="1">
                  <c:v>9.9795390000000008</c:v>
                </c:pt>
                <c:pt idx="2">
                  <c:v>14.95609</c:v>
                </c:pt>
                <c:pt idx="3">
                  <c:v>19.864111300000001</c:v>
                </c:pt>
                <c:pt idx="4">
                  <c:v>24.582307</c:v>
                </c:pt>
                <c:pt idx="5">
                  <c:v>28.806128999999999</c:v>
                </c:pt>
                <c:pt idx="6">
                  <c:v>32.004303999999998</c:v>
                </c:pt>
                <c:pt idx="7">
                  <c:v>33.900772000000003</c:v>
                </c:pt>
              </c:numCache>
            </c:numRef>
          </c:yVal>
          <c:smooth val="1"/>
          <c:extLst xmlns:c16r2="http://schemas.microsoft.com/office/drawing/2015/06/chart">
            <c:ext xmlns:c16="http://schemas.microsoft.com/office/drawing/2014/chart" uri="{C3380CC4-5D6E-409C-BE32-E72D297353CC}">
              <c16:uniqueId val="{00000001-1E36-4156-B1E8-87037FDC30D3}"/>
            </c:ext>
          </c:extLst>
        </c:ser>
        <c:dLbls>
          <c:showLegendKey val="0"/>
          <c:showVal val="0"/>
          <c:showCatName val="0"/>
          <c:showSerName val="0"/>
          <c:showPercent val="0"/>
          <c:showBubbleSize val="0"/>
        </c:dLbls>
        <c:axId val="303492208"/>
        <c:axId val="303493384"/>
      </c:scatterChart>
      <c:valAx>
        <c:axId val="303492208"/>
        <c:scaling>
          <c:orientation val="minMax"/>
          <c:max val="40"/>
          <c:min val="5"/>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400"/>
                  <a:t>SNR[dB]</a:t>
                </a:r>
              </a:p>
            </c:rich>
          </c:tx>
          <c:layout>
            <c:manualLayout>
              <c:xMode val="edge"/>
              <c:yMode val="edge"/>
              <c:x val="0.45097304124298132"/>
              <c:y val="0.9103425072659753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3493384"/>
        <c:crosses val="autoZero"/>
        <c:crossBetween val="midCat"/>
      </c:valAx>
      <c:valAx>
        <c:axId val="303493384"/>
        <c:scaling>
          <c:orientation val="minMax"/>
          <c:max val="40"/>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400"/>
                  <a:t>SIR[dB]</a:t>
                </a:r>
                <a:endParaRPr lang="ja-JP" altLang="en-US" sz="1400"/>
              </a:p>
            </c:rich>
          </c:tx>
          <c:layout>
            <c:manualLayout>
              <c:xMode val="edge"/>
              <c:yMode val="edge"/>
              <c:x val="1.9274469093822032E-2"/>
              <c:y val="0.3602915169584385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3492208"/>
        <c:crosses val="autoZero"/>
        <c:crossBetween val="midCat"/>
      </c:valAx>
      <c:spPr>
        <a:noFill/>
        <a:ln>
          <a:noFill/>
        </a:ln>
        <a:effectLst/>
      </c:spPr>
    </c:plotArea>
    <c:legend>
      <c:legendPos val="r"/>
      <c:layout>
        <c:manualLayout>
          <c:xMode val="edge"/>
          <c:yMode val="edge"/>
          <c:x val="0.70850110018912116"/>
          <c:y val="0.53937364625538309"/>
          <c:w val="0.1004382848231361"/>
          <c:h val="0.1773120670864595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46371673543166"/>
          <c:y val="9.0603894537982455E-2"/>
          <c:w val="0.82869862775757641"/>
          <c:h val="0.77957847835435579"/>
        </c:manualLayout>
      </c:layout>
      <c:scatterChart>
        <c:scatterStyle val="smoothMarker"/>
        <c:varyColors val="0"/>
        <c:ser>
          <c:idx val="0"/>
          <c:order val="0"/>
          <c:tx>
            <c:v> </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DIEMnotseikika!$A$5:$A$12</c:f>
              <c:numCache>
                <c:formatCode>General</c:formatCode>
                <c:ptCount val="8"/>
                <c:pt idx="0">
                  <c:v>5</c:v>
                </c:pt>
                <c:pt idx="1">
                  <c:v>10</c:v>
                </c:pt>
                <c:pt idx="2">
                  <c:v>15</c:v>
                </c:pt>
                <c:pt idx="3">
                  <c:v>20</c:v>
                </c:pt>
                <c:pt idx="4">
                  <c:v>25</c:v>
                </c:pt>
                <c:pt idx="5">
                  <c:v>30</c:v>
                </c:pt>
                <c:pt idx="6">
                  <c:v>35</c:v>
                </c:pt>
                <c:pt idx="7">
                  <c:v>40</c:v>
                </c:pt>
              </c:numCache>
            </c:numRef>
          </c:xVal>
          <c:yVal>
            <c:numRef>
              <c:f>DIEMnotseikika!$D$5:$D$12</c:f>
              <c:numCache>
                <c:formatCode>0</c:formatCode>
                <c:ptCount val="8"/>
                <c:pt idx="0" formatCode="General">
                  <c:v>5</c:v>
                </c:pt>
                <c:pt idx="1">
                  <c:v>10</c:v>
                </c:pt>
                <c:pt idx="2">
                  <c:v>15</c:v>
                </c:pt>
                <c:pt idx="3">
                  <c:v>20</c:v>
                </c:pt>
                <c:pt idx="4">
                  <c:v>25</c:v>
                </c:pt>
                <c:pt idx="5">
                  <c:v>30</c:v>
                </c:pt>
                <c:pt idx="6">
                  <c:v>35</c:v>
                </c:pt>
                <c:pt idx="7">
                  <c:v>40</c:v>
                </c:pt>
              </c:numCache>
            </c:numRef>
          </c:yVal>
          <c:smooth val="1"/>
          <c:extLst xmlns:c16r2="http://schemas.microsoft.com/office/drawing/2015/06/chart">
            <c:ext xmlns:c16="http://schemas.microsoft.com/office/drawing/2014/chart" uri="{C3380CC4-5D6E-409C-BE32-E72D297353CC}">
              <c16:uniqueId val="{00000000-0182-436C-BC7E-BABA17929E31}"/>
            </c:ext>
          </c:extLst>
        </c:ser>
        <c:ser>
          <c:idx val="1"/>
          <c:order val="1"/>
          <c:tx>
            <c:v/>
          </c:tx>
          <c:spPr>
            <a:ln w="19050" cap="rnd">
              <a:solidFill>
                <a:schemeClr val="accent2"/>
              </a:solidFill>
              <a:round/>
            </a:ln>
            <a:effectLst/>
          </c:spPr>
          <c:marker>
            <c:symbol val="triangle"/>
            <c:size val="5"/>
            <c:spPr>
              <a:solidFill>
                <a:schemeClr val="accent2"/>
              </a:solidFill>
              <a:ln w="9525">
                <a:solidFill>
                  <a:schemeClr val="accent2"/>
                </a:solidFill>
              </a:ln>
              <a:effectLst/>
            </c:spPr>
          </c:marker>
          <c:xVal>
            <c:numRef>
              <c:f>DIEMnotseikika!$A$58:$A$65</c:f>
              <c:numCache>
                <c:formatCode>General</c:formatCode>
                <c:ptCount val="8"/>
                <c:pt idx="0">
                  <c:v>5</c:v>
                </c:pt>
                <c:pt idx="1">
                  <c:v>10</c:v>
                </c:pt>
                <c:pt idx="2">
                  <c:v>15</c:v>
                </c:pt>
                <c:pt idx="3">
                  <c:v>20</c:v>
                </c:pt>
                <c:pt idx="4">
                  <c:v>25</c:v>
                </c:pt>
                <c:pt idx="5">
                  <c:v>30</c:v>
                </c:pt>
                <c:pt idx="6">
                  <c:v>35</c:v>
                </c:pt>
                <c:pt idx="7">
                  <c:v>40</c:v>
                </c:pt>
              </c:numCache>
            </c:numRef>
          </c:xVal>
          <c:yVal>
            <c:numRef>
              <c:f>DIEMnotseikika!$D$58:$D$65</c:f>
              <c:numCache>
                <c:formatCode>General</c:formatCode>
                <c:ptCount val="8"/>
                <c:pt idx="0">
                  <c:v>5.0105880000000003</c:v>
                </c:pt>
                <c:pt idx="1">
                  <c:v>9.9994730000000001</c:v>
                </c:pt>
                <c:pt idx="2">
                  <c:v>15.004092</c:v>
                </c:pt>
                <c:pt idx="3">
                  <c:v>20.000105000000001</c:v>
                </c:pt>
                <c:pt idx="4">
                  <c:v>25.000785</c:v>
                </c:pt>
                <c:pt idx="5" formatCode="#,##0.000000">
                  <c:v>30.001794</c:v>
                </c:pt>
                <c:pt idx="6" formatCode="#,##0.000000">
                  <c:v>34.986724000000002</c:v>
                </c:pt>
                <c:pt idx="7" formatCode="0.000000">
                  <c:v>39.981909000000002</c:v>
                </c:pt>
              </c:numCache>
            </c:numRef>
          </c:yVal>
          <c:smooth val="1"/>
          <c:extLst xmlns:c16r2="http://schemas.microsoft.com/office/drawing/2015/06/chart">
            <c:ext xmlns:c16="http://schemas.microsoft.com/office/drawing/2014/chart" uri="{C3380CC4-5D6E-409C-BE32-E72D297353CC}">
              <c16:uniqueId val="{00000001-0182-436C-BC7E-BABA17929E31}"/>
            </c:ext>
          </c:extLst>
        </c:ser>
        <c:dLbls>
          <c:showLegendKey val="0"/>
          <c:showVal val="0"/>
          <c:showCatName val="0"/>
          <c:showSerName val="0"/>
          <c:showPercent val="0"/>
          <c:showBubbleSize val="0"/>
        </c:dLbls>
        <c:axId val="303494952"/>
        <c:axId val="303495344"/>
      </c:scatterChart>
      <c:valAx>
        <c:axId val="303494952"/>
        <c:scaling>
          <c:orientation val="minMax"/>
          <c:max val="40"/>
          <c:min val="5"/>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400"/>
                  <a:t>SNR[dB]</a:t>
                </a:r>
              </a:p>
            </c:rich>
          </c:tx>
          <c:layout>
            <c:manualLayout>
              <c:xMode val="edge"/>
              <c:yMode val="edge"/>
              <c:x val="0.43547159448809131"/>
              <c:y val="0.9220178537098544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3495344"/>
        <c:crosses val="autoZero"/>
        <c:crossBetween val="midCat"/>
      </c:valAx>
      <c:valAx>
        <c:axId val="303495344"/>
        <c:scaling>
          <c:orientation val="minMax"/>
          <c:max val="40"/>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400"/>
                  <a:t>SIR[dB]</a:t>
                </a:r>
                <a:endParaRPr lang="ja-JP" altLang="en-US" sz="1400"/>
              </a:p>
            </c:rich>
          </c:tx>
          <c:layout>
            <c:manualLayout>
              <c:xMode val="edge"/>
              <c:yMode val="edge"/>
              <c:x val="5.2684389389158481E-3"/>
              <c:y val="0.3719362934250826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3494952"/>
        <c:crosses val="autoZero"/>
        <c:crossBetween val="midCat"/>
      </c:valAx>
      <c:spPr>
        <a:noFill/>
        <a:ln>
          <a:noFill/>
        </a:ln>
        <a:effectLst/>
      </c:spPr>
    </c:plotArea>
    <c:legend>
      <c:legendPos val="r"/>
      <c:layout>
        <c:manualLayout>
          <c:xMode val="edge"/>
          <c:yMode val="edge"/>
          <c:x val="0.70850110018912116"/>
          <c:y val="0.53937364625538309"/>
          <c:w val="9.744780542638562E-2"/>
          <c:h val="0.188782033313796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200785728310502"/>
          <c:y val="9.8749184961523823E-2"/>
          <c:w val="0.8111549684588043"/>
          <c:h val="0.764177431296576"/>
        </c:manualLayout>
      </c:layout>
      <c:scatterChart>
        <c:scatterStyle val="smoothMarker"/>
        <c:varyColors val="0"/>
        <c:ser>
          <c:idx val="0"/>
          <c:order val="0"/>
          <c:tx>
            <c:v> </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DIEMnotseikika!$A$5:$A$12</c:f>
              <c:numCache>
                <c:formatCode>General</c:formatCode>
                <c:ptCount val="8"/>
                <c:pt idx="0">
                  <c:v>5</c:v>
                </c:pt>
                <c:pt idx="1">
                  <c:v>10</c:v>
                </c:pt>
                <c:pt idx="2">
                  <c:v>15</c:v>
                </c:pt>
                <c:pt idx="3">
                  <c:v>20</c:v>
                </c:pt>
                <c:pt idx="4">
                  <c:v>25</c:v>
                </c:pt>
                <c:pt idx="5">
                  <c:v>30</c:v>
                </c:pt>
                <c:pt idx="6">
                  <c:v>35</c:v>
                </c:pt>
                <c:pt idx="7">
                  <c:v>40</c:v>
                </c:pt>
              </c:numCache>
            </c:numRef>
          </c:xVal>
          <c:yVal>
            <c:numRef>
              <c:f>DIEMnotseikika!$D$5:$D$12</c:f>
              <c:numCache>
                <c:formatCode>0</c:formatCode>
                <c:ptCount val="8"/>
                <c:pt idx="0" formatCode="General">
                  <c:v>5</c:v>
                </c:pt>
                <c:pt idx="1">
                  <c:v>10</c:v>
                </c:pt>
                <c:pt idx="2">
                  <c:v>15</c:v>
                </c:pt>
                <c:pt idx="3">
                  <c:v>20</c:v>
                </c:pt>
                <c:pt idx="4">
                  <c:v>25</c:v>
                </c:pt>
                <c:pt idx="5">
                  <c:v>30</c:v>
                </c:pt>
                <c:pt idx="6">
                  <c:v>35</c:v>
                </c:pt>
                <c:pt idx="7">
                  <c:v>40</c:v>
                </c:pt>
              </c:numCache>
            </c:numRef>
          </c:yVal>
          <c:smooth val="1"/>
          <c:extLst xmlns:c16r2="http://schemas.microsoft.com/office/drawing/2015/06/chart">
            <c:ext xmlns:c16="http://schemas.microsoft.com/office/drawing/2014/chart" uri="{C3380CC4-5D6E-409C-BE32-E72D297353CC}">
              <c16:uniqueId val="{00000000-6750-4297-B0D9-7E516EFF86D7}"/>
            </c:ext>
          </c:extLst>
        </c:ser>
        <c:ser>
          <c:idx val="1"/>
          <c:order val="1"/>
          <c:tx>
            <c:v>  </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DIEMnotseikika!$A$108:$A$115</c:f>
              <c:numCache>
                <c:formatCode>General</c:formatCode>
                <c:ptCount val="8"/>
                <c:pt idx="0">
                  <c:v>5</c:v>
                </c:pt>
                <c:pt idx="1">
                  <c:v>10</c:v>
                </c:pt>
                <c:pt idx="2">
                  <c:v>15</c:v>
                </c:pt>
                <c:pt idx="3">
                  <c:v>20</c:v>
                </c:pt>
                <c:pt idx="4">
                  <c:v>25</c:v>
                </c:pt>
                <c:pt idx="5">
                  <c:v>30</c:v>
                </c:pt>
                <c:pt idx="6">
                  <c:v>35</c:v>
                </c:pt>
                <c:pt idx="7">
                  <c:v>40</c:v>
                </c:pt>
              </c:numCache>
            </c:numRef>
          </c:xVal>
          <c:yVal>
            <c:numRef>
              <c:f>DIEMnotseikika!$D$108:$D$115</c:f>
              <c:numCache>
                <c:formatCode>0.000</c:formatCode>
                <c:ptCount val="8"/>
                <c:pt idx="0">
                  <c:v>5.0055569999999996</c:v>
                </c:pt>
                <c:pt idx="1">
                  <c:v>9.9938280000000006</c:v>
                </c:pt>
                <c:pt idx="2">
                  <c:v>14.979369</c:v>
                </c:pt>
                <c:pt idx="3">
                  <c:v>19.952674999999999</c:v>
                </c:pt>
                <c:pt idx="4">
                  <c:v>24.838070999999999</c:v>
                </c:pt>
                <c:pt idx="5">
                  <c:v>29.511713</c:v>
                </c:pt>
                <c:pt idx="6">
                  <c:v>33.728909999999999</c:v>
                </c:pt>
                <c:pt idx="7">
                  <c:v>37.233322000000001</c:v>
                </c:pt>
              </c:numCache>
            </c:numRef>
          </c:yVal>
          <c:smooth val="1"/>
          <c:extLst xmlns:c16r2="http://schemas.microsoft.com/office/drawing/2015/06/chart">
            <c:ext xmlns:c16="http://schemas.microsoft.com/office/drawing/2014/chart" uri="{C3380CC4-5D6E-409C-BE32-E72D297353CC}">
              <c16:uniqueId val="{00000001-6750-4297-B0D9-7E516EFF86D7}"/>
            </c:ext>
          </c:extLst>
        </c:ser>
        <c:dLbls>
          <c:showLegendKey val="0"/>
          <c:showVal val="0"/>
          <c:showCatName val="0"/>
          <c:showSerName val="0"/>
          <c:showPercent val="0"/>
          <c:showBubbleSize val="0"/>
        </c:dLbls>
        <c:axId val="303489856"/>
        <c:axId val="303496128"/>
      </c:scatterChart>
      <c:valAx>
        <c:axId val="303489856"/>
        <c:scaling>
          <c:orientation val="minMax"/>
          <c:max val="40"/>
          <c:min val="5"/>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400"/>
                  <a:t>SNR[dB]</a:t>
                </a:r>
              </a:p>
            </c:rich>
          </c:tx>
          <c:layout>
            <c:manualLayout>
              <c:xMode val="edge"/>
              <c:yMode val="edge"/>
              <c:x val="0.45097304124298132"/>
              <c:y val="0.9103425072659753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3496128"/>
        <c:crosses val="autoZero"/>
        <c:crossBetween val="midCat"/>
      </c:valAx>
      <c:valAx>
        <c:axId val="303496128"/>
        <c:scaling>
          <c:orientation val="minMax"/>
          <c:max val="40"/>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400"/>
                  <a:t>SIR[dB]</a:t>
                </a:r>
                <a:endParaRPr lang="ja-JP" altLang="en-US" sz="1400"/>
              </a:p>
            </c:rich>
          </c:tx>
          <c:layout>
            <c:manualLayout>
              <c:xMode val="edge"/>
              <c:yMode val="edge"/>
              <c:x val="1.9274469093822032E-2"/>
              <c:y val="0.3602915169584385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3489856"/>
        <c:crosses val="autoZero"/>
        <c:crossBetween val="midCat"/>
      </c:valAx>
      <c:spPr>
        <a:noFill/>
        <a:ln>
          <a:noFill/>
        </a:ln>
        <a:effectLst/>
      </c:spPr>
    </c:plotArea>
    <c:legend>
      <c:legendPos val="r"/>
      <c:layout>
        <c:manualLayout>
          <c:xMode val="edge"/>
          <c:yMode val="edge"/>
          <c:x val="0.70850110018912116"/>
          <c:y val="0.53937364625538309"/>
          <c:w val="8.9720140096871778E-2"/>
          <c:h val="0.168609684792175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16.png"/></Relationships>
</file>

<file path=ppt/drawings/_rels/drawing2.xml.rels><?xml version="1.0" encoding="UTF-8" standalone="yes"?>
<Relationships xmlns="http://schemas.openxmlformats.org/package/2006/relationships"><Relationship Id="rId1" Type="http://schemas.openxmlformats.org/officeDocument/2006/relationships/image" Target="../media/image216.png"/></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image" Target="../media/image91.wmf"/><Relationship Id="rId3" Type="http://schemas.openxmlformats.org/officeDocument/2006/relationships/image" Target="../media/image81.wmf"/><Relationship Id="rId7" Type="http://schemas.openxmlformats.org/officeDocument/2006/relationships/image" Target="../media/image85.wmf"/><Relationship Id="rId12" Type="http://schemas.openxmlformats.org/officeDocument/2006/relationships/image" Target="../media/image90.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84.wmf"/><Relationship Id="rId11" Type="http://schemas.openxmlformats.org/officeDocument/2006/relationships/image" Target="../media/image89.wmf"/><Relationship Id="rId5" Type="http://schemas.openxmlformats.org/officeDocument/2006/relationships/image" Target="../media/image83.wmf"/><Relationship Id="rId15" Type="http://schemas.openxmlformats.org/officeDocument/2006/relationships/image" Target="../media/image93.wmf"/><Relationship Id="rId10" Type="http://schemas.openxmlformats.org/officeDocument/2006/relationships/image" Target="../media/image88.wmf"/><Relationship Id="rId4" Type="http://schemas.openxmlformats.org/officeDocument/2006/relationships/image" Target="../media/image82.wmf"/><Relationship Id="rId9" Type="http://schemas.openxmlformats.org/officeDocument/2006/relationships/image" Target="../media/image87.wmf"/><Relationship Id="rId14" Type="http://schemas.openxmlformats.org/officeDocument/2006/relationships/image" Target="../media/image9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image" Target="../media/image2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2.emf"/></Relationships>
</file>

<file path=ppt/drawings/drawing1.xml><?xml version="1.0" encoding="utf-8"?>
<c:userShapes xmlns:c="http://schemas.openxmlformats.org/drawingml/2006/chart">
  <cdr:relSizeAnchor xmlns:cdr="http://schemas.openxmlformats.org/drawingml/2006/chartDrawing">
    <cdr:from>
      <cdr:x>0.79413</cdr:x>
      <cdr:y>0.64786</cdr:y>
    </cdr:from>
    <cdr:to>
      <cdr:x>0.84486</cdr:x>
      <cdr:y>0.71967</cdr:y>
    </cdr:to>
    <cdr:pic>
      <cdr:nvPicPr>
        <cdr:cNvPr id="2" name="図 1" descr="http://texclip.marutank.net/render.php/texclip20160106105506.png?s=%5Cbegin%7Balign*%7D%0A%5Chat%7B%5Cbm%7BW%7D%7D%0A%5Cend%7Balign*%7D&amp;f=c&amp;r=300&amp;m=p&amp;b=f&amp;k=f">
          <a:extLst xmlns:a="http://schemas.openxmlformats.org/drawingml/2006/main">
            <a:ext uri="{FF2B5EF4-FFF2-40B4-BE49-F238E27FC236}">
              <a16:creationId xmlns:a16="http://schemas.microsoft.com/office/drawing/2014/main" xmlns="" id="{2A60E55E-99E0-4117-B9FD-E126122FC275}"/>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4320480" y="2119685"/>
          <a:ext cx="275970" cy="234949"/>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drawings/drawing2.xml><?xml version="1.0" encoding="utf-8"?>
<c:userShapes xmlns:c="http://schemas.openxmlformats.org/drawingml/2006/chart">
  <cdr:relSizeAnchor xmlns:cdr="http://schemas.openxmlformats.org/drawingml/2006/chartDrawing">
    <cdr:from>
      <cdr:x>0.79413</cdr:x>
      <cdr:y>0.64786</cdr:y>
    </cdr:from>
    <cdr:to>
      <cdr:x>0.84486</cdr:x>
      <cdr:y>0.71967</cdr:y>
    </cdr:to>
    <cdr:pic>
      <cdr:nvPicPr>
        <cdr:cNvPr id="2" name="図 1" descr="http://texclip.marutank.net/render.php/texclip20160106105506.png?s=%5Cbegin%7Balign*%7D%0A%5Chat%7B%5Cbm%7BW%7D%7D%0A%5Cend%7Balign*%7D&amp;f=c&amp;r=300&amp;m=p&amp;b=f&amp;k=f">
          <a:extLst xmlns:a="http://schemas.openxmlformats.org/drawingml/2006/main">
            <a:ext uri="{FF2B5EF4-FFF2-40B4-BE49-F238E27FC236}">
              <a16:creationId xmlns:a16="http://schemas.microsoft.com/office/drawing/2014/main" xmlns="" id="{E8CA56AC-C915-43A7-95E9-B2F066246DEC}"/>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4320480" y="2119685"/>
          <a:ext cx="275970" cy="234949"/>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4275402" cy="337958"/>
          </a:xfrm>
          <a:prstGeom prst="rect">
            <a:avLst/>
          </a:prstGeom>
        </p:spPr>
        <p:txBody>
          <a:bodyPr vert="horz" lIns="90754" tIns="45377" rIns="90754" bIns="45377"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588629" y="2"/>
            <a:ext cx="4275402" cy="337958"/>
          </a:xfrm>
          <a:prstGeom prst="rect">
            <a:avLst/>
          </a:prstGeom>
        </p:spPr>
        <p:txBody>
          <a:bodyPr vert="horz" lIns="90754" tIns="45377" rIns="90754" bIns="45377" rtlCol="0"/>
          <a:lstStyle>
            <a:lvl1pPr algn="r">
              <a:defRPr sz="1200"/>
            </a:lvl1pPr>
          </a:lstStyle>
          <a:p>
            <a:fld id="{37191ABF-2542-4137-A5DE-06DD62704339}" type="datetimeFigureOut">
              <a:rPr kumimoji="1" lang="ja-JP" altLang="en-US" smtClean="0"/>
              <a:pPr/>
              <a:t>2017/12/4</a:t>
            </a:fld>
            <a:endParaRPr kumimoji="1" lang="ja-JP" altLang="en-US"/>
          </a:p>
        </p:txBody>
      </p:sp>
      <p:sp>
        <p:nvSpPr>
          <p:cNvPr id="4" name="フッター プレースホルダー 3"/>
          <p:cNvSpPr>
            <a:spLocks noGrp="1"/>
          </p:cNvSpPr>
          <p:nvPr>
            <p:ph type="ftr" sz="quarter" idx="2"/>
          </p:nvPr>
        </p:nvSpPr>
        <p:spPr>
          <a:xfrm>
            <a:off x="2" y="6397808"/>
            <a:ext cx="4275402" cy="337957"/>
          </a:xfrm>
          <a:prstGeom prst="rect">
            <a:avLst/>
          </a:prstGeom>
        </p:spPr>
        <p:txBody>
          <a:bodyPr vert="horz" lIns="90754" tIns="45377" rIns="90754" bIns="45377"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588629" y="6397808"/>
            <a:ext cx="4275402" cy="337957"/>
          </a:xfrm>
          <a:prstGeom prst="rect">
            <a:avLst/>
          </a:prstGeom>
        </p:spPr>
        <p:txBody>
          <a:bodyPr vert="horz" lIns="90754" tIns="45377" rIns="90754" bIns="45377" rtlCol="0" anchor="b"/>
          <a:lstStyle>
            <a:lvl1pPr algn="r">
              <a:defRPr sz="1200"/>
            </a:lvl1pPr>
          </a:lstStyle>
          <a:p>
            <a:fld id="{900BAB43-67D4-466B-90D4-C396335BBE38}" type="slidenum">
              <a:rPr kumimoji="1" lang="ja-JP" altLang="en-US" smtClean="0"/>
              <a:pPr/>
              <a:t>‹#›</a:t>
            </a:fld>
            <a:endParaRPr kumimoji="1" lang="ja-JP" altLang="en-US"/>
          </a:p>
        </p:txBody>
      </p:sp>
    </p:spTree>
    <p:extLst>
      <p:ext uri="{BB962C8B-B14F-4D97-AF65-F5344CB8AC3E}">
        <p14:creationId xmlns:p14="http://schemas.microsoft.com/office/powerpoint/2010/main" val="1210924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2" y="0"/>
            <a:ext cx="4275402" cy="336788"/>
          </a:xfrm>
          <a:prstGeom prst="rect">
            <a:avLst/>
          </a:prstGeom>
        </p:spPr>
        <p:txBody>
          <a:bodyPr vert="horz" lIns="90754" tIns="45377" rIns="90754" bIns="45377" rtlCol="0"/>
          <a:lstStyle>
            <a:lvl1pPr algn="l">
              <a:defRPr sz="1200"/>
            </a:lvl1pPr>
          </a:lstStyle>
          <a:p>
            <a:endParaRPr kumimoji="1" lang="ja-JP" altLang="en-US"/>
          </a:p>
        </p:txBody>
      </p:sp>
      <p:sp>
        <p:nvSpPr>
          <p:cNvPr id="3" name="日付プレースホルダ 2"/>
          <p:cNvSpPr>
            <a:spLocks noGrp="1"/>
          </p:cNvSpPr>
          <p:nvPr>
            <p:ph type="dt" idx="1"/>
          </p:nvPr>
        </p:nvSpPr>
        <p:spPr>
          <a:xfrm>
            <a:off x="5588629" y="0"/>
            <a:ext cx="4275402" cy="336788"/>
          </a:xfrm>
          <a:prstGeom prst="rect">
            <a:avLst/>
          </a:prstGeom>
        </p:spPr>
        <p:txBody>
          <a:bodyPr vert="horz" lIns="90754" tIns="45377" rIns="90754" bIns="45377" rtlCol="0"/>
          <a:lstStyle>
            <a:lvl1pPr algn="r">
              <a:defRPr sz="1200"/>
            </a:lvl1pPr>
          </a:lstStyle>
          <a:p>
            <a:fld id="{A6E20DE7-53EF-4D1C-A66B-43298D161E3B}" type="datetimeFigureOut">
              <a:rPr kumimoji="1" lang="ja-JP" altLang="en-US" smtClean="0"/>
              <a:pPr/>
              <a:t>2017/12/4</a:t>
            </a:fld>
            <a:endParaRPr kumimoji="1" lang="ja-JP" altLang="en-US"/>
          </a:p>
        </p:txBody>
      </p:sp>
      <p:sp>
        <p:nvSpPr>
          <p:cNvPr id="4" name="スライド イメージ プレースホルダ 3"/>
          <p:cNvSpPr>
            <a:spLocks noGrp="1" noRot="1" noChangeAspect="1"/>
          </p:cNvSpPr>
          <p:nvPr>
            <p:ph type="sldImg" idx="2"/>
          </p:nvPr>
        </p:nvSpPr>
        <p:spPr>
          <a:xfrm>
            <a:off x="3249613" y="504825"/>
            <a:ext cx="3367087" cy="2525713"/>
          </a:xfrm>
          <a:prstGeom prst="rect">
            <a:avLst/>
          </a:prstGeom>
          <a:noFill/>
          <a:ln w="12700">
            <a:solidFill>
              <a:prstClr val="black"/>
            </a:solidFill>
          </a:ln>
        </p:spPr>
        <p:txBody>
          <a:bodyPr vert="horz" lIns="90754" tIns="45377" rIns="90754" bIns="45377" rtlCol="0" anchor="ctr"/>
          <a:lstStyle/>
          <a:p>
            <a:endParaRPr lang="ja-JP" altLang="en-US"/>
          </a:p>
        </p:txBody>
      </p:sp>
      <p:sp>
        <p:nvSpPr>
          <p:cNvPr id="5" name="ノート プレースホルダ 4"/>
          <p:cNvSpPr>
            <a:spLocks noGrp="1"/>
          </p:cNvSpPr>
          <p:nvPr>
            <p:ph type="body" sz="quarter" idx="3"/>
          </p:nvPr>
        </p:nvSpPr>
        <p:spPr>
          <a:xfrm>
            <a:off x="986632" y="3199488"/>
            <a:ext cx="7893050" cy="3031094"/>
          </a:xfrm>
          <a:prstGeom prst="rect">
            <a:avLst/>
          </a:prstGeom>
        </p:spPr>
        <p:txBody>
          <a:bodyPr vert="horz" lIns="90754" tIns="45377" rIns="90754" bIns="45377"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2" y="6397808"/>
            <a:ext cx="4275402" cy="336788"/>
          </a:xfrm>
          <a:prstGeom prst="rect">
            <a:avLst/>
          </a:prstGeom>
        </p:spPr>
        <p:txBody>
          <a:bodyPr vert="horz" lIns="90754" tIns="45377" rIns="90754" bIns="45377"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5588629" y="6397808"/>
            <a:ext cx="4275402" cy="336788"/>
          </a:xfrm>
          <a:prstGeom prst="rect">
            <a:avLst/>
          </a:prstGeom>
        </p:spPr>
        <p:txBody>
          <a:bodyPr vert="horz" lIns="90754" tIns="45377" rIns="90754" bIns="45377" rtlCol="0" anchor="b"/>
          <a:lstStyle>
            <a:lvl1pPr algn="r">
              <a:defRPr sz="1200"/>
            </a:lvl1pPr>
          </a:lstStyle>
          <a:p>
            <a:fld id="{7F759D9F-A4A7-49F4-876F-7FFA18740136}" type="slidenum">
              <a:rPr kumimoji="1" lang="ja-JP" altLang="en-US" smtClean="0"/>
              <a:pPr/>
              <a:t>‹#›</a:t>
            </a:fld>
            <a:endParaRPr kumimoji="1" lang="ja-JP" altLang="en-US"/>
          </a:p>
        </p:txBody>
      </p:sp>
    </p:spTree>
    <p:extLst>
      <p:ext uri="{BB962C8B-B14F-4D97-AF65-F5344CB8AC3E}">
        <p14:creationId xmlns:p14="http://schemas.microsoft.com/office/powerpoint/2010/main" val="26623748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1</a:t>
            </a:fld>
            <a:endParaRPr kumimoji="1" lang="ja-JP" altLang="en-US" dirty="0"/>
          </a:p>
        </p:txBody>
      </p:sp>
    </p:spTree>
    <p:extLst>
      <p:ext uri="{BB962C8B-B14F-4D97-AF65-F5344CB8AC3E}">
        <p14:creationId xmlns:p14="http://schemas.microsoft.com/office/powerpoint/2010/main" val="1867911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45</a:t>
            </a:fld>
            <a:endParaRPr kumimoji="1" lang="ja-JP" altLang="en-US"/>
          </a:p>
        </p:txBody>
      </p:sp>
    </p:spTree>
    <p:extLst>
      <p:ext uri="{BB962C8B-B14F-4D97-AF65-F5344CB8AC3E}">
        <p14:creationId xmlns:p14="http://schemas.microsoft.com/office/powerpoint/2010/main" val="108225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46</a:t>
            </a:fld>
            <a:endParaRPr kumimoji="1" lang="ja-JP" altLang="en-US"/>
          </a:p>
        </p:txBody>
      </p:sp>
    </p:spTree>
    <p:extLst>
      <p:ext uri="{BB962C8B-B14F-4D97-AF65-F5344CB8AC3E}">
        <p14:creationId xmlns:p14="http://schemas.microsoft.com/office/powerpoint/2010/main" val="2564891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49</a:t>
            </a:fld>
            <a:endParaRPr kumimoji="1" lang="ja-JP" altLang="en-US"/>
          </a:p>
        </p:txBody>
      </p:sp>
    </p:spTree>
    <p:extLst>
      <p:ext uri="{BB962C8B-B14F-4D97-AF65-F5344CB8AC3E}">
        <p14:creationId xmlns:p14="http://schemas.microsoft.com/office/powerpoint/2010/main" val="139673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55</a:t>
            </a:fld>
            <a:endParaRPr kumimoji="1" lang="ja-JP" altLang="en-US"/>
          </a:p>
        </p:txBody>
      </p:sp>
    </p:spTree>
    <p:extLst>
      <p:ext uri="{BB962C8B-B14F-4D97-AF65-F5344CB8AC3E}">
        <p14:creationId xmlns:p14="http://schemas.microsoft.com/office/powerpoint/2010/main" val="1415665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58</a:t>
            </a:fld>
            <a:endParaRPr kumimoji="1" lang="ja-JP" altLang="en-US"/>
          </a:p>
        </p:txBody>
      </p:sp>
    </p:spTree>
    <p:extLst>
      <p:ext uri="{BB962C8B-B14F-4D97-AF65-F5344CB8AC3E}">
        <p14:creationId xmlns:p14="http://schemas.microsoft.com/office/powerpoint/2010/main" val="2788617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2</a:t>
            </a:fld>
            <a:endParaRPr kumimoji="1" lang="ja-JP" altLang="en-US" dirty="0"/>
          </a:p>
        </p:txBody>
      </p:sp>
    </p:spTree>
    <p:extLst>
      <p:ext uri="{BB962C8B-B14F-4D97-AF65-F5344CB8AC3E}">
        <p14:creationId xmlns:p14="http://schemas.microsoft.com/office/powerpoint/2010/main" val="1644887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10</a:t>
            </a:fld>
            <a:endParaRPr kumimoji="1" lang="ja-JP" altLang="en-US"/>
          </a:p>
        </p:txBody>
      </p:sp>
    </p:spTree>
    <p:extLst>
      <p:ext uri="{BB962C8B-B14F-4D97-AF65-F5344CB8AC3E}">
        <p14:creationId xmlns:p14="http://schemas.microsoft.com/office/powerpoint/2010/main" val="3781256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19</a:t>
            </a:fld>
            <a:endParaRPr kumimoji="1" lang="ja-JP" altLang="en-US"/>
          </a:p>
        </p:txBody>
      </p:sp>
    </p:spTree>
    <p:extLst>
      <p:ext uri="{BB962C8B-B14F-4D97-AF65-F5344CB8AC3E}">
        <p14:creationId xmlns:p14="http://schemas.microsoft.com/office/powerpoint/2010/main" val="271508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26</a:t>
            </a:fld>
            <a:endParaRPr kumimoji="1" lang="ja-JP" altLang="en-US"/>
          </a:p>
        </p:txBody>
      </p:sp>
    </p:spTree>
    <p:extLst>
      <p:ext uri="{BB962C8B-B14F-4D97-AF65-F5344CB8AC3E}">
        <p14:creationId xmlns:p14="http://schemas.microsoft.com/office/powerpoint/2010/main" val="1728170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30</a:t>
            </a:fld>
            <a:endParaRPr kumimoji="1" lang="ja-JP" altLang="en-US"/>
          </a:p>
        </p:txBody>
      </p:sp>
    </p:spTree>
    <p:extLst>
      <p:ext uri="{BB962C8B-B14F-4D97-AF65-F5344CB8AC3E}">
        <p14:creationId xmlns:p14="http://schemas.microsoft.com/office/powerpoint/2010/main" val="774601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31</a:t>
            </a:fld>
            <a:endParaRPr kumimoji="1" lang="ja-JP" altLang="en-US"/>
          </a:p>
        </p:txBody>
      </p:sp>
    </p:spTree>
    <p:extLst>
      <p:ext uri="{BB962C8B-B14F-4D97-AF65-F5344CB8AC3E}">
        <p14:creationId xmlns:p14="http://schemas.microsoft.com/office/powerpoint/2010/main" val="357508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35</a:t>
            </a:fld>
            <a:endParaRPr kumimoji="1" lang="ja-JP" altLang="en-US"/>
          </a:p>
        </p:txBody>
      </p:sp>
    </p:spTree>
    <p:extLst>
      <p:ext uri="{BB962C8B-B14F-4D97-AF65-F5344CB8AC3E}">
        <p14:creationId xmlns:p14="http://schemas.microsoft.com/office/powerpoint/2010/main" val="3461553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F759D9F-A4A7-49F4-876F-7FFA18740136}" type="slidenum">
              <a:rPr kumimoji="1" lang="ja-JP" altLang="en-US" smtClean="0"/>
              <a:pPr/>
              <a:t>39</a:t>
            </a:fld>
            <a:endParaRPr kumimoji="1" lang="ja-JP" altLang="en-US"/>
          </a:p>
        </p:txBody>
      </p:sp>
    </p:spTree>
    <p:extLst>
      <p:ext uri="{BB962C8B-B14F-4D97-AF65-F5344CB8AC3E}">
        <p14:creationId xmlns:p14="http://schemas.microsoft.com/office/powerpoint/2010/main" val="2526314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1FA2CF26-071F-45A6-B5F2-DC99260012B9}" type="datetime1">
              <a:rPr kumimoji="1" lang="ja-JP" altLang="en-US" smtClean="0"/>
              <a:pPr/>
              <a:t>2017/12/4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C9689C3F-6F3D-43EB-BA0D-08FB6809879B}"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33F742BD-6088-4D53-B6E1-6B6E006115E4}" type="datetime1">
              <a:rPr kumimoji="1" lang="ja-JP" altLang="en-US" smtClean="0"/>
              <a:pPr/>
              <a:t>2017/12/4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C9689C3F-6F3D-43EB-BA0D-08FB6809879B}"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6B684AFD-B6F9-4345-BA4B-7846DD9AD31C}" type="datetime1">
              <a:rPr kumimoji="1" lang="ja-JP" altLang="en-US" smtClean="0"/>
              <a:pPr/>
              <a:t>2017/12/4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C9689C3F-6F3D-43EB-BA0D-08FB6809879B}"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128BD170-5E3C-4F2B-AFC4-0083DF577445}" type="datetime1">
              <a:rPr kumimoji="1" lang="ja-JP" altLang="en-US" smtClean="0"/>
              <a:pPr/>
              <a:t>2017/12/4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C9689C3F-6F3D-43EB-BA0D-08FB6809879B}"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9A597ED2-10D3-4751-9477-1E9F03F70114}" type="datetime1">
              <a:rPr kumimoji="1" lang="ja-JP" altLang="en-US" smtClean="0"/>
              <a:pPr/>
              <a:t>2017/12/4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C9689C3F-6F3D-43EB-BA0D-08FB6809879B}" type="slidenum">
              <a:rPr kumimoji="1" lang="ja-JP" altLang="en-US" smtClean="0"/>
              <a:pPr/>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CFF528DD-2F68-4D0F-B6A8-3EF5EED36F1B}" type="datetime1">
              <a:rPr kumimoji="1" lang="ja-JP" altLang="en-US" smtClean="0"/>
              <a:pPr/>
              <a:t>2017/12/4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C9689C3F-6F3D-43EB-BA0D-08FB6809879B}"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6518DD1A-713D-4DBE-B237-18D2AB239F30}" type="datetime1">
              <a:rPr kumimoji="1" lang="ja-JP" altLang="en-US" smtClean="0"/>
              <a:pPr/>
              <a:t>2017/12/4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C9689C3F-6F3D-43EB-BA0D-08FB6809879B}"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5D0BFBBD-D19A-4CA1-ACE9-F38A1EB063A3}" type="datetime1">
              <a:rPr kumimoji="1" lang="ja-JP" altLang="en-US" smtClean="0"/>
              <a:pPr/>
              <a:t>2017/12/4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C9689C3F-6F3D-43EB-BA0D-08FB6809879B}"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855319B7-1EA3-456C-AF97-4A0367B313C7}" type="datetime1">
              <a:rPr kumimoji="1" lang="ja-JP" altLang="en-US" smtClean="0"/>
              <a:pPr/>
              <a:t>2017/12/4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C9689C3F-6F3D-43EB-BA0D-08FB6809879B}"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5D0C6779-1C43-43C6-A1B5-CF85AA2FC22B}" type="datetime1">
              <a:rPr kumimoji="1" lang="ja-JP" altLang="en-US" smtClean="0"/>
              <a:pPr/>
              <a:t>2017/12/4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C9689C3F-6F3D-43EB-BA0D-08FB6809879B}"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268A33B6-26E4-471A-A8DC-AA3A83B680C9}" type="datetime1">
              <a:rPr kumimoji="1" lang="ja-JP" altLang="en-US" smtClean="0"/>
              <a:pPr/>
              <a:t>2017/12/4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C9689C3F-6F3D-43EB-BA0D-08FB6809879B}"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675D4-769B-4DC0-BC7B-6BF2EDDB0F43}" type="datetime1">
              <a:rPr kumimoji="1" lang="ja-JP" altLang="en-US" smtClean="0"/>
              <a:pPr/>
              <a:t>2017/12/4</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89C3F-6F3D-43EB-BA0D-08FB6809879B}"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390.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21.png"/><Relationship Id="rId11" Type="http://schemas.openxmlformats.org/officeDocument/2006/relationships/image" Target="../media/image52.png"/><Relationship Id="rId5" Type="http://schemas.openxmlformats.org/officeDocument/2006/relationships/image" Target="../media/image412.png"/><Relationship Id="rId10" Type="http://schemas.openxmlformats.org/officeDocument/2006/relationships/image" Target="../media/image51.png"/><Relationship Id="rId4" Type="http://schemas.openxmlformats.org/officeDocument/2006/relationships/image" Target="../media/image401.png"/><Relationship Id="rId9" Type="http://schemas.openxmlformats.org/officeDocument/2006/relationships/image" Target="../media/image50.pn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6.png"/><Relationship Id="rId7" Type="http://schemas.openxmlformats.org/officeDocument/2006/relationships/image" Target="../media/image9.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6.bin"/><Relationship Id="rId18" Type="http://schemas.openxmlformats.org/officeDocument/2006/relationships/image" Target="../media/image171.png"/><Relationship Id="rId26" Type="http://schemas.openxmlformats.org/officeDocument/2006/relationships/image" Target="../media/image88.wmf"/><Relationship Id="rId39" Type="http://schemas.openxmlformats.org/officeDocument/2006/relationships/image" Target="../media/image95.png"/><Relationship Id="rId3" Type="http://schemas.openxmlformats.org/officeDocument/2006/relationships/oleObject" Target="../embeddings/oleObject1.bin"/><Relationship Id="rId34" Type="http://schemas.openxmlformats.org/officeDocument/2006/relationships/oleObject" Target="../embeddings/oleObject14.bin"/><Relationship Id="rId42" Type="http://schemas.openxmlformats.org/officeDocument/2006/relationships/image" Target="../media/image19.png"/><Relationship Id="rId7" Type="http://schemas.openxmlformats.org/officeDocument/2006/relationships/oleObject" Target="../embeddings/oleObject3.bin"/><Relationship Id="rId12" Type="http://schemas.openxmlformats.org/officeDocument/2006/relationships/image" Target="../media/image83.wmf"/><Relationship Id="rId25" Type="http://schemas.openxmlformats.org/officeDocument/2006/relationships/oleObject" Target="../embeddings/oleObject10.bin"/><Relationship Id="rId33" Type="http://schemas.openxmlformats.org/officeDocument/2006/relationships/image" Target="../media/image91.wmf"/><Relationship Id="rId38" Type="http://schemas.openxmlformats.org/officeDocument/2006/relationships/image" Target="../media/image94.png"/><Relationship Id="rId2" Type="http://schemas.openxmlformats.org/officeDocument/2006/relationships/slideLayout" Target="../slideLayouts/slideLayout7.xml"/><Relationship Id="rId16" Type="http://schemas.openxmlformats.org/officeDocument/2006/relationships/image" Target="../media/image85.wmf"/><Relationship Id="rId20" Type="http://schemas.openxmlformats.org/officeDocument/2006/relationships/image" Target="../media/image86.wmf"/><Relationship Id="rId29" Type="http://schemas.openxmlformats.org/officeDocument/2006/relationships/image" Target="../media/image89.wmf"/><Relationship Id="rId41" Type="http://schemas.openxmlformats.org/officeDocument/2006/relationships/audio" Target="../media/audio1.wav"/><Relationship Id="rId1" Type="http://schemas.openxmlformats.org/officeDocument/2006/relationships/vmlDrawing" Target="../drawings/vmlDrawing1.vml"/><Relationship Id="rId6" Type="http://schemas.openxmlformats.org/officeDocument/2006/relationships/image" Target="../media/image80.wmf"/><Relationship Id="rId11" Type="http://schemas.openxmlformats.org/officeDocument/2006/relationships/oleObject" Target="../embeddings/oleObject5.bin"/><Relationship Id="rId24" Type="http://schemas.openxmlformats.org/officeDocument/2006/relationships/image" Target="../media/image87.wmf"/><Relationship Id="rId32" Type="http://schemas.openxmlformats.org/officeDocument/2006/relationships/oleObject" Target="../embeddings/oleObject13.bin"/><Relationship Id="rId37" Type="http://schemas.openxmlformats.org/officeDocument/2006/relationships/image" Target="../media/image93.wmf"/><Relationship Id="rId40" Type="http://schemas.openxmlformats.org/officeDocument/2006/relationships/image" Target="../media/image96.png"/><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9.bin"/><Relationship Id="rId28" Type="http://schemas.openxmlformats.org/officeDocument/2006/relationships/oleObject" Target="../embeddings/oleObject11.bin"/><Relationship Id="rId36" Type="http://schemas.openxmlformats.org/officeDocument/2006/relationships/oleObject" Target="../embeddings/oleObject15.bin"/><Relationship Id="rId10" Type="http://schemas.openxmlformats.org/officeDocument/2006/relationships/image" Target="../media/image82.wmf"/><Relationship Id="rId19" Type="http://schemas.openxmlformats.org/officeDocument/2006/relationships/oleObject" Target="../embeddings/oleObject8.bin"/><Relationship Id="rId31" Type="http://schemas.openxmlformats.org/officeDocument/2006/relationships/image" Target="../media/image90.wmf"/><Relationship Id="rId44" Type="http://schemas.openxmlformats.org/officeDocument/2006/relationships/image" Target="../media/image98.png"/><Relationship Id="rId4" Type="http://schemas.openxmlformats.org/officeDocument/2006/relationships/image" Target="../media/image79.wmf"/><Relationship Id="rId9" Type="http://schemas.openxmlformats.org/officeDocument/2006/relationships/oleObject" Target="../embeddings/oleObject4.bin"/><Relationship Id="rId14" Type="http://schemas.openxmlformats.org/officeDocument/2006/relationships/image" Target="../media/image84.wmf"/><Relationship Id="rId22" Type="http://schemas.openxmlformats.org/officeDocument/2006/relationships/image" Target="../media/image240.png"/><Relationship Id="rId27" Type="http://schemas.openxmlformats.org/officeDocument/2006/relationships/image" Target="../media/image1810.png"/><Relationship Id="rId30" Type="http://schemas.openxmlformats.org/officeDocument/2006/relationships/oleObject" Target="../embeddings/oleObject12.bin"/><Relationship Id="rId35" Type="http://schemas.openxmlformats.org/officeDocument/2006/relationships/image" Target="../media/image92.wmf"/><Relationship Id="rId43" Type="http://schemas.openxmlformats.org/officeDocument/2006/relationships/image" Target="../media/image97.png"/></Relationships>
</file>

<file path=ppt/slides/_rels/slide21.xml.rels><?xml version="1.0" encoding="UTF-8" standalone="yes"?>
<Relationships xmlns="http://schemas.openxmlformats.org/package/2006/relationships"><Relationship Id="rId8" Type="http://schemas.openxmlformats.org/officeDocument/2006/relationships/image" Target="../media/image104.png"/><Relationship Id="rId18" Type="http://schemas.openxmlformats.org/officeDocument/2006/relationships/image" Target="../media/image110.png"/><Relationship Id="rId3" Type="http://schemas.microsoft.com/office/2007/relationships/hdphoto" Target="../media/hdphoto1.wdp"/><Relationship Id="rId21" Type="http://schemas.openxmlformats.org/officeDocument/2006/relationships/image" Target="../media/image47.png"/><Relationship Id="rId7" Type="http://schemas.openxmlformats.org/officeDocument/2006/relationships/image" Target="../media/image103.png"/><Relationship Id="rId17" Type="http://schemas.openxmlformats.org/officeDocument/2006/relationships/image" Target="../media/image109.png"/><Relationship Id="rId2" Type="http://schemas.openxmlformats.org/officeDocument/2006/relationships/image" Target="../media/image99.png"/><Relationship Id="rId16" Type="http://schemas.openxmlformats.org/officeDocument/2006/relationships/image" Target="../media/image108.png"/><Relationship Id="rId20"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220.png"/><Relationship Id="rId10" Type="http://schemas.openxmlformats.org/officeDocument/2006/relationships/image" Target="../media/image106.png"/><Relationship Id="rId19" Type="http://schemas.openxmlformats.org/officeDocument/2006/relationships/image" Target="../media/image111.png"/><Relationship Id="rId4" Type="http://schemas.openxmlformats.org/officeDocument/2006/relationships/image" Target="../media/image100.png"/><Relationship Id="rId9" Type="http://schemas.openxmlformats.org/officeDocument/2006/relationships/image" Target="../media/image105.png"/></Relationships>
</file>

<file path=ppt/slides/_rels/slide2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78.png"/><Relationship Id="rId7"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2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1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png"/><Relationship Id="rId17" Type="http://schemas.openxmlformats.org/officeDocument/2006/relationships/image" Target="../media/image25.png"/><Relationship Id="rId2" Type="http://schemas.openxmlformats.org/officeDocument/2006/relationships/image" Target="../media/image7.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3.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32.png"/><Relationship Id="rId10" Type="http://schemas.openxmlformats.org/officeDocument/2006/relationships/image" Target="../media/image136.png"/><Relationship Id="rId4" Type="http://schemas.openxmlformats.org/officeDocument/2006/relationships/image" Target="../media/image131.png"/><Relationship Id="rId9" Type="http://schemas.openxmlformats.org/officeDocument/2006/relationships/image" Target="../media/image135.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9.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6.png"/><Relationship Id="rId5" Type="http://schemas.openxmlformats.org/officeDocument/2006/relationships/image" Target="../media/image141.png"/><Relationship Id="rId10" Type="http://schemas.openxmlformats.org/officeDocument/2006/relationships/image" Target="../media/image15.png"/><Relationship Id="rId4" Type="http://schemas.openxmlformats.org/officeDocument/2006/relationships/image" Target="../media/image140.png"/><Relationship Id="rId9" Type="http://schemas.openxmlformats.org/officeDocument/2006/relationships/image" Target="../media/image142.png"/></Relationships>
</file>

<file path=ppt/slides/_rels/slide2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46.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147.png"/><Relationship Id="rId7" Type="http://schemas.openxmlformats.org/officeDocument/2006/relationships/image" Target="../media/image40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151.png"/><Relationship Id="rId5" Type="http://schemas.openxmlformats.org/officeDocument/2006/relationships/image" Target="../media/image411.png"/><Relationship Id="rId10" Type="http://schemas.openxmlformats.org/officeDocument/2006/relationships/image" Target="../media/image150.png"/><Relationship Id="rId4" Type="http://schemas.openxmlformats.org/officeDocument/2006/relationships/image" Target="../media/image148.png"/><Relationship Id="rId9" Type="http://schemas.openxmlformats.org/officeDocument/2006/relationships/image" Target="../media/image149.png"/></Relationships>
</file>

<file path=ppt/slides/_rels/slide31.xml.rels><?xml version="1.0" encoding="UTF-8" standalone="yes"?>
<Relationships xmlns="http://schemas.openxmlformats.org/package/2006/relationships"><Relationship Id="rId3" Type="http://schemas.openxmlformats.org/officeDocument/2006/relationships/image" Target="../media/image460.png"/><Relationship Id="rId7" Type="http://schemas.openxmlformats.org/officeDocument/2006/relationships/image" Target="../media/image15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3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59.png"/><Relationship Id="rId3" Type="http://schemas.microsoft.com/office/2007/relationships/hdphoto" Target="../media/hdphoto1.wdp"/><Relationship Id="rId7" Type="http://schemas.openxmlformats.org/officeDocument/2006/relationships/image" Target="../media/image103.png"/><Relationship Id="rId12" Type="http://schemas.openxmlformats.org/officeDocument/2006/relationships/image" Target="../media/image158.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57.png"/><Relationship Id="rId5" Type="http://schemas.openxmlformats.org/officeDocument/2006/relationships/image" Target="../media/image101.png"/><Relationship Id="rId10" Type="http://schemas.openxmlformats.org/officeDocument/2006/relationships/image" Target="../media/image15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0.png"/><Relationship Id="rId7" Type="http://schemas.openxmlformats.org/officeDocument/2006/relationships/image" Target="../media/image162.png"/><Relationship Id="rId2" Type="http://schemas.openxmlformats.org/officeDocument/2006/relationships/image" Target="../media/image630.png"/><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161.png"/><Relationship Id="rId4" Type="http://schemas.openxmlformats.org/officeDocument/2006/relationships/image" Target="../media/image151.png"/><Relationship Id="rId9" Type="http://schemas.openxmlformats.org/officeDocument/2006/relationships/image" Target="../media/image164.png"/></Relationships>
</file>

<file path=ppt/slides/_rels/slide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6.emf"/><Relationship Id="rId4" Type="http://schemas.openxmlformats.org/officeDocument/2006/relationships/package" Target="../embeddings/Microsoft_Excel_______4.xlsx"/></Relationships>
</file>

<file path=ppt/slides/_rels/slide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540.png"/><Relationship Id="rId1" Type="http://schemas.openxmlformats.org/officeDocument/2006/relationships/slideLayout" Target="../slideLayouts/slideLayout1.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4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2.png"/><Relationship Id="rId7" Type="http://schemas.openxmlformats.org/officeDocument/2006/relationships/image" Target="../media/image147.png"/><Relationship Id="rId2" Type="http://schemas.openxmlformats.org/officeDocument/2006/relationships/image" Target="../media/image720.png"/><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89.png"/><Relationship Id="rId5" Type="http://schemas.openxmlformats.org/officeDocument/2006/relationships/image" Target="../media/image184.png"/><Relationship Id="rId10" Type="http://schemas.openxmlformats.org/officeDocument/2006/relationships/image" Target="../media/image188.png"/><Relationship Id="rId4" Type="http://schemas.openxmlformats.org/officeDocument/2006/relationships/image" Target="../media/image183.png"/><Relationship Id="rId9" Type="http://schemas.openxmlformats.org/officeDocument/2006/relationships/image" Target="../media/image187.png"/></Relationships>
</file>

<file path=ppt/slides/_rels/slide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790.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43.xml.rels><?xml version="1.0" encoding="UTF-8" standalone="yes"?>
<Relationships xmlns="http://schemas.openxmlformats.org/package/2006/relationships"><Relationship Id="rId8" Type="http://schemas.openxmlformats.org/officeDocument/2006/relationships/image" Target="../media/image901.png"/><Relationship Id="rId3" Type="http://schemas.openxmlformats.org/officeDocument/2006/relationships/image" Target="../media/image195.png"/><Relationship Id="rId7" Type="http://schemas.openxmlformats.org/officeDocument/2006/relationships/image" Target="../media/image890.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image" Target="../media/image910.png"/></Relationships>
</file>

<file path=ppt/slides/_rels/slide4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760.png"/><Relationship Id="rId4" Type="http://schemas.openxmlformats.org/officeDocument/2006/relationships/image" Target="../media/image200.png"/></Relationships>
</file>

<file path=ppt/slides/_rels/slide45.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960.png"/><Relationship Id="rId7" Type="http://schemas.openxmlformats.org/officeDocument/2006/relationships/image" Target="../media/image20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46.xml.rels><?xml version="1.0" encoding="UTF-8" standalone="yes"?>
<Relationships xmlns="http://schemas.openxmlformats.org/package/2006/relationships"><Relationship Id="rId3" Type="http://schemas.openxmlformats.org/officeDocument/2006/relationships/image" Target="../media/image900.png"/><Relationship Id="rId7"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47.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1100.pn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4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218.emf"/></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19.emf"/></Relationships>
</file>

<file path=ppt/slides/_rels/slide5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5" Type="http://schemas.openxmlformats.org/officeDocument/2006/relationships/image" Target="../media/image216.png"/><Relationship Id="rId4" Type="http://schemas.openxmlformats.org/officeDocument/2006/relationships/image" Target="../media/image217.png"/></Relationships>
</file>

<file path=ppt/slides/_rels/slide5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chart" Target="../charts/chart9.xml"/><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image" Target="../media/image216.png"/></Relationships>
</file>

<file path=ppt/slides/_rels/slide54.xml.rels><?xml version="1.0" encoding="UTF-8" standalone="yes"?>
<Relationships xmlns="http://schemas.openxmlformats.org/package/2006/relationships"><Relationship Id="rId3" Type="http://schemas.openxmlformats.org/officeDocument/2006/relationships/package" Target="../embeddings/Microsoft_Excel_______14.xlsx"/><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19.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21.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package" Target="../embeddings/Microsoft_Excel_______16.xlsx"/><Relationship Id="rId5" Type="http://schemas.openxmlformats.org/officeDocument/2006/relationships/image" Target="../media/image220.emf"/><Relationship Id="rId4" Type="http://schemas.openxmlformats.org/officeDocument/2006/relationships/package" Target="../embeddings/Microsoft_Excel_______15.xlsx"/></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microsoft.com/office/2007/relationships/hdphoto" Target="../media/hdphoto1.wdp"/><Relationship Id="rId7" Type="http://schemas.openxmlformats.org/officeDocument/2006/relationships/image" Target="../media/image103.png"/><Relationship Id="rId12" Type="http://schemas.openxmlformats.org/officeDocument/2006/relationships/image" Target="../media/image158.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57.png"/><Relationship Id="rId5" Type="http://schemas.openxmlformats.org/officeDocument/2006/relationships/image" Target="../media/image101.png"/><Relationship Id="rId10" Type="http://schemas.openxmlformats.org/officeDocument/2006/relationships/image" Target="../media/image156.png"/><Relationship Id="rId4" Type="http://schemas.openxmlformats.org/officeDocument/2006/relationships/image" Target="../media/image100.png"/><Relationship Id="rId9"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package" Target="../embeddings/Microsoft_Excel_______17.xlsx"/><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22.emf"/></Relationships>
</file>

<file path=ppt/slides/_rels/slide5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8.png"/><Relationship Id="rId21"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pn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5.png"/><Relationship Id="rId19"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png"/><Relationship Id="rId22" Type="http://schemas.openxmlformats.org/officeDocument/2006/relationships/image" Target="../media/image26.png"/></Relationships>
</file>

<file path=ppt/slides/_rels/slide60.xml.rels><?xml version="1.0" encoding="UTF-8" standalone="yes"?>
<Relationships xmlns="http://schemas.openxmlformats.org/package/2006/relationships"><Relationship Id="rId8" Type="http://schemas.openxmlformats.org/officeDocument/2006/relationships/image" Target="../media/image104.png"/><Relationship Id="rId3" Type="http://schemas.microsoft.com/office/2007/relationships/hdphoto" Target="../media/hdphoto1.wdp"/><Relationship Id="rId7" Type="http://schemas.openxmlformats.org/officeDocument/2006/relationships/image" Target="../media/image103.png"/><Relationship Id="rId12" Type="http://schemas.openxmlformats.org/officeDocument/2006/relationships/image" Target="../media/image158.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57.png"/><Relationship Id="rId5" Type="http://schemas.openxmlformats.org/officeDocument/2006/relationships/image" Target="../media/image101.png"/><Relationship Id="rId10" Type="http://schemas.openxmlformats.org/officeDocument/2006/relationships/image" Target="../media/image156.png"/><Relationship Id="rId4" Type="http://schemas.openxmlformats.org/officeDocument/2006/relationships/image" Target="../media/image100.png"/><Relationship Id="rId9" Type="http://schemas.openxmlformats.org/officeDocument/2006/relationships/image" Target="../media/image10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6.png"/><Relationship Id="rId17" Type="http://schemas.openxmlformats.org/officeDocument/2006/relationships/image" Target="../media/image31.png"/><Relationship Id="rId2" Type="http://schemas.openxmlformats.org/officeDocument/2006/relationships/image" Target="../media/image7.pn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image" Target="../media/image29.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1080.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2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3.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1268760"/>
            <a:ext cx="8748464" cy="2376263"/>
          </a:xfrm>
        </p:spPr>
        <p:txBody>
          <a:bodyPr>
            <a:normAutofit/>
          </a:bodyPr>
          <a:lstStyle/>
          <a:p>
            <a:pPr algn="l"/>
            <a:r>
              <a:rPr kumimoji="1" lang="ja-JP" altLang="en-US" sz="4000" dirty="0"/>
              <a:t>畳み込み混合下における同時対角化問題を適用した適応型ブラインド</a:t>
            </a:r>
            <a:r>
              <a:rPr lang="ja-JP" altLang="en-US" sz="4000" dirty="0"/>
              <a:t>音源分離</a:t>
            </a:r>
            <a:endParaRPr kumimoji="1" lang="ja-JP" altLang="en-US" sz="4000" dirty="0"/>
          </a:p>
        </p:txBody>
      </p:sp>
      <p:sp>
        <p:nvSpPr>
          <p:cNvPr id="3" name="サブタイトル 2"/>
          <p:cNvSpPr>
            <a:spLocks noGrp="1"/>
          </p:cNvSpPr>
          <p:nvPr>
            <p:ph type="subTitle" idx="1"/>
          </p:nvPr>
        </p:nvSpPr>
        <p:spPr>
          <a:xfrm>
            <a:off x="2123728" y="4507854"/>
            <a:ext cx="6400800" cy="913656"/>
          </a:xfrm>
        </p:spPr>
        <p:txBody>
          <a:bodyPr/>
          <a:lstStyle/>
          <a:p>
            <a:pPr algn="r"/>
            <a:r>
              <a:rPr lang="ja-JP" altLang="en-US" b="1" dirty="0">
                <a:solidFill>
                  <a:schemeClr val="tx1"/>
                </a:solidFill>
              </a:rPr>
              <a:t>古川研究室　</a:t>
            </a:r>
            <a:r>
              <a:rPr lang="en-US" altLang="ja-JP" b="1" dirty="0">
                <a:solidFill>
                  <a:schemeClr val="tx1"/>
                </a:solidFill>
              </a:rPr>
              <a:t>M2</a:t>
            </a:r>
            <a:r>
              <a:rPr lang="ja-JP" altLang="en-US" b="1" dirty="0">
                <a:solidFill>
                  <a:schemeClr val="tx1"/>
                </a:solidFill>
              </a:rPr>
              <a:t>　西山　慶</a:t>
            </a:r>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1</a:t>
            </a:fld>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21109" y="170227"/>
            <a:ext cx="8742505" cy="709279"/>
          </a:xfrm>
        </p:spPr>
        <p:txBody>
          <a:bodyPr>
            <a:normAutofit/>
          </a:bodyPr>
          <a:lstStyle/>
          <a:p>
            <a:r>
              <a:rPr lang="en-US" altLang="ja-JP" sz="3200" dirty="0"/>
              <a:t>4</a:t>
            </a:r>
            <a:r>
              <a:rPr kumimoji="1" lang="en-US" altLang="ja-JP" sz="3200" dirty="0"/>
              <a:t>.</a:t>
            </a:r>
            <a:r>
              <a:rPr lang="ja-JP" altLang="en-US" sz="3200" dirty="0"/>
              <a:t> 提案</a:t>
            </a:r>
            <a:r>
              <a:rPr lang="ja-JP" altLang="en-US" sz="3200" dirty="0" smtClean="0"/>
              <a:t>する適応型</a:t>
            </a:r>
            <a:r>
              <a:rPr lang="en-US" altLang="ja-JP" sz="3200" dirty="0" smtClean="0"/>
              <a:t>BSS</a:t>
            </a:r>
            <a:r>
              <a:rPr lang="ja-JP" altLang="en-US" sz="3200" dirty="0" smtClean="0"/>
              <a:t>問題</a:t>
            </a:r>
            <a:endParaRPr kumimoji="1" lang="ja-JP" altLang="en-US" sz="3200" dirty="0"/>
          </a:p>
        </p:txBody>
      </p:sp>
      <p:sp>
        <p:nvSpPr>
          <p:cNvPr id="5" name="スライド番号プレースホルダー 4"/>
          <p:cNvSpPr>
            <a:spLocks noGrp="1"/>
          </p:cNvSpPr>
          <p:nvPr>
            <p:ph type="sldNum" sz="quarter" idx="12"/>
          </p:nvPr>
        </p:nvSpPr>
        <p:spPr>
          <a:xfrm>
            <a:off x="6708677" y="6303577"/>
            <a:ext cx="2133600" cy="365125"/>
          </a:xfrm>
        </p:spPr>
        <p:txBody>
          <a:bodyPr/>
          <a:lstStyle/>
          <a:p>
            <a:fld id="{C9689C3F-6F3D-43EB-BA0D-08FB6809879B}" type="slidenum">
              <a:rPr kumimoji="1" lang="ja-JP" altLang="en-US" smtClean="0"/>
              <a:pPr/>
              <a:t>10</a:t>
            </a:fld>
            <a:endParaRPr kumimoji="1" lang="ja-JP" altLang="en-US" dirty="0"/>
          </a:p>
        </p:txBody>
      </p:sp>
      <p:cxnSp>
        <p:nvCxnSpPr>
          <p:cNvPr id="28" name="直線コネクタ 27"/>
          <p:cNvCxnSpPr/>
          <p:nvPr/>
        </p:nvCxnSpPr>
        <p:spPr>
          <a:xfrm>
            <a:off x="4130292" y="5445224"/>
            <a:ext cx="864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5328535" y="5429589"/>
            <a:ext cx="2687135" cy="178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4335235" y="5495244"/>
            <a:ext cx="651984" cy="369332"/>
          </a:xfrm>
          <a:prstGeom prst="rect">
            <a:avLst/>
          </a:prstGeom>
          <a:noFill/>
        </p:spPr>
        <p:txBody>
          <a:bodyPr wrap="square" rtlCol="0">
            <a:spAutoFit/>
          </a:bodyPr>
          <a:lstStyle/>
          <a:p>
            <a:r>
              <a:rPr kumimoji="1" lang="ja-JP" altLang="en-US" dirty="0">
                <a:solidFill>
                  <a:srgbClr val="FF0000"/>
                </a:solidFill>
              </a:rPr>
              <a:t>既知</a:t>
            </a:r>
          </a:p>
        </p:txBody>
      </p:sp>
      <p:sp>
        <p:nvSpPr>
          <p:cNvPr id="34" name="テキスト ボックス 33"/>
          <p:cNvSpPr txBox="1"/>
          <p:nvPr/>
        </p:nvSpPr>
        <p:spPr>
          <a:xfrm>
            <a:off x="5758229" y="5481821"/>
            <a:ext cx="2226672" cy="369332"/>
          </a:xfrm>
          <a:prstGeom prst="rect">
            <a:avLst/>
          </a:prstGeom>
          <a:noFill/>
        </p:spPr>
        <p:txBody>
          <a:bodyPr wrap="square" rtlCol="0">
            <a:spAutoFit/>
          </a:bodyPr>
          <a:lstStyle/>
          <a:p>
            <a:r>
              <a:rPr lang="ja-JP" altLang="en-US" dirty="0">
                <a:solidFill>
                  <a:srgbClr val="FF0000"/>
                </a:solidFill>
              </a:rPr>
              <a:t>未知（推定する</a:t>
            </a:r>
            <a:r>
              <a:rPr lang="en-US" altLang="ja-JP" dirty="0">
                <a:solidFill>
                  <a:srgbClr val="FF0000"/>
                </a:solidFill>
              </a:rPr>
              <a:t>)</a:t>
            </a:r>
            <a:endParaRPr kumimoji="1" lang="ja-JP" altLang="en-US" dirty="0">
              <a:solidFill>
                <a:srgbClr val="FF0000"/>
              </a:solidFill>
            </a:endParaRPr>
          </a:p>
        </p:txBody>
      </p:sp>
      <p:sp>
        <p:nvSpPr>
          <p:cNvPr id="41" name="テキスト ボックス 40"/>
          <p:cNvSpPr txBox="1"/>
          <p:nvPr/>
        </p:nvSpPr>
        <p:spPr>
          <a:xfrm>
            <a:off x="3453372" y="4166204"/>
            <a:ext cx="707417" cy="369332"/>
          </a:xfrm>
          <a:prstGeom prst="rect">
            <a:avLst/>
          </a:prstGeom>
          <a:noFill/>
        </p:spPr>
        <p:txBody>
          <a:bodyPr wrap="square" rtlCol="0">
            <a:spAutoFit/>
          </a:bodyPr>
          <a:lstStyle/>
          <a:p>
            <a:r>
              <a:rPr lang="ja-JP" altLang="en-US" dirty="0">
                <a:solidFill>
                  <a:schemeClr val="tx2"/>
                </a:solidFill>
              </a:rPr>
              <a:t>等価</a:t>
            </a:r>
            <a:endParaRPr kumimoji="1" lang="ja-JP" altLang="en-US" dirty="0">
              <a:solidFill>
                <a:schemeClr val="tx2"/>
              </a:solidFill>
            </a:endParaRPr>
          </a:p>
        </p:txBody>
      </p:sp>
      <p:sp>
        <p:nvSpPr>
          <p:cNvPr id="43" name="テキスト ボックス 42"/>
          <p:cNvSpPr txBox="1"/>
          <p:nvPr/>
        </p:nvSpPr>
        <p:spPr>
          <a:xfrm>
            <a:off x="7975483" y="1853111"/>
            <a:ext cx="1077888" cy="379822"/>
          </a:xfrm>
          <a:prstGeom prst="rect">
            <a:avLst/>
          </a:prstGeom>
          <a:noFill/>
        </p:spPr>
        <p:txBody>
          <a:bodyPr wrap="square" rtlCol="0">
            <a:spAutoFit/>
          </a:bodyPr>
          <a:lstStyle/>
          <a:p>
            <a:r>
              <a:rPr kumimoji="1" lang="en-US" altLang="ja-JP" dirty="0" smtClean="0"/>
              <a:t>……….(6)</a:t>
            </a:r>
            <a:endParaRPr kumimoji="1" lang="ja-JP" altLang="en-US" dirty="0"/>
          </a:p>
        </p:txBody>
      </p:sp>
      <p:sp>
        <p:nvSpPr>
          <p:cNvPr id="32" name="テキスト ボックス 31"/>
          <p:cNvSpPr txBox="1"/>
          <p:nvPr/>
        </p:nvSpPr>
        <p:spPr>
          <a:xfrm>
            <a:off x="8155829" y="4907093"/>
            <a:ext cx="994179" cy="369332"/>
          </a:xfrm>
          <a:prstGeom prst="rect">
            <a:avLst/>
          </a:prstGeom>
          <a:noFill/>
        </p:spPr>
        <p:txBody>
          <a:bodyPr wrap="square" rtlCol="0">
            <a:spAutoFit/>
          </a:bodyPr>
          <a:lstStyle/>
          <a:p>
            <a:r>
              <a:rPr kumimoji="1" lang="en-US" altLang="ja-JP" dirty="0" smtClean="0"/>
              <a:t>……..(</a:t>
            </a:r>
            <a:r>
              <a:rPr lang="en-US" altLang="ja-JP" dirty="0"/>
              <a:t>7</a:t>
            </a:r>
            <a:r>
              <a:rPr kumimoji="1" lang="en-US" altLang="ja-JP" dirty="0" smtClean="0"/>
              <a:t>)</a:t>
            </a:r>
            <a:endParaRPr kumimoji="1" lang="ja-JP" altLang="en-US" dirty="0"/>
          </a:p>
        </p:txBody>
      </p:sp>
      <p:sp>
        <p:nvSpPr>
          <p:cNvPr id="35" name="正方形/長方形 34"/>
          <p:cNvSpPr/>
          <p:nvPr/>
        </p:nvSpPr>
        <p:spPr>
          <a:xfrm>
            <a:off x="1425449" y="879506"/>
            <a:ext cx="1783568" cy="2950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 name="テキスト ボックス 35"/>
              <p:cNvSpPr txBox="1"/>
              <p:nvPr/>
            </p:nvSpPr>
            <p:spPr>
              <a:xfrm>
                <a:off x="3746358" y="1534902"/>
                <a:ext cx="19442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en-US" altLang="ja-JP"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3746358" y="1534902"/>
                <a:ext cx="1944216" cy="369332"/>
              </a:xfrm>
              <a:prstGeom prst="rect">
                <a:avLst/>
              </a:prstGeom>
              <a:blipFill>
                <a:blip r:embed="rId3"/>
                <a:stretch>
                  <a:fillRect/>
                </a:stretch>
              </a:blipFill>
            </p:spPr>
            <p:txBody>
              <a:bodyPr/>
              <a:lstStyle/>
              <a:p>
                <a:r>
                  <a:rPr lang="ja-JP" altLang="en-US">
                    <a:noFill/>
                  </a:rPr>
                  <a:t> </a:t>
                </a:r>
              </a:p>
            </p:txBody>
          </p:sp>
        </mc:Fallback>
      </mc:AlternateContent>
      <p:sp>
        <p:nvSpPr>
          <p:cNvPr id="44" name="テキスト ボックス 43"/>
          <p:cNvSpPr txBox="1"/>
          <p:nvPr/>
        </p:nvSpPr>
        <p:spPr>
          <a:xfrm>
            <a:off x="2029104" y="3885522"/>
            <a:ext cx="651984" cy="369332"/>
          </a:xfrm>
          <a:prstGeom prst="rect">
            <a:avLst/>
          </a:prstGeom>
          <a:noFill/>
        </p:spPr>
        <p:txBody>
          <a:bodyPr wrap="square" rtlCol="0">
            <a:spAutoFit/>
          </a:bodyPr>
          <a:lstStyle/>
          <a:p>
            <a:r>
              <a:rPr kumimoji="1" lang="ja-JP" altLang="en-US" dirty="0">
                <a:solidFill>
                  <a:srgbClr val="FF0000"/>
                </a:solidFill>
              </a:rPr>
              <a:t>既知</a:t>
            </a:r>
          </a:p>
        </p:txBody>
      </p:sp>
      <p:sp>
        <p:nvSpPr>
          <p:cNvPr id="48" name="テキスト ボックス 47"/>
          <p:cNvSpPr txBox="1"/>
          <p:nvPr/>
        </p:nvSpPr>
        <p:spPr>
          <a:xfrm>
            <a:off x="4350624" y="3965533"/>
            <a:ext cx="2226672" cy="369332"/>
          </a:xfrm>
          <a:prstGeom prst="rect">
            <a:avLst/>
          </a:prstGeom>
          <a:noFill/>
        </p:spPr>
        <p:txBody>
          <a:bodyPr wrap="square" rtlCol="0">
            <a:spAutoFit/>
          </a:bodyPr>
          <a:lstStyle/>
          <a:p>
            <a:r>
              <a:rPr lang="ja-JP" altLang="en-US" dirty="0">
                <a:solidFill>
                  <a:srgbClr val="FF0000"/>
                </a:solidFill>
              </a:rPr>
              <a:t>未知（推定する</a:t>
            </a:r>
            <a:r>
              <a:rPr lang="en-US" altLang="ja-JP" dirty="0">
                <a:solidFill>
                  <a:srgbClr val="FF0000"/>
                </a:solidFill>
              </a:rPr>
              <a:t>)</a:t>
            </a:r>
            <a:endParaRPr kumimoji="1" lang="ja-JP" altLang="en-US" dirty="0">
              <a:solidFill>
                <a:srgbClr val="FF0000"/>
              </a:solidFill>
            </a:endParaRPr>
          </a:p>
        </p:txBody>
      </p:sp>
      <p:cxnSp>
        <p:nvCxnSpPr>
          <p:cNvPr id="18" name="直線矢印コネクタ 17"/>
          <p:cNvCxnSpPr/>
          <p:nvPr/>
        </p:nvCxnSpPr>
        <p:spPr>
          <a:xfrm flipH="1" flipV="1">
            <a:off x="4077692" y="3808958"/>
            <a:ext cx="144016" cy="1691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187152" y="3808958"/>
            <a:ext cx="149341" cy="1691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上下矢印 29"/>
          <p:cNvSpPr/>
          <p:nvPr/>
        </p:nvSpPr>
        <p:spPr>
          <a:xfrm>
            <a:off x="3016494" y="4049916"/>
            <a:ext cx="368717" cy="574486"/>
          </a:xfrm>
          <a:prstGeom prst="upDownArrow">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xmlns="" id="{F8E87320-88E4-4FE9-AE8C-B9A4106CBA91}"/>
                  </a:ext>
                </a:extLst>
              </p:cNvPr>
              <p:cNvSpPr txBox="1"/>
              <p:nvPr/>
            </p:nvSpPr>
            <p:spPr>
              <a:xfrm>
                <a:off x="3762826" y="2913595"/>
                <a:ext cx="19442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en-US" altLang="ja-JP" dirty="0"/>
              </a:p>
            </p:txBody>
          </p:sp>
        </mc:Choice>
        <mc:Fallback xmlns="">
          <p:sp>
            <p:nvSpPr>
              <p:cNvPr id="54" name="テキスト ボックス 53">
                <a:extLst>
                  <a:ext uri="{FF2B5EF4-FFF2-40B4-BE49-F238E27FC236}">
                    <a16:creationId xmlns:a16="http://schemas.microsoft.com/office/drawing/2014/main" id="{F8E87320-88E4-4FE9-AE8C-B9A4106CBA91}"/>
                  </a:ext>
                </a:extLst>
              </p:cNvPr>
              <p:cNvSpPr txBox="1">
                <a:spLocks noRot="1" noChangeAspect="1" noMove="1" noResize="1" noEditPoints="1" noAdjustHandles="1" noChangeArrowheads="1" noChangeShapeType="1" noTextEdit="1"/>
              </p:cNvSpPr>
              <p:nvPr/>
            </p:nvSpPr>
            <p:spPr>
              <a:xfrm>
                <a:off x="3762826" y="2913595"/>
                <a:ext cx="1944216"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xmlns="" id="{B1344DEF-D1EF-4F33-BDB8-3EA239ECC7B6}"/>
                  </a:ext>
                </a:extLst>
              </p:cNvPr>
              <p:cNvSpPr txBox="1"/>
              <p:nvPr/>
            </p:nvSpPr>
            <p:spPr>
              <a:xfrm>
                <a:off x="1440995" y="1503340"/>
                <a:ext cx="19442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en-US" altLang="ja-JP" dirty="0"/>
              </a:p>
            </p:txBody>
          </p:sp>
        </mc:Choice>
        <mc:Fallback xmlns="">
          <p:sp>
            <p:nvSpPr>
              <p:cNvPr id="55" name="テキスト ボックス 54">
                <a:extLst>
                  <a:ext uri="{FF2B5EF4-FFF2-40B4-BE49-F238E27FC236}">
                    <a16:creationId xmlns:a16="http://schemas.microsoft.com/office/drawing/2014/main" id="{B1344DEF-D1EF-4F33-BDB8-3EA239ECC7B6}"/>
                  </a:ext>
                </a:extLst>
              </p:cNvPr>
              <p:cNvSpPr txBox="1">
                <a:spLocks noRot="1" noChangeAspect="1" noMove="1" noResize="1" noEditPoints="1" noAdjustHandles="1" noChangeArrowheads="1" noChangeShapeType="1" noTextEdit="1"/>
              </p:cNvSpPr>
              <p:nvPr/>
            </p:nvSpPr>
            <p:spPr>
              <a:xfrm>
                <a:off x="1440995" y="1503340"/>
                <a:ext cx="1944216"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xmlns="" id="{D47C5EE9-FE71-42CC-997F-6854E9F83D34}"/>
                  </a:ext>
                </a:extLst>
              </p:cNvPr>
              <p:cNvSpPr txBox="1"/>
              <p:nvPr/>
            </p:nvSpPr>
            <p:spPr>
              <a:xfrm>
                <a:off x="1483297" y="2853414"/>
                <a:ext cx="19442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en-US" altLang="ja-JP" dirty="0"/>
              </a:p>
            </p:txBody>
          </p:sp>
        </mc:Choice>
        <mc:Fallback xmlns="">
          <p:sp>
            <p:nvSpPr>
              <p:cNvPr id="56" name="テキスト ボックス 55">
                <a:extLst>
                  <a:ext uri="{FF2B5EF4-FFF2-40B4-BE49-F238E27FC236}">
                    <a16:creationId xmlns:a16="http://schemas.microsoft.com/office/drawing/2014/main" id="{D47C5EE9-FE71-42CC-997F-6854E9F83D34}"/>
                  </a:ext>
                </a:extLst>
              </p:cNvPr>
              <p:cNvSpPr txBox="1">
                <a:spLocks noRot="1" noChangeAspect="1" noMove="1" noResize="1" noEditPoints="1" noAdjustHandles="1" noChangeArrowheads="1" noChangeShapeType="1" noTextEdit="1"/>
              </p:cNvSpPr>
              <p:nvPr/>
            </p:nvSpPr>
            <p:spPr>
              <a:xfrm>
                <a:off x="1483297" y="2853414"/>
                <a:ext cx="1944216" cy="369332"/>
              </a:xfrm>
              <a:prstGeom prst="rect">
                <a:avLst/>
              </a:prstGeom>
              <a:blipFill>
                <a:blip r:embed="rId6"/>
                <a:stretch>
                  <a:fillRect/>
                </a:stretch>
              </a:blipFill>
            </p:spPr>
            <p:txBody>
              <a:bodyPr/>
              <a:lstStyle/>
              <a:p>
                <a:r>
                  <a:rPr lang="ja-JP" altLang="en-US">
                    <a:noFill/>
                  </a:rPr>
                  <a:t> </a:t>
                </a:r>
              </a:p>
            </p:txBody>
          </p:sp>
        </mc:Fallback>
      </mc:AlternateContent>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3945" y="997453"/>
            <a:ext cx="5538823" cy="476701"/>
          </a:xfrm>
          <a:prstGeom prst="rect">
            <a:avLst/>
          </a:prstGeom>
        </p:spPr>
      </p:pic>
      <p:pic>
        <p:nvPicPr>
          <p:cNvPr id="4" name="図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0210" y="3311205"/>
            <a:ext cx="5952391" cy="423626"/>
          </a:xfrm>
          <a:prstGeom prst="rect">
            <a:avLst/>
          </a:prstGeom>
        </p:spPr>
      </p:pic>
      <p:pic>
        <p:nvPicPr>
          <p:cNvPr id="7" name="図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904" y="4735190"/>
            <a:ext cx="7894556" cy="735863"/>
          </a:xfrm>
          <a:prstGeom prst="rect">
            <a:avLst/>
          </a:prstGeom>
        </p:spPr>
      </p:pic>
      <p:pic>
        <p:nvPicPr>
          <p:cNvPr id="10" name="図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7477" y="1812722"/>
            <a:ext cx="5767143" cy="473278"/>
          </a:xfrm>
          <a:prstGeom prst="rect">
            <a:avLst/>
          </a:prstGeom>
        </p:spPr>
      </p:pic>
      <p:pic>
        <p:nvPicPr>
          <p:cNvPr id="11" name="図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90403" y="2354688"/>
            <a:ext cx="6147092" cy="464207"/>
          </a:xfrm>
          <a:prstGeom prst="rect">
            <a:avLst/>
          </a:prstGeom>
        </p:spPr>
      </p:pic>
      <p:sp>
        <p:nvSpPr>
          <p:cNvPr id="14" name="テキスト ボックス 13"/>
          <p:cNvSpPr txBox="1"/>
          <p:nvPr/>
        </p:nvSpPr>
        <p:spPr>
          <a:xfrm>
            <a:off x="6398313" y="3954765"/>
            <a:ext cx="2443964" cy="369332"/>
          </a:xfrm>
          <a:prstGeom prst="rect">
            <a:avLst/>
          </a:prstGeom>
          <a:noFill/>
        </p:spPr>
        <p:txBody>
          <a:bodyPr wrap="square" rtlCol="0">
            <a:spAutoFit/>
          </a:bodyPr>
          <a:lstStyle/>
          <a:p>
            <a:r>
              <a:rPr kumimoji="1" lang="en-US" altLang="ja-JP" dirty="0" smtClean="0"/>
              <a:t>(</a:t>
            </a:r>
            <a:r>
              <a:rPr kumimoji="1" lang="ja-JP" altLang="en-US" dirty="0" smtClean="0"/>
              <a:t>　　　　　　　　　</a:t>
            </a:r>
            <a:r>
              <a:rPr lang="ja-JP" altLang="en-US" dirty="0" smtClean="0"/>
              <a:t>を仮定</a:t>
            </a:r>
            <a:r>
              <a:rPr lang="en-US" altLang="ja-JP" dirty="0" smtClean="0"/>
              <a:t>)</a:t>
            </a:r>
            <a:endParaRPr kumimoji="1" lang="ja-JP" altLang="en-US" dirty="0"/>
          </a:p>
        </p:txBody>
      </p:sp>
      <p:pic>
        <p:nvPicPr>
          <p:cNvPr id="15" name="図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49957" y="4002676"/>
            <a:ext cx="1382844" cy="268103"/>
          </a:xfrm>
          <a:prstGeom prst="rect">
            <a:avLst/>
          </a:prstGeom>
        </p:spPr>
      </p:pic>
      <p:cxnSp>
        <p:nvCxnSpPr>
          <p:cNvPr id="49" name="直線コネクタ 48"/>
          <p:cNvCxnSpPr/>
          <p:nvPr/>
        </p:nvCxnSpPr>
        <p:spPr>
          <a:xfrm>
            <a:off x="3468451" y="3785596"/>
            <a:ext cx="11954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4734934" y="3792500"/>
            <a:ext cx="1285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4868370" y="2893901"/>
            <a:ext cx="133508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425449" y="2341692"/>
            <a:ext cx="6471557" cy="303"/>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11337" y="2127927"/>
            <a:ext cx="1494930" cy="369332"/>
          </a:xfrm>
          <a:prstGeom prst="rect">
            <a:avLst/>
          </a:prstGeom>
          <a:noFill/>
        </p:spPr>
        <p:txBody>
          <a:bodyPr wrap="square" rtlCol="0">
            <a:spAutoFit/>
          </a:bodyPr>
          <a:lstStyle/>
          <a:p>
            <a:r>
              <a:rPr kumimoji="1" lang="ja-JP" altLang="en-US" dirty="0" smtClean="0"/>
              <a:t>音源切り替え</a:t>
            </a:r>
            <a:endParaRPr kumimoji="1" lang="ja-JP" altLang="en-US" dirty="0"/>
          </a:p>
        </p:txBody>
      </p:sp>
      <p:cxnSp>
        <p:nvCxnSpPr>
          <p:cNvPr id="64" name="直線コネクタ 63"/>
          <p:cNvCxnSpPr/>
          <p:nvPr/>
        </p:nvCxnSpPr>
        <p:spPr>
          <a:xfrm>
            <a:off x="3427513" y="2898064"/>
            <a:ext cx="133508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flipH="1" flipV="1">
            <a:off x="4439040" y="2923939"/>
            <a:ext cx="144016" cy="1691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5407655" y="2913595"/>
            <a:ext cx="149341" cy="1691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4734934" y="3010342"/>
            <a:ext cx="1657699" cy="338554"/>
          </a:xfrm>
          <a:prstGeom prst="rect">
            <a:avLst/>
          </a:prstGeom>
          <a:noFill/>
        </p:spPr>
        <p:txBody>
          <a:bodyPr wrap="square" rtlCol="0">
            <a:spAutoFit/>
          </a:bodyPr>
          <a:lstStyle/>
          <a:p>
            <a:r>
              <a:rPr lang="ja-JP" altLang="en-US" sz="1600" dirty="0" smtClean="0">
                <a:solidFill>
                  <a:schemeClr val="accent2"/>
                </a:solidFill>
              </a:rPr>
              <a:t>変動</a:t>
            </a:r>
            <a:r>
              <a:rPr lang="en-US" altLang="ja-JP" sz="1600" dirty="0" smtClean="0">
                <a:solidFill>
                  <a:schemeClr val="accent2"/>
                </a:solidFill>
              </a:rPr>
              <a:t>(</a:t>
            </a:r>
            <a:r>
              <a:rPr lang="ja-JP" altLang="en-US" sz="1600" dirty="0" smtClean="0">
                <a:solidFill>
                  <a:schemeClr val="accent2"/>
                </a:solidFill>
              </a:rPr>
              <a:t>推定する</a:t>
            </a:r>
            <a:r>
              <a:rPr lang="en-US" altLang="ja-JP" sz="1600" dirty="0" smtClean="0">
                <a:solidFill>
                  <a:schemeClr val="accent2"/>
                </a:solidFill>
              </a:rPr>
              <a:t>)</a:t>
            </a:r>
            <a:endParaRPr kumimoji="1" lang="ja-JP" altLang="en-US" sz="1600" dirty="0">
              <a:solidFill>
                <a:schemeClr val="accent2"/>
              </a:solidFill>
            </a:endParaRPr>
          </a:p>
        </p:txBody>
      </p:sp>
      <p:sp>
        <p:nvSpPr>
          <p:cNvPr id="72" name="テキスト ボックス 71"/>
          <p:cNvSpPr txBox="1"/>
          <p:nvPr/>
        </p:nvSpPr>
        <p:spPr>
          <a:xfrm>
            <a:off x="223887" y="5863614"/>
            <a:ext cx="8829484" cy="646331"/>
          </a:xfrm>
          <a:prstGeom prst="rect">
            <a:avLst/>
          </a:prstGeom>
          <a:noFill/>
        </p:spPr>
        <p:txBody>
          <a:bodyPr wrap="square" rtlCol="0">
            <a:spAutoFit/>
          </a:bodyPr>
          <a:lstStyle/>
          <a:p>
            <a:r>
              <a:rPr kumimoji="1" lang="ja-JP" altLang="en-US" dirty="0" smtClean="0"/>
              <a:t>文献</a:t>
            </a:r>
            <a:r>
              <a:rPr kumimoji="1" lang="en-US" altLang="ja-JP" dirty="0" smtClean="0"/>
              <a:t>[1]</a:t>
            </a:r>
            <a:r>
              <a:rPr kumimoji="1" lang="ja-JP" altLang="en-US" dirty="0" smtClean="0"/>
              <a:t>では，固定型</a:t>
            </a:r>
            <a:r>
              <a:rPr kumimoji="1" lang="en-US" altLang="ja-JP" dirty="0" smtClean="0"/>
              <a:t>BSS</a:t>
            </a:r>
            <a:r>
              <a:rPr kumimoji="1" lang="ja-JP" altLang="en-US" dirty="0" smtClean="0"/>
              <a:t>問題を式</a:t>
            </a:r>
            <a:r>
              <a:rPr kumimoji="1" lang="en-US" altLang="ja-JP" dirty="0" smtClean="0"/>
              <a:t>(6)</a:t>
            </a:r>
            <a:r>
              <a:rPr kumimoji="1" lang="ja-JP" altLang="en-US" dirty="0" smtClean="0"/>
              <a:t>の最小二乗型同時対角化問題に当てはめて，</a:t>
            </a:r>
            <a:endParaRPr kumimoji="1" lang="en-US" altLang="ja-JP" dirty="0" smtClean="0"/>
          </a:p>
          <a:p>
            <a:r>
              <a:rPr lang="en-US" altLang="ja-JP" dirty="0" smtClean="0"/>
              <a:t>K</a:t>
            </a:r>
            <a:r>
              <a:rPr lang="ja-JP" altLang="en-US" dirty="0" smtClean="0"/>
              <a:t>個の</a:t>
            </a:r>
            <a:r>
              <a:rPr lang="ja-JP" altLang="en-US" dirty="0" smtClean="0">
                <a:solidFill>
                  <a:srgbClr val="FF0000"/>
                </a:solidFill>
              </a:rPr>
              <a:t>　　　　　　　</a:t>
            </a:r>
            <a:r>
              <a:rPr lang="ja-JP" altLang="en-US" dirty="0" smtClean="0"/>
              <a:t>を同時に対角化する</a:t>
            </a:r>
            <a:r>
              <a:rPr lang="ja-JP" altLang="en-US" dirty="0" smtClean="0">
                <a:solidFill>
                  <a:srgbClr val="FF0000"/>
                </a:solidFill>
              </a:rPr>
              <a:t>共通の　　　　　　　</a:t>
            </a:r>
            <a:r>
              <a:rPr kumimoji="1" lang="ja-JP" altLang="en-US" dirty="0" smtClean="0"/>
              <a:t>を推定する</a:t>
            </a:r>
            <a:r>
              <a:rPr kumimoji="1" lang="en-US" altLang="ja-JP" dirty="0" smtClean="0"/>
              <a:t>DMDI</a:t>
            </a:r>
            <a:r>
              <a:rPr kumimoji="1" lang="ja-JP" altLang="en-US" dirty="0" smtClean="0"/>
              <a:t>を提唱</a:t>
            </a:r>
            <a:endParaRPr kumimoji="1" lang="ja-JP" altLang="en-US" dirty="0"/>
          </a:p>
        </p:txBody>
      </p:sp>
      <p:pic>
        <p:nvPicPr>
          <p:cNvPr id="74" name="図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38191" y="6216002"/>
            <a:ext cx="996379" cy="252864"/>
          </a:xfrm>
          <a:prstGeom prst="rect">
            <a:avLst/>
          </a:prstGeom>
        </p:spPr>
      </p:pic>
      <p:pic>
        <p:nvPicPr>
          <p:cNvPr id="75" name="図 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5466" y="6173361"/>
            <a:ext cx="919965" cy="295504"/>
          </a:xfrm>
          <a:prstGeom prst="rect">
            <a:avLst/>
          </a:prstGeom>
        </p:spPr>
      </p:pic>
    </p:spTree>
    <p:extLst>
      <p:ext uri="{BB962C8B-B14F-4D97-AF65-F5344CB8AC3E}">
        <p14:creationId xmlns:p14="http://schemas.microsoft.com/office/powerpoint/2010/main" val="2213619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52086" y="247330"/>
            <a:ext cx="8296378" cy="792087"/>
          </a:xfrm>
        </p:spPr>
        <p:txBody>
          <a:bodyPr>
            <a:normAutofit/>
          </a:bodyPr>
          <a:lstStyle/>
          <a:p>
            <a:r>
              <a:rPr kumimoji="1" lang="en-US" altLang="ja-JP" sz="3200" dirty="0" smtClean="0"/>
              <a:t>4. </a:t>
            </a:r>
            <a:r>
              <a:rPr lang="ja-JP" altLang="en-US" sz="3200" dirty="0"/>
              <a:t>提案する適応型</a:t>
            </a:r>
            <a:r>
              <a:rPr kumimoji="1" lang="en-US" altLang="ja-JP" sz="3200" dirty="0"/>
              <a:t>BSS</a:t>
            </a:r>
            <a:r>
              <a:rPr kumimoji="1" lang="ja-JP" altLang="en-US" sz="3200" dirty="0"/>
              <a:t>問題</a:t>
            </a:r>
          </a:p>
        </p:txBody>
      </p:sp>
      <p:sp>
        <p:nvSpPr>
          <p:cNvPr id="3" name="サブタイトル 2"/>
          <p:cNvSpPr>
            <a:spLocks noGrp="1"/>
          </p:cNvSpPr>
          <p:nvPr>
            <p:ph type="subTitle" idx="1"/>
          </p:nvPr>
        </p:nvSpPr>
        <p:spPr>
          <a:xfrm>
            <a:off x="323528" y="1124745"/>
            <a:ext cx="8712968" cy="5544616"/>
          </a:xfrm>
        </p:spPr>
        <p:txBody>
          <a:bodyPr>
            <a:normAutofit/>
          </a:bodyPr>
          <a:lstStyle/>
          <a:p>
            <a:pPr algn="l"/>
            <a:r>
              <a:rPr lang="ja-JP" altLang="en-US" dirty="0">
                <a:solidFill>
                  <a:srgbClr val="FF0000"/>
                </a:solidFill>
              </a:rPr>
              <a:t>　</a:t>
            </a:r>
            <a:endParaRPr lang="en-US" altLang="ja-JP" dirty="0">
              <a:solidFill>
                <a:srgbClr val="FF0000"/>
              </a:solidFill>
            </a:endParaRPr>
          </a:p>
          <a:p>
            <a:pPr algn="l"/>
            <a:endParaRPr lang="en-US" altLang="ja-JP" sz="2400" dirty="0">
              <a:solidFill>
                <a:schemeClr val="tx1"/>
              </a:solidFill>
            </a:endParaRPr>
          </a:p>
          <a:p>
            <a:pPr algn="l"/>
            <a:endParaRPr lang="en-US" altLang="ja-JP" sz="2400" dirty="0">
              <a:solidFill>
                <a:schemeClr val="tx1"/>
              </a:solidFill>
            </a:endParaRPr>
          </a:p>
          <a:p>
            <a:endParaRPr lang="en-US" altLang="ja-JP" sz="2400" dirty="0"/>
          </a:p>
          <a:p>
            <a:pPr algn="l"/>
            <a:endParaRPr lang="en-US" altLang="ja-JP" sz="2800" dirty="0" smtClean="0">
              <a:solidFill>
                <a:schemeClr val="tx1"/>
              </a:solidFill>
            </a:endParaRPr>
          </a:p>
          <a:p>
            <a:pPr algn="l"/>
            <a:r>
              <a:rPr lang="ja-JP" altLang="en-US" sz="2800" dirty="0" smtClean="0">
                <a:solidFill>
                  <a:schemeClr val="tx1"/>
                </a:solidFill>
              </a:rPr>
              <a:t>忘却</a:t>
            </a:r>
            <a:r>
              <a:rPr lang="ja-JP" altLang="en-US" sz="2800" dirty="0">
                <a:solidFill>
                  <a:schemeClr val="tx1"/>
                </a:solidFill>
              </a:rPr>
              <a:t>係数　</a:t>
            </a:r>
            <a:r>
              <a:rPr lang="ja-JP" altLang="en-US" sz="2800" dirty="0" smtClean="0">
                <a:solidFill>
                  <a:schemeClr val="tx1"/>
                </a:solidFill>
              </a:rPr>
              <a:t>を式</a:t>
            </a:r>
            <a:r>
              <a:rPr lang="en-US" altLang="ja-JP" sz="2800" dirty="0" smtClean="0">
                <a:solidFill>
                  <a:schemeClr val="tx1"/>
                </a:solidFill>
              </a:rPr>
              <a:t>(</a:t>
            </a:r>
            <a:r>
              <a:rPr lang="ja-JP" altLang="en-US" sz="2800" dirty="0" smtClean="0">
                <a:solidFill>
                  <a:schemeClr val="tx1"/>
                </a:solidFill>
              </a:rPr>
              <a:t>７</a:t>
            </a:r>
            <a:r>
              <a:rPr lang="en-US" altLang="ja-JP" sz="2800" dirty="0" smtClean="0">
                <a:solidFill>
                  <a:schemeClr val="tx1"/>
                </a:solidFill>
              </a:rPr>
              <a:t>)</a:t>
            </a:r>
            <a:r>
              <a:rPr lang="ja-JP" altLang="en-US" sz="2800" dirty="0">
                <a:solidFill>
                  <a:schemeClr val="tx1"/>
                </a:solidFill>
              </a:rPr>
              <a:t>に導入し，</a:t>
            </a:r>
            <a:r>
              <a:rPr lang="en-US" altLang="ja-JP" sz="2800" dirty="0" err="1">
                <a:solidFill>
                  <a:schemeClr val="tx1"/>
                </a:solidFill>
              </a:rPr>
              <a:t>epoc</a:t>
            </a:r>
            <a:r>
              <a:rPr lang="ja-JP" altLang="en-US" sz="2800" dirty="0" err="1">
                <a:solidFill>
                  <a:schemeClr val="tx1"/>
                </a:solidFill>
              </a:rPr>
              <a:t>ｈ</a:t>
            </a:r>
            <a:r>
              <a:rPr lang="ja-JP" altLang="en-US" sz="2800" dirty="0">
                <a:solidFill>
                  <a:schemeClr val="tx1"/>
                </a:solidFill>
              </a:rPr>
              <a:t>毎に観測</a:t>
            </a:r>
            <a:r>
              <a:rPr lang="ja-JP" altLang="en-US" sz="2800" dirty="0" smtClean="0">
                <a:solidFill>
                  <a:schemeClr val="tx1"/>
                </a:solidFill>
              </a:rPr>
              <a:t>信号</a:t>
            </a:r>
            <a:endParaRPr lang="en-US" altLang="ja-JP" sz="2800" dirty="0" smtClean="0">
              <a:solidFill>
                <a:schemeClr val="tx1"/>
              </a:solidFill>
            </a:endParaRPr>
          </a:p>
          <a:p>
            <a:pPr algn="l"/>
            <a:r>
              <a:rPr lang="ja-JP" altLang="en-US" sz="2800" dirty="0" smtClean="0">
                <a:solidFill>
                  <a:schemeClr val="tx1"/>
                </a:solidFill>
              </a:rPr>
              <a:t>の重みを変化させる</a:t>
            </a:r>
            <a:r>
              <a:rPr lang="en-US" altLang="ja-JP" sz="2800" dirty="0" smtClean="0">
                <a:solidFill>
                  <a:schemeClr val="tx1"/>
                </a:solidFill>
              </a:rPr>
              <a:t>.</a:t>
            </a:r>
            <a:r>
              <a:rPr lang="ja-JP" altLang="en-US" sz="2800" dirty="0">
                <a:solidFill>
                  <a:schemeClr val="tx1"/>
                </a:solidFill>
              </a:rPr>
              <a:t> </a:t>
            </a:r>
            <a:r>
              <a:rPr lang="en-US" altLang="ja-JP" sz="2800" dirty="0" smtClean="0">
                <a:solidFill>
                  <a:schemeClr val="tx1"/>
                </a:solidFill>
              </a:rPr>
              <a:t>([5]</a:t>
            </a:r>
            <a:r>
              <a:rPr lang="ja-JP" altLang="en-US" sz="2800" dirty="0" smtClean="0">
                <a:solidFill>
                  <a:schemeClr val="tx1"/>
                </a:solidFill>
              </a:rPr>
              <a:t>を参照</a:t>
            </a:r>
            <a:r>
              <a:rPr lang="en-US" altLang="ja-JP" sz="2800" dirty="0" smtClean="0">
                <a:solidFill>
                  <a:schemeClr val="tx1"/>
                </a:solidFill>
              </a:rPr>
              <a:t>)</a:t>
            </a:r>
          </a:p>
          <a:p>
            <a:pPr algn="l"/>
            <a:r>
              <a:rPr lang="en-US" altLang="ja-JP" dirty="0" smtClean="0">
                <a:solidFill>
                  <a:schemeClr val="tx1"/>
                </a:solidFill>
              </a:rPr>
              <a:t>           </a:t>
            </a:r>
            <a:r>
              <a:rPr lang="en-US" altLang="ja-JP" sz="2800" dirty="0" smtClean="0">
                <a:solidFill>
                  <a:schemeClr val="tx1"/>
                </a:solidFill>
              </a:rPr>
              <a:t> </a:t>
            </a:r>
            <a:r>
              <a:rPr lang="en-US" altLang="ja-JP" dirty="0" smtClean="0">
                <a:solidFill>
                  <a:schemeClr val="tx1"/>
                </a:solidFill>
              </a:rPr>
              <a:t> </a:t>
            </a:r>
            <a:endParaRPr lang="en-US" altLang="ja-JP" dirty="0">
              <a:solidFill>
                <a:schemeClr val="tx1"/>
              </a:solidFill>
            </a:endParaRPr>
          </a:p>
          <a:p>
            <a:pPr algn="l"/>
            <a:endParaRPr kumimoji="1" lang="en-US" altLang="ja-JP" dirty="0">
              <a:solidFill>
                <a:schemeClr val="tx1"/>
              </a:solidFill>
            </a:endParaRPr>
          </a:p>
          <a:p>
            <a:pPr algn="l"/>
            <a:endParaRPr lang="en-US" altLang="ja-JP" sz="2400" dirty="0" smtClean="0">
              <a:solidFill>
                <a:schemeClr val="tx1"/>
              </a:solidFill>
            </a:endParaRPr>
          </a:p>
          <a:p>
            <a:pPr algn="l"/>
            <a:r>
              <a:rPr lang="en-US" altLang="ja-JP" sz="2400" dirty="0" smtClean="0">
                <a:solidFill>
                  <a:schemeClr val="tx1"/>
                </a:solidFill>
              </a:rPr>
              <a:t>K(epoch)</a:t>
            </a:r>
            <a:r>
              <a:rPr lang="ja-JP" altLang="en-US" sz="2400" dirty="0" smtClean="0">
                <a:solidFill>
                  <a:schemeClr val="tx1"/>
                </a:solidFill>
              </a:rPr>
              <a:t>分の観測信号全てを用いて推定</a:t>
            </a:r>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11</a:t>
            </a:fld>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3619208"/>
            <a:ext cx="219048" cy="352381"/>
          </a:xfrm>
          <a:prstGeom prst="rect">
            <a:avLst/>
          </a:prstGeom>
        </p:spPr>
      </p:pic>
      <p:sp>
        <p:nvSpPr>
          <p:cNvPr id="13" name="テキスト ボックス 12"/>
          <p:cNvSpPr txBox="1"/>
          <p:nvPr/>
        </p:nvSpPr>
        <p:spPr>
          <a:xfrm>
            <a:off x="507344" y="1403440"/>
            <a:ext cx="8529152" cy="523220"/>
          </a:xfrm>
          <a:prstGeom prst="rect">
            <a:avLst/>
          </a:prstGeom>
          <a:solidFill>
            <a:schemeClr val="bg1"/>
          </a:solidFill>
          <a:ln w="57150">
            <a:solidFill>
              <a:schemeClr val="tx2"/>
            </a:solidFill>
          </a:ln>
        </p:spPr>
        <p:txBody>
          <a:bodyPr wrap="square" rtlCol="0">
            <a:spAutoFit/>
          </a:bodyPr>
          <a:lstStyle/>
          <a:p>
            <a:r>
              <a:rPr lang="ja-JP" altLang="en-US" sz="2800" dirty="0"/>
              <a:t>信号源と観測信号の空間のインパルス応答が時間変化</a:t>
            </a:r>
            <a:endParaRPr lang="en-US" altLang="ja-JP" sz="2800"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2" y="3592440"/>
            <a:ext cx="1058447" cy="419602"/>
          </a:xfrm>
          <a:prstGeom prst="rect">
            <a:avLst/>
          </a:prstGeom>
        </p:spPr>
      </p:pic>
      <p:sp>
        <p:nvSpPr>
          <p:cNvPr id="15" name="テキスト ボックス 14"/>
          <p:cNvSpPr txBox="1"/>
          <p:nvPr/>
        </p:nvSpPr>
        <p:spPr>
          <a:xfrm>
            <a:off x="7817462" y="1953372"/>
            <a:ext cx="1162472" cy="369332"/>
          </a:xfrm>
          <a:prstGeom prst="rect">
            <a:avLst/>
          </a:prstGeom>
          <a:noFill/>
        </p:spPr>
        <p:txBody>
          <a:bodyPr wrap="square" rtlCol="0">
            <a:spAutoFit/>
          </a:bodyPr>
          <a:lstStyle/>
          <a:p>
            <a:r>
              <a:rPr kumimoji="1" lang="ja-JP" altLang="en-US" dirty="0"/>
              <a:t>　</a:t>
            </a:r>
          </a:p>
        </p:txBody>
      </p:sp>
      <p:sp>
        <p:nvSpPr>
          <p:cNvPr id="17" name="角丸四角形 16"/>
          <p:cNvSpPr/>
          <p:nvPr/>
        </p:nvSpPr>
        <p:spPr>
          <a:xfrm>
            <a:off x="323528" y="3509134"/>
            <a:ext cx="8656406" cy="10497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323528" y="3130775"/>
            <a:ext cx="1368154" cy="461665"/>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sz="2400" dirty="0" smtClean="0"/>
              <a:t>提案　①</a:t>
            </a:r>
            <a:endParaRPr kumimoji="1" lang="ja-JP" altLang="en-US" sz="2400" dirty="0"/>
          </a:p>
        </p:txBody>
      </p:sp>
      <p:sp>
        <p:nvSpPr>
          <p:cNvPr id="11" name="下矢印 10"/>
          <p:cNvSpPr/>
          <p:nvPr/>
        </p:nvSpPr>
        <p:spPr>
          <a:xfrm>
            <a:off x="3131840" y="4551130"/>
            <a:ext cx="432048" cy="2817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51520" y="976527"/>
            <a:ext cx="1440162" cy="475468"/>
          </a:xfrm>
          <a:prstGeom prst="rect">
            <a:avLst/>
          </a:prstGeom>
          <a:solidFill>
            <a:schemeClr val="accent2">
              <a:lumMod val="20000"/>
              <a:lumOff val="80000"/>
            </a:schemeClr>
          </a:solidFill>
          <a:ln>
            <a:solidFill>
              <a:schemeClr val="accent2"/>
            </a:solidFill>
          </a:ln>
        </p:spPr>
        <p:txBody>
          <a:bodyPr wrap="square" rtlCol="0">
            <a:spAutoFit/>
          </a:bodyPr>
          <a:lstStyle/>
          <a:p>
            <a:r>
              <a:rPr kumimoji="1" lang="ja-JP" altLang="en-US" sz="2400" dirty="0"/>
              <a:t>問題点</a:t>
            </a:r>
          </a:p>
        </p:txBody>
      </p:sp>
      <p:pic>
        <p:nvPicPr>
          <p:cNvPr id="16" name="図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5014434"/>
            <a:ext cx="7646781" cy="685500"/>
          </a:xfrm>
          <a:prstGeom prst="rect">
            <a:avLst/>
          </a:prstGeom>
        </p:spPr>
      </p:pic>
      <p:cxnSp>
        <p:nvCxnSpPr>
          <p:cNvPr id="18" name="直線コネクタ 17"/>
          <p:cNvCxnSpPr/>
          <p:nvPr/>
        </p:nvCxnSpPr>
        <p:spPr>
          <a:xfrm>
            <a:off x="340055" y="5869467"/>
            <a:ext cx="7702262" cy="78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8132027" y="5172518"/>
            <a:ext cx="976477" cy="369332"/>
          </a:xfrm>
          <a:prstGeom prst="rect">
            <a:avLst/>
          </a:prstGeom>
          <a:noFill/>
        </p:spPr>
        <p:txBody>
          <a:bodyPr wrap="square" rtlCol="0">
            <a:spAutoFit/>
          </a:bodyPr>
          <a:lstStyle/>
          <a:p>
            <a:r>
              <a:rPr kumimoji="1" lang="en-US" altLang="ja-JP" dirty="0" smtClean="0"/>
              <a:t>……..(8)</a:t>
            </a:r>
            <a:endParaRPr kumimoji="1" lang="ja-JP" altLang="en-US" dirty="0"/>
          </a:p>
        </p:txBody>
      </p:sp>
      <p:sp>
        <p:nvSpPr>
          <p:cNvPr id="21" name="下矢印 20"/>
          <p:cNvSpPr/>
          <p:nvPr/>
        </p:nvSpPr>
        <p:spPr>
          <a:xfrm>
            <a:off x="2699792" y="1955332"/>
            <a:ext cx="432048" cy="2817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486018" y="2341393"/>
            <a:ext cx="8550478" cy="523220"/>
          </a:xfrm>
          <a:prstGeom prst="rect">
            <a:avLst/>
          </a:prstGeom>
          <a:solidFill>
            <a:schemeClr val="bg1"/>
          </a:solidFill>
          <a:ln w="57150">
            <a:solidFill>
              <a:schemeClr val="tx2"/>
            </a:solidFill>
          </a:ln>
        </p:spPr>
        <p:txBody>
          <a:bodyPr wrap="square" rtlCol="0">
            <a:spAutoFit/>
          </a:bodyPr>
          <a:lstStyle/>
          <a:p>
            <a:r>
              <a:rPr lang="ja-JP" altLang="en-US" sz="2800" dirty="0" smtClean="0"/>
              <a:t>式</a:t>
            </a:r>
            <a:r>
              <a:rPr lang="en-US" altLang="ja-JP" sz="2800" dirty="0" smtClean="0"/>
              <a:t>(6)</a:t>
            </a:r>
            <a:r>
              <a:rPr lang="ja-JP" altLang="en-US" sz="2800" dirty="0" err="1" smtClean="0"/>
              <a:t>の　　　</a:t>
            </a:r>
            <a:r>
              <a:rPr lang="ja-JP" altLang="en-US" sz="2800" dirty="0" smtClean="0"/>
              <a:t>　と　　　　　　 を</a:t>
            </a:r>
            <a:r>
              <a:rPr lang="ja-JP" altLang="en-US" sz="2800" dirty="0"/>
              <a:t>何</a:t>
            </a:r>
            <a:r>
              <a:rPr lang="ja-JP" altLang="en-US" sz="2800" dirty="0" smtClean="0"/>
              <a:t>らかの方法で推定したい </a:t>
            </a:r>
            <a:r>
              <a:rPr lang="en-US" altLang="ja-JP" sz="2800" dirty="0" smtClean="0"/>
              <a:t>!</a:t>
            </a:r>
            <a:endParaRPr lang="en-US" altLang="ja-JP" sz="2800" dirty="0"/>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1682" y="2443420"/>
            <a:ext cx="882014" cy="345465"/>
          </a:xfrm>
          <a:prstGeom prst="rect">
            <a:avLst/>
          </a:prstGeom>
        </p:spPr>
      </p:pic>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5816" y="2415257"/>
            <a:ext cx="1512168" cy="375492"/>
          </a:xfrm>
          <a:prstGeom prst="rect">
            <a:avLst/>
          </a:prstGeom>
        </p:spPr>
      </p:pic>
      <p:sp>
        <p:nvSpPr>
          <p:cNvPr id="7" name="下矢印 6"/>
          <p:cNvSpPr/>
          <p:nvPr/>
        </p:nvSpPr>
        <p:spPr>
          <a:xfrm>
            <a:off x="1187624" y="5879954"/>
            <a:ext cx="360042" cy="2755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487376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3204" y="233882"/>
            <a:ext cx="8377267" cy="688352"/>
          </a:xfrm>
        </p:spPr>
        <p:txBody>
          <a:bodyPr>
            <a:normAutofit/>
          </a:bodyPr>
          <a:lstStyle/>
          <a:p>
            <a:r>
              <a:rPr kumimoji="1" lang="ja-JP" altLang="en-US" sz="3200" dirty="0" smtClean="0"/>
              <a:t>４．提案する適応型</a:t>
            </a:r>
            <a:r>
              <a:rPr lang="en-US" altLang="ja-JP" sz="3200" dirty="0" smtClean="0"/>
              <a:t>BSS</a:t>
            </a:r>
            <a:r>
              <a:rPr lang="ja-JP" altLang="en-US" sz="3200" dirty="0" smtClean="0"/>
              <a:t>問題</a:t>
            </a:r>
            <a:endParaRPr kumimoji="1" lang="ja-JP" altLang="en-US" sz="3200" dirty="0"/>
          </a:p>
        </p:txBody>
      </p:sp>
      <p:sp>
        <p:nvSpPr>
          <p:cNvPr id="3" name="コンテンツ プレースホルダー 2"/>
          <p:cNvSpPr>
            <a:spLocks noGrp="1"/>
          </p:cNvSpPr>
          <p:nvPr>
            <p:ph idx="1"/>
          </p:nvPr>
        </p:nvSpPr>
        <p:spPr>
          <a:xfrm>
            <a:off x="179512" y="970919"/>
            <a:ext cx="8856984" cy="5750556"/>
          </a:xfrm>
        </p:spPr>
        <p:txBody>
          <a:bodyPr>
            <a:normAutofit/>
          </a:bodyPr>
          <a:lstStyle/>
          <a:p>
            <a:r>
              <a:rPr kumimoji="1" lang="ja-JP" altLang="en-US" sz="2800" dirty="0" smtClean="0"/>
              <a:t>提案①では，</a:t>
            </a:r>
            <a:r>
              <a:rPr lang="ja-JP" altLang="en-US" sz="2800" dirty="0" smtClean="0"/>
              <a:t>Ｋ </a:t>
            </a:r>
            <a:r>
              <a:rPr lang="en-US" altLang="ja-JP" sz="2800" dirty="0" smtClean="0"/>
              <a:t>epoch</a:t>
            </a:r>
            <a:r>
              <a:rPr kumimoji="1" lang="ja-JP" altLang="en-US" sz="2800" dirty="0" smtClean="0"/>
              <a:t>分の　　　　　　　</a:t>
            </a:r>
            <a:r>
              <a:rPr lang="ja-JP" altLang="en-US" sz="2800" dirty="0"/>
              <a:t>　</a:t>
            </a:r>
            <a:r>
              <a:rPr kumimoji="1" lang="ja-JP" altLang="en-US" sz="2800" dirty="0" smtClean="0"/>
              <a:t>から，</a:t>
            </a:r>
            <a:r>
              <a:rPr lang="ja-JP" altLang="en-US" sz="2800" dirty="0" smtClean="0"/>
              <a:t>Ｋ個の</a:t>
            </a:r>
            <a:r>
              <a:rPr kumimoji="1" lang="ja-JP" altLang="en-US" sz="2800" dirty="0" smtClean="0"/>
              <a:t>信号源のクロススペクトル密度行列　　　　　　　　　　　</a:t>
            </a:r>
            <a:r>
              <a:rPr lang="ja-JP" altLang="en-US" sz="2800" dirty="0" smtClean="0"/>
              <a:t>を推定する必要がある．</a:t>
            </a:r>
            <a:endParaRPr lang="en-US" altLang="ja-JP" sz="2800" dirty="0" smtClean="0"/>
          </a:p>
          <a:p>
            <a:r>
              <a:rPr lang="ja-JP" altLang="en-US" sz="2800" dirty="0" smtClean="0"/>
              <a:t>Ｋに比例して，処理する行列の次元数が大きくなる．</a:t>
            </a:r>
            <a:endParaRPr lang="en-US" altLang="ja-JP" sz="2800" dirty="0" smtClean="0"/>
          </a:p>
          <a:p>
            <a:endParaRPr kumimoji="1" lang="en-US" altLang="ja-JP" sz="2800" dirty="0"/>
          </a:p>
          <a:p>
            <a:endParaRPr lang="en-US" altLang="ja-JP" sz="2800" dirty="0" smtClean="0"/>
          </a:p>
          <a:p>
            <a:pPr marL="0" indent="0">
              <a:buNone/>
            </a:pPr>
            <a:endParaRPr lang="en-US" altLang="ja-JP" sz="2000" dirty="0" smtClean="0"/>
          </a:p>
          <a:p>
            <a:pPr marL="0" indent="0">
              <a:buNone/>
            </a:pPr>
            <a:r>
              <a:rPr lang="ja-JP" altLang="en-US" sz="2000" dirty="0"/>
              <a:t>　</a:t>
            </a:r>
            <a:r>
              <a:rPr lang="ja-JP" altLang="en-US" sz="2400" dirty="0" smtClean="0"/>
              <a:t>観測信号を</a:t>
            </a:r>
            <a:r>
              <a:rPr lang="en-US" altLang="ja-JP" sz="2400" dirty="0" smtClean="0"/>
              <a:t>K’=50(epoch)</a:t>
            </a:r>
            <a:r>
              <a:rPr lang="ja-JP" altLang="en-US" sz="2400" dirty="0" smtClean="0"/>
              <a:t>で</a:t>
            </a:r>
            <a:r>
              <a:rPr lang="en-US" altLang="ja-JP" sz="2400" dirty="0" smtClean="0"/>
              <a:t>1</a:t>
            </a:r>
            <a:r>
              <a:rPr lang="ja-JP" altLang="en-US" sz="2400" dirty="0" smtClean="0"/>
              <a:t>回の処理を行い，処理毎に分離行列　　　</a:t>
            </a:r>
            <a:endParaRPr lang="en-US" altLang="ja-JP" sz="2400" dirty="0" smtClean="0"/>
          </a:p>
          <a:p>
            <a:pPr marL="0" indent="0">
              <a:buNone/>
            </a:pPr>
            <a:r>
              <a:rPr kumimoji="1" lang="ja-JP" altLang="en-US" sz="2400" dirty="0"/>
              <a:t>　</a:t>
            </a:r>
            <a:r>
              <a:rPr kumimoji="1" lang="ja-JP" altLang="en-US" sz="2400" dirty="0" smtClean="0"/>
              <a:t>を逐次的に更新することにより，計算時間の短縮を図る．</a:t>
            </a:r>
            <a:endParaRPr kumimoji="1" lang="en-US" altLang="ja-JP" sz="2800" dirty="0"/>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12</a:t>
            </a:fld>
            <a:endParaRPr kumimoji="1" lang="ja-JP" altLang="en-US"/>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153" y="1500318"/>
            <a:ext cx="2232248" cy="383970"/>
          </a:xfrm>
          <a:prstGeom prst="rect">
            <a:avLst/>
          </a:prstGeom>
        </p:spPr>
      </p:pic>
      <p:sp>
        <p:nvSpPr>
          <p:cNvPr id="9" name="下矢印 8"/>
          <p:cNvSpPr/>
          <p:nvPr/>
        </p:nvSpPr>
        <p:spPr>
          <a:xfrm>
            <a:off x="2123728" y="2882813"/>
            <a:ext cx="720080" cy="2757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37220" y="3133690"/>
            <a:ext cx="5688632" cy="523220"/>
          </a:xfrm>
          <a:prstGeom prst="rect">
            <a:avLst/>
          </a:prstGeom>
          <a:noFill/>
        </p:spPr>
        <p:txBody>
          <a:bodyPr wrap="square" rtlCol="0">
            <a:spAutoFit/>
          </a:bodyPr>
          <a:lstStyle/>
          <a:p>
            <a:r>
              <a:rPr lang="ja-JP" altLang="en-US" sz="2800" u="sng" dirty="0" smtClean="0">
                <a:solidFill>
                  <a:srgbClr val="FF0000"/>
                </a:solidFill>
              </a:rPr>
              <a:t>Ｋが大きくなれば，計算</a:t>
            </a:r>
            <a:r>
              <a:rPr lang="ja-JP" altLang="en-US" sz="2800" u="sng" dirty="0">
                <a:solidFill>
                  <a:srgbClr val="FF0000"/>
                </a:solidFill>
              </a:rPr>
              <a:t>時間</a:t>
            </a:r>
            <a:r>
              <a:rPr lang="ja-JP" altLang="en-US" sz="2800" u="sng" dirty="0" smtClean="0">
                <a:solidFill>
                  <a:srgbClr val="FF0000"/>
                </a:solidFill>
              </a:rPr>
              <a:t>が膨大</a:t>
            </a:r>
            <a:endParaRPr kumimoji="1" lang="ja-JP" altLang="en-US" sz="2800" u="sng" dirty="0">
              <a:solidFill>
                <a:srgbClr val="FF0000"/>
              </a:solidFill>
            </a:endParaRPr>
          </a:p>
        </p:txBody>
      </p:sp>
      <p:sp>
        <p:nvSpPr>
          <p:cNvPr id="11" name="テキスト ボックス 10"/>
          <p:cNvSpPr txBox="1"/>
          <p:nvPr/>
        </p:nvSpPr>
        <p:spPr>
          <a:xfrm>
            <a:off x="251520" y="3658910"/>
            <a:ext cx="1221169" cy="461665"/>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sz="2400" dirty="0" smtClean="0"/>
              <a:t>提案 ②</a:t>
            </a:r>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31" y="5303424"/>
            <a:ext cx="7599582" cy="576251"/>
          </a:xfrm>
          <a:prstGeom prst="rect">
            <a:avLst/>
          </a:prstGeom>
        </p:spPr>
      </p:pic>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039" y="1055710"/>
            <a:ext cx="1714813" cy="340394"/>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9487" y="6149432"/>
            <a:ext cx="1542176" cy="232680"/>
          </a:xfrm>
          <a:prstGeom prst="rect">
            <a:avLst/>
          </a:prstGeom>
        </p:spPr>
      </p:pic>
      <p:pic>
        <p:nvPicPr>
          <p:cNvPr id="6" name="図 5"/>
          <p:cNvPicPr>
            <a:picLocks noChangeAspect="1"/>
          </p:cNvPicPr>
          <p:nvPr/>
        </p:nvPicPr>
        <p:blipFill>
          <a:blip r:embed="rId6"/>
          <a:stretch>
            <a:fillRect/>
          </a:stretch>
        </p:blipFill>
        <p:spPr>
          <a:xfrm>
            <a:off x="416631" y="6064457"/>
            <a:ext cx="3277784" cy="555463"/>
          </a:xfrm>
          <a:prstGeom prst="rect">
            <a:avLst/>
          </a:prstGeom>
        </p:spPr>
      </p:pic>
      <p:cxnSp>
        <p:nvCxnSpPr>
          <p:cNvPr id="13" name="直線コネクタ 12"/>
          <p:cNvCxnSpPr/>
          <p:nvPr/>
        </p:nvCxnSpPr>
        <p:spPr>
          <a:xfrm>
            <a:off x="395536" y="5949280"/>
            <a:ext cx="76328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3644264" y="6089689"/>
            <a:ext cx="5363176" cy="369332"/>
          </a:xfrm>
          <a:prstGeom prst="rect">
            <a:avLst/>
          </a:prstGeom>
          <a:noFill/>
        </p:spPr>
        <p:txBody>
          <a:bodyPr wrap="square" rtlCol="0">
            <a:spAutoFit/>
          </a:bodyPr>
          <a:lstStyle/>
          <a:p>
            <a:r>
              <a:rPr kumimoji="1" lang="ja-JP" altLang="en-US" dirty="0" smtClean="0"/>
              <a:t>（　　　　　　　　　　　</a:t>
            </a:r>
            <a:r>
              <a:rPr lang="ja-JP" altLang="en-US" dirty="0" smtClean="0"/>
              <a:t>のとき，　　　　　　</a:t>
            </a:r>
            <a:r>
              <a:rPr lang="en-US" altLang="ja-JP" dirty="0" smtClean="0"/>
              <a:t>(</a:t>
            </a:r>
            <a:r>
              <a:rPr lang="ja-JP" altLang="en-US" dirty="0" smtClean="0"/>
              <a:t>可変</a:t>
            </a:r>
            <a:r>
              <a:rPr lang="en-US" altLang="ja-JP" dirty="0" smtClean="0"/>
              <a:t>)</a:t>
            </a:r>
            <a:r>
              <a:rPr lang="ja-JP" altLang="en-US" dirty="0" smtClean="0"/>
              <a:t>とする</a:t>
            </a:r>
            <a:r>
              <a:rPr lang="en-US" altLang="ja-JP" dirty="0" smtClean="0"/>
              <a:t>)</a:t>
            </a:r>
            <a:r>
              <a:rPr lang="ja-JP" altLang="en-US" dirty="0" smtClean="0"/>
              <a:t>　　　　　　　</a:t>
            </a:r>
            <a:endParaRPr kumimoji="1" lang="ja-JP" altLang="en-US" dirty="0"/>
          </a:p>
        </p:txBody>
      </p:sp>
      <p:pic>
        <p:nvPicPr>
          <p:cNvPr id="17" name="図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5852" y="6146336"/>
            <a:ext cx="820661" cy="219705"/>
          </a:xfrm>
          <a:prstGeom prst="rect">
            <a:avLst/>
          </a:prstGeom>
        </p:spPr>
      </p:pic>
      <p:sp>
        <p:nvSpPr>
          <p:cNvPr id="18" name="テキスト ボックス 17"/>
          <p:cNvSpPr txBox="1"/>
          <p:nvPr/>
        </p:nvSpPr>
        <p:spPr>
          <a:xfrm>
            <a:off x="8154542" y="5336523"/>
            <a:ext cx="976477" cy="369332"/>
          </a:xfrm>
          <a:prstGeom prst="rect">
            <a:avLst/>
          </a:prstGeom>
          <a:noFill/>
        </p:spPr>
        <p:txBody>
          <a:bodyPr wrap="square" rtlCol="0">
            <a:spAutoFit/>
          </a:bodyPr>
          <a:lstStyle/>
          <a:p>
            <a:r>
              <a:rPr kumimoji="1" lang="en-US" altLang="ja-JP" dirty="0" smtClean="0"/>
              <a:t>……..(9)</a:t>
            </a:r>
            <a:endParaRPr kumimoji="1" lang="ja-JP" altLang="en-US" dirty="0"/>
          </a:p>
        </p:txBody>
      </p:sp>
      <p:sp>
        <p:nvSpPr>
          <p:cNvPr id="19" name="角丸四角形 18"/>
          <p:cNvSpPr/>
          <p:nvPr/>
        </p:nvSpPr>
        <p:spPr>
          <a:xfrm>
            <a:off x="243797" y="4152783"/>
            <a:ext cx="8656406" cy="10024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1763688" y="5145523"/>
            <a:ext cx="720080" cy="19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124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13</a:t>
            </a:fld>
            <a:endParaRPr kumimoji="1" lang="ja-JP" altLang="en-US" dirty="0"/>
          </a:p>
        </p:txBody>
      </p:sp>
      <p:cxnSp>
        <p:nvCxnSpPr>
          <p:cNvPr id="4" name="直線コネクタ 3"/>
          <p:cNvCxnSpPr/>
          <p:nvPr/>
        </p:nvCxnSpPr>
        <p:spPr>
          <a:xfrm>
            <a:off x="320436" y="3888438"/>
            <a:ext cx="770485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334599" y="3889080"/>
            <a:ext cx="0" cy="2391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4196568" y="3889080"/>
            <a:ext cx="0" cy="4307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645656" y="3501682"/>
            <a:ext cx="840432" cy="369332"/>
          </a:xfrm>
          <a:prstGeom prst="rect">
            <a:avLst/>
          </a:prstGeom>
          <a:noFill/>
        </p:spPr>
        <p:txBody>
          <a:bodyPr wrap="square" rtlCol="0">
            <a:spAutoFit/>
          </a:bodyPr>
          <a:lstStyle/>
          <a:p>
            <a:r>
              <a:rPr lang="en-US" altLang="ja-JP" dirty="0" smtClean="0"/>
              <a:t>K=2</a:t>
            </a:r>
            <a:r>
              <a:rPr kumimoji="1" lang="en-US" altLang="ja-JP" dirty="0" smtClean="0"/>
              <a:t>00</a:t>
            </a:r>
            <a:endParaRPr kumimoji="1" lang="ja-JP" altLang="en-US" dirty="0"/>
          </a:p>
        </p:txBody>
      </p:sp>
      <p:cxnSp>
        <p:nvCxnSpPr>
          <p:cNvPr id="22" name="直線コネクタ 21"/>
          <p:cNvCxnSpPr/>
          <p:nvPr/>
        </p:nvCxnSpPr>
        <p:spPr>
          <a:xfrm>
            <a:off x="336983" y="4412000"/>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20436" y="4642198"/>
            <a:ext cx="19442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フローチャート: 準備 41"/>
          <p:cNvSpPr/>
          <p:nvPr/>
        </p:nvSpPr>
        <p:spPr>
          <a:xfrm flipV="1">
            <a:off x="2918911" y="4468754"/>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準備 43"/>
          <p:cNvSpPr/>
          <p:nvPr/>
        </p:nvSpPr>
        <p:spPr>
          <a:xfrm flipV="1">
            <a:off x="2552736" y="4335513"/>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3035127" y="6338231"/>
            <a:ext cx="3128431" cy="400110"/>
          </a:xfrm>
          <a:prstGeom prst="rect">
            <a:avLst/>
          </a:prstGeom>
          <a:noFill/>
        </p:spPr>
        <p:txBody>
          <a:bodyPr wrap="square" rtlCol="0">
            <a:spAutoFit/>
          </a:bodyPr>
          <a:lstStyle/>
          <a:p>
            <a:r>
              <a:rPr kumimoji="1" lang="ja-JP" altLang="en-US" sz="2000" dirty="0" smtClean="0"/>
              <a:t>図</a:t>
            </a:r>
            <a:r>
              <a:rPr lang="ja-JP" altLang="en-US" sz="2000" dirty="0"/>
              <a:t>３</a:t>
            </a:r>
            <a:r>
              <a:rPr lang="en-US" altLang="ja-JP" sz="2000" dirty="0" smtClean="0"/>
              <a:t>: </a:t>
            </a:r>
            <a:r>
              <a:rPr lang="ja-JP" altLang="en-US" sz="2000" dirty="0" smtClean="0"/>
              <a:t>提案①と②の</a:t>
            </a:r>
            <a:r>
              <a:rPr lang="ja-JP" altLang="en-US" sz="2000" dirty="0"/>
              <a:t>模式図</a:t>
            </a:r>
            <a:endParaRPr kumimoji="1" lang="ja-JP" altLang="en-US" sz="2000" dirty="0"/>
          </a:p>
        </p:txBody>
      </p:sp>
      <p:sp>
        <p:nvSpPr>
          <p:cNvPr id="70" name="タイトル 1"/>
          <p:cNvSpPr txBox="1">
            <a:spLocks/>
          </p:cNvSpPr>
          <p:nvPr/>
        </p:nvSpPr>
        <p:spPr>
          <a:xfrm>
            <a:off x="470866" y="254424"/>
            <a:ext cx="7846640" cy="512555"/>
          </a:xfrm>
          <a:prstGeom prst="rect">
            <a:avLst/>
          </a:prstGeom>
        </p:spPr>
        <p:txBody>
          <a:bodyPr>
            <a:normAutofit fontScale="925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t>4</a:t>
            </a:r>
            <a:r>
              <a:rPr lang="en-US" altLang="ja-JP" sz="3200" dirty="0" smtClean="0"/>
              <a:t>. </a:t>
            </a:r>
            <a:r>
              <a:rPr lang="ja-JP" altLang="en-US" sz="3200" dirty="0"/>
              <a:t>提案する適応型</a:t>
            </a:r>
            <a:r>
              <a:rPr lang="en-US" altLang="ja-JP" sz="3200" dirty="0"/>
              <a:t>BSS</a:t>
            </a:r>
            <a:r>
              <a:rPr lang="ja-JP" altLang="en-US" sz="3200" dirty="0"/>
              <a:t>問題</a:t>
            </a:r>
          </a:p>
        </p:txBody>
      </p:sp>
      <p:sp>
        <p:nvSpPr>
          <p:cNvPr id="94" name="テキスト ボックス 93"/>
          <p:cNvSpPr txBox="1"/>
          <p:nvPr/>
        </p:nvSpPr>
        <p:spPr>
          <a:xfrm>
            <a:off x="234449" y="5894186"/>
            <a:ext cx="5575888" cy="412934"/>
          </a:xfrm>
          <a:prstGeom prst="rect">
            <a:avLst/>
          </a:prstGeom>
          <a:noFill/>
        </p:spPr>
        <p:txBody>
          <a:bodyPr wrap="square" rtlCol="0">
            <a:spAutoFit/>
          </a:bodyPr>
          <a:lstStyle/>
          <a:p>
            <a:r>
              <a:rPr lang="ja-JP" altLang="en-US" sz="2000" dirty="0" smtClean="0">
                <a:solidFill>
                  <a:srgbClr val="FF0000"/>
                </a:solidFill>
              </a:rPr>
              <a:t>Ｋ</a:t>
            </a:r>
            <a:r>
              <a:rPr lang="en-US" altLang="ja-JP" sz="2000" dirty="0" smtClean="0">
                <a:solidFill>
                  <a:srgbClr val="FF0000"/>
                </a:solidFill>
              </a:rPr>
              <a:t>’=50</a:t>
            </a:r>
            <a:r>
              <a:rPr lang="ja-JP" altLang="en-US" sz="2000" dirty="0" smtClean="0">
                <a:solidFill>
                  <a:srgbClr val="FF0000"/>
                </a:solidFill>
              </a:rPr>
              <a:t>で分離行列　　　             を</a:t>
            </a:r>
            <a:r>
              <a:rPr lang="ja-JP" altLang="en-US" sz="2000" dirty="0">
                <a:solidFill>
                  <a:srgbClr val="FF0000"/>
                </a:solidFill>
              </a:rPr>
              <a:t>逐次的に更新</a:t>
            </a:r>
            <a:endParaRPr lang="en-US" altLang="ja-JP" sz="2000" dirty="0">
              <a:solidFill>
                <a:srgbClr val="FF0000"/>
              </a:solidFill>
            </a:endParaRPr>
          </a:p>
        </p:txBody>
      </p:sp>
      <p:cxnSp>
        <p:nvCxnSpPr>
          <p:cNvPr id="97" name="直線コネクタ 96">
            <a:extLst>
              <a:ext uri="{FF2B5EF4-FFF2-40B4-BE49-F238E27FC236}">
                <a16:creationId xmlns:a16="http://schemas.microsoft.com/office/drawing/2014/main" xmlns="" id="{26D7660C-C119-4F7A-94EC-CF7D18E396C0}"/>
              </a:ext>
            </a:extLst>
          </p:cNvPr>
          <p:cNvCxnSpPr/>
          <p:nvPr/>
        </p:nvCxnSpPr>
        <p:spPr>
          <a:xfrm>
            <a:off x="2278815" y="4412000"/>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8" name="フローチャート: 準備 117">
            <a:extLst>
              <a:ext uri="{FF2B5EF4-FFF2-40B4-BE49-F238E27FC236}">
                <a16:creationId xmlns:a16="http://schemas.microsoft.com/office/drawing/2014/main" xmlns="" id="{06E58A46-7498-4136-BB2E-6942DFBF5801}"/>
              </a:ext>
            </a:extLst>
          </p:cNvPr>
          <p:cNvSpPr/>
          <p:nvPr/>
        </p:nvSpPr>
        <p:spPr>
          <a:xfrm flipV="1">
            <a:off x="3291289" y="4642198"/>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9" name="直線コネクタ 118">
            <a:extLst>
              <a:ext uri="{FF2B5EF4-FFF2-40B4-BE49-F238E27FC236}">
                <a16:creationId xmlns:a16="http://schemas.microsoft.com/office/drawing/2014/main" xmlns="" id="{A32C3B29-AD7A-494B-9D13-D23E2F3D1D27}"/>
              </a:ext>
            </a:extLst>
          </p:cNvPr>
          <p:cNvCxnSpPr>
            <a:cxnSpLocks/>
          </p:cNvCxnSpPr>
          <p:nvPr/>
        </p:nvCxnSpPr>
        <p:spPr>
          <a:xfrm>
            <a:off x="8053316" y="3918525"/>
            <a:ext cx="0" cy="105446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xmlns="" id="{AACC764B-8ACE-4E53-BB6E-6F9BA156559E}"/>
              </a:ext>
            </a:extLst>
          </p:cNvPr>
          <p:cNvCxnSpPr>
            <a:cxnSpLocks/>
          </p:cNvCxnSpPr>
          <p:nvPr/>
        </p:nvCxnSpPr>
        <p:spPr>
          <a:xfrm>
            <a:off x="6239023" y="3952641"/>
            <a:ext cx="0" cy="106084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2" name="フローチャート: 準備 121">
            <a:extLst>
              <a:ext uri="{FF2B5EF4-FFF2-40B4-BE49-F238E27FC236}">
                <a16:creationId xmlns:a16="http://schemas.microsoft.com/office/drawing/2014/main" xmlns="" id="{DBB0D065-96B1-4F3C-BDD4-F46214D2FF1E}"/>
              </a:ext>
            </a:extLst>
          </p:cNvPr>
          <p:cNvSpPr/>
          <p:nvPr/>
        </p:nvSpPr>
        <p:spPr>
          <a:xfrm flipV="1">
            <a:off x="5549319" y="5031690"/>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ローチャート: 準備 123">
            <a:extLst>
              <a:ext uri="{FF2B5EF4-FFF2-40B4-BE49-F238E27FC236}">
                <a16:creationId xmlns:a16="http://schemas.microsoft.com/office/drawing/2014/main" xmlns="" id="{DA47759E-EF17-4CBC-B867-9FD3B83A6E27}"/>
              </a:ext>
            </a:extLst>
          </p:cNvPr>
          <p:cNvSpPr/>
          <p:nvPr/>
        </p:nvSpPr>
        <p:spPr>
          <a:xfrm flipV="1">
            <a:off x="6084168" y="5272851"/>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6" name="直線コネクタ 125">
            <a:extLst>
              <a:ext uri="{FF2B5EF4-FFF2-40B4-BE49-F238E27FC236}">
                <a16:creationId xmlns:a16="http://schemas.microsoft.com/office/drawing/2014/main" xmlns="" id="{7BB085ED-AE2A-4158-ADC4-0457543CFEA3}"/>
              </a:ext>
            </a:extLst>
          </p:cNvPr>
          <p:cNvCxnSpPr/>
          <p:nvPr/>
        </p:nvCxnSpPr>
        <p:spPr>
          <a:xfrm>
            <a:off x="6239023" y="5013487"/>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xmlns="" id="{425A2D50-EF2E-4B53-A76C-0362196C115F}"/>
              </a:ext>
            </a:extLst>
          </p:cNvPr>
          <p:cNvCxnSpPr>
            <a:cxnSpLocks/>
          </p:cNvCxnSpPr>
          <p:nvPr/>
        </p:nvCxnSpPr>
        <p:spPr>
          <a:xfrm>
            <a:off x="6228417" y="5229511"/>
            <a:ext cx="18307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xmlns="" id="{8F8179C7-871D-4D59-BC52-D0D3DDA0036E}"/>
              </a:ext>
            </a:extLst>
          </p:cNvPr>
          <p:cNvCxnSpPr/>
          <p:nvPr/>
        </p:nvCxnSpPr>
        <p:spPr>
          <a:xfrm>
            <a:off x="8059172" y="5013487"/>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xmlns="" id="{7C5962C2-509D-4712-86DA-FAC02BB5CE1A}"/>
              </a:ext>
            </a:extLst>
          </p:cNvPr>
          <p:cNvCxnSpPr/>
          <p:nvPr/>
        </p:nvCxnSpPr>
        <p:spPr>
          <a:xfrm>
            <a:off x="7143794" y="5229511"/>
            <a:ext cx="0" cy="1645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E3618829-40E2-4CF9-A220-6BF1D96F55A5}"/>
              </a:ext>
            </a:extLst>
          </p:cNvPr>
          <p:cNvCxnSpPr>
            <a:cxnSpLocks/>
          </p:cNvCxnSpPr>
          <p:nvPr/>
        </p:nvCxnSpPr>
        <p:spPr>
          <a:xfrm>
            <a:off x="8044868" y="3889080"/>
            <a:ext cx="0" cy="239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1" name="フローチャート: 準備 140">
            <a:extLst>
              <a:ext uri="{FF2B5EF4-FFF2-40B4-BE49-F238E27FC236}">
                <a16:creationId xmlns:a16="http://schemas.microsoft.com/office/drawing/2014/main" xmlns="" id="{86B04672-35C6-4977-819E-670914C0B463}"/>
              </a:ext>
            </a:extLst>
          </p:cNvPr>
          <p:cNvSpPr/>
          <p:nvPr/>
        </p:nvSpPr>
        <p:spPr>
          <a:xfrm flipV="1">
            <a:off x="5826986" y="5168865"/>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a:off x="8044868" y="3889080"/>
            <a:ext cx="5452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p:cNvSpPr txBox="1"/>
          <p:nvPr/>
        </p:nvSpPr>
        <p:spPr>
          <a:xfrm>
            <a:off x="8108925" y="4001252"/>
            <a:ext cx="1101828" cy="307777"/>
          </a:xfrm>
          <a:prstGeom prst="rect">
            <a:avLst/>
          </a:prstGeom>
          <a:noFill/>
        </p:spPr>
        <p:txBody>
          <a:bodyPr wrap="square" rtlCol="0">
            <a:spAutoFit/>
          </a:bodyPr>
          <a:lstStyle/>
          <a:p>
            <a:r>
              <a:rPr kumimoji="1" lang="en-US" altLang="ja-JP" sz="1400" dirty="0" smtClean="0"/>
              <a:t>epoch</a:t>
            </a:r>
            <a:r>
              <a:rPr kumimoji="1" lang="ja-JP" altLang="en-US" sz="1400" dirty="0" smtClean="0"/>
              <a:t>個数</a:t>
            </a:r>
            <a:r>
              <a:rPr kumimoji="1" lang="en-US" altLang="ja-JP" sz="1400" dirty="0" smtClean="0"/>
              <a:t>k</a:t>
            </a:r>
            <a:endParaRPr kumimoji="1" lang="ja-JP" altLang="en-US" sz="1400" dirty="0"/>
          </a:p>
        </p:txBody>
      </p:sp>
      <p:cxnSp>
        <p:nvCxnSpPr>
          <p:cNvPr id="75" name="直線コネクタ 74"/>
          <p:cNvCxnSpPr/>
          <p:nvPr/>
        </p:nvCxnSpPr>
        <p:spPr>
          <a:xfrm>
            <a:off x="304564" y="1484784"/>
            <a:ext cx="770485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8009420" y="1484784"/>
            <a:ext cx="5452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7991392" y="1551189"/>
            <a:ext cx="1071355" cy="307777"/>
          </a:xfrm>
          <a:prstGeom prst="rect">
            <a:avLst/>
          </a:prstGeom>
          <a:noFill/>
        </p:spPr>
        <p:txBody>
          <a:bodyPr wrap="square" rtlCol="0">
            <a:spAutoFit/>
          </a:bodyPr>
          <a:lstStyle/>
          <a:p>
            <a:r>
              <a:rPr kumimoji="1" lang="en-US" altLang="ja-JP" sz="1400" dirty="0" smtClean="0"/>
              <a:t>epoch</a:t>
            </a:r>
            <a:r>
              <a:rPr kumimoji="1" lang="ja-JP" altLang="en-US" sz="1400" dirty="0" smtClean="0"/>
              <a:t>個数</a:t>
            </a:r>
            <a:r>
              <a:rPr kumimoji="1" lang="en-US" altLang="ja-JP" sz="1400" dirty="0" smtClean="0"/>
              <a:t>k</a:t>
            </a:r>
            <a:endParaRPr kumimoji="1" lang="ja-JP" altLang="en-US" sz="1400" dirty="0"/>
          </a:p>
        </p:txBody>
      </p:sp>
      <p:cxnSp>
        <p:nvCxnSpPr>
          <p:cNvPr id="82" name="直線コネクタ 81"/>
          <p:cNvCxnSpPr/>
          <p:nvPr/>
        </p:nvCxnSpPr>
        <p:spPr>
          <a:xfrm>
            <a:off x="320436" y="1482523"/>
            <a:ext cx="0" cy="239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156779" y="1095182"/>
            <a:ext cx="537172" cy="369332"/>
          </a:xfrm>
          <a:prstGeom prst="rect">
            <a:avLst/>
          </a:prstGeom>
          <a:noFill/>
        </p:spPr>
        <p:txBody>
          <a:bodyPr wrap="square" rtlCol="0">
            <a:spAutoFit/>
          </a:bodyPr>
          <a:lstStyle/>
          <a:p>
            <a:r>
              <a:rPr kumimoji="1" lang="en-US" altLang="ja-JP" dirty="0" smtClean="0"/>
              <a:t> </a:t>
            </a:r>
            <a:endParaRPr kumimoji="1" lang="ja-JP" altLang="en-US" dirty="0"/>
          </a:p>
        </p:txBody>
      </p:sp>
      <p:pic>
        <p:nvPicPr>
          <p:cNvPr id="24" name="図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409" y="1173150"/>
            <a:ext cx="958021" cy="211994"/>
          </a:xfrm>
          <a:prstGeom prst="rect">
            <a:avLst/>
          </a:prstGeom>
        </p:spPr>
      </p:pic>
      <p:sp>
        <p:nvSpPr>
          <p:cNvPr id="26" name="テキスト ボックス 25"/>
          <p:cNvSpPr txBox="1"/>
          <p:nvPr/>
        </p:nvSpPr>
        <p:spPr>
          <a:xfrm>
            <a:off x="4722430" y="1102861"/>
            <a:ext cx="1830770" cy="338554"/>
          </a:xfrm>
          <a:prstGeom prst="rect">
            <a:avLst/>
          </a:prstGeom>
          <a:noFill/>
        </p:spPr>
        <p:txBody>
          <a:bodyPr wrap="square" rtlCol="0">
            <a:spAutoFit/>
          </a:bodyPr>
          <a:lstStyle/>
          <a:p>
            <a:r>
              <a:rPr kumimoji="1" lang="en-US" altLang="ja-JP" sz="1600" dirty="0" smtClean="0"/>
              <a:t>(</a:t>
            </a:r>
            <a:r>
              <a:rPr kumimoji="1" lang="ja-JP" altLang="en-US" sz="1600" dirty="0" smtClean="0"/>
              <a:t>音源の切り替わり</a:t>
            </a:r>
            <a:r>
              <a:rPr kumimoji="1" lang="en-US" altLang="ja-JP" sz="1600" dirty="0" smtClean="0"/>
              <a:t>)</a:t>
            </a:r>
            <a:endParaRPr kumimoji="1" lang="ja-JP" altLang="en-US" sz="1600" dirty="0"/>
          </a:p>
        </p:txBody>
      </p:sp>
      <p:pic>
        <p:nvPicPr>
          <p:cNvPr id="87" name="図 8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322" y="3551026"/>
            <a:ext cx="958021" cy="211994"/>
          </a:xfrm>
          <a:prstGeom prst="rect">
            <a:avLst/>
          </a:prstGeom>
        </p:spPr>
      </p:pic>
      <p:sp>
        <p:nvSpPr>
          <p:cNvPr id="88" name="テキスト ボックス 87"/>
          <p:cNvSpPr txBox="1"/>
          <p:nvPr/>
        </p:nvSpPr>
        <p:spPr>
          <a:xfrm>
            <a:off x="4588721" y="3517071"/>
            <a:ext cx="1830770" cy="338554"/>
          </a:xfrm>
          <a:prstGeom prst="rect">
            <a:avLst/>
          </a:prstGeom>
          <a:noFill/>
        </p:spPr>
        <p:txBody>
          <a:bodyPr wrap="square" rtlCol="0">
            <a:spAutoFit/>
          </a:bodyPr>
          <a:lstStyle/>
          <a:p>
            <a:r>
              <a:rPr kumimoji="1" lang="en-US" altLang="ja-JP" sz="1600" dirty="0" smtClean="0"/>
              <a:t>(</a:t>
            </a:r>
            <a:r>
              <a:rPr kumimoji="1" lang="ja-JP" altLang="en-US" sz="1600" dirty="0" smtClean="0"/>
              <a:t>音源の切り替わり</a:t>
            </a:r>
            <a:r>
              <a:rPr kumimoji="1" lang="en-US" altLang="ja-JP" sz="1600" dirty="0" smtClean="0"/>
              <a:t>)</a:t>
            </a:r>
            <a:endParaRPr kumimoji="1" lang="ja-JP" altLang="en-US" sz="1600" dirty="0"/>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39" y="1204233"/>
            <a:ext cx="597909" cy="180618"/>
          </a:xfrm>
          <a:prstGeom prst="rect">
            <a:avLst/>
          </a:prstGeom>
        </p:spPr>
      </p:pic>
      <p:cxnSp>
        <p:nvCxnSpPr>
          <p:cNvPr id="92" name="直線コネクタ 91"/>
          <p:cNvCxnSpPr/>
          <p:nvPr/>
        </p:nvCxnSpPr>
        <p:spPr>
          <a:xfrm>
            <a:off x="320436" y="1757900"/>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306087" y="1973924"/>
            <a:ext cx="34583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xmlns="" id="{26D7660C-C119-4F7A-94EC-CF7D18E396C0}"/>
              </a:ext>
            </a:extLst>
          </p:cNvPr>
          <p:cNvCxnSpPr/>
          <p:nvPr/>
        </p:nvCxnSpPr>
        <p:spPr>
          <a:xfrm>
            <a:off x="3766188" y="1757900"/>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9" name="図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99" y="2120064"/>
            <a:ext cx="3030776" cy="285273"/>
          </a:xfrm>
          <a:prstGeom prst="rect">
            <a:avLst/>
          </a:prstGeom>
        </p:spPr>
      </p:pic>
      <p:cxnSp>
        <p:nvCxnSpPr>
          <p:cNvPr id="106" name="直線コネクタ 105"/>
          <p:cNvCxnSpPr/>
          <p:nvPr/>
        </p:nvCxnSpPr>
        <p:spPr>
          <a:xfrm>
            <a:off x="4211960" y="1472161"/>
            <a:ext cx="0" cy="37266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7C5962C2-509D-4712-86DA-FAC02BB5CE1A}"/>
              </a:ext>
            </a:extLst>
          </p:cNvPr>
          <p:cNvCxnSpPr/>
          <p:nvPr/>
        </p:nvCxnSpPr>
        <p:spPr>
          <a:xfrm>
            <a:off x="2306622" y="1973924"/>
            <a:ext cx="0" cy="1200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テキスト ボックス 116"/>
          <p:cNvSpPr txBox="1"/>
          <p:nvPr/>
        </p:nvSpPr>
        <p:spPr>
          <a:xfrm>
            <a:off x="234449" y="776392"/>
            <a:ext cx="1077302" cy="369332"/>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dirty="0" smtClean="0"/>
              <a:t>提案　①</a:t>
            </a:r>
            <a:endParaRPr kumimoji="1" lang="ja-JP" altLang="en-US" dirty="0"/>
          </a:p>
        </p:txBody>
      </p:sp>
      <p:sp>
        <p:nvSpPr>
          <p:cNvPr id="120" name="テキスト ボックス 119"/>
          <p:cNvSpPr txBox="1"/>
          <p:nvPr/>
        </p:nvSpPr>
        <p:spPr>
          <a:xfrm>
            <a:off x="264913" y="3244830"/>
            <a:ext cx="1077302" cy="369332"/>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dirty="0" smtClean="0"/>
              <a:t>提案　②</a:t>
            </a:r>
            <a:endParaRPr lang="en-US" altLang="ja-JP" dirty="0" smtClean="0"/>
          </a:p>
        </p:txBody>
      </p:sp>
      <p:cxnSp>
        <p:nvCxnSpPr>
          <p:cNvPr id="123" name="直線コネクタ 122"/>
          <p:cNvCxnSpPr/>
          <p:nvPr/>
        </p:nvCxnSpPr>
        <p:spPr>
          <a:xfrm>
            <a:off x="304564" y="2405337"/>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292256" y="2621361"/>
            <a:ext cx="63679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7633100" y="1133659"/>
            <a:ext cx="840432" cy="369332"/>
          </a:xfrm>
          <a:prstGeom prst="rect">
            <a:avLst/>
          </a:prstGeom>
          <a:noFill/>
        </p:spPr>
        <p:txBody>
          <a:bodyPr wrap="square" rtlCol="0">
            <a:spAutoFit/>
          </a:bodyPr>
          <a:lstStyle/>
          <a:p>
            <a:r>
              <a:rPr lang="en-US" altLang="ja-JP" dirty="0" smtClean="0"/>
              <a:t>K=2</a:t>
            </a:r>
            <a:r>
              <a:rPr kumimoji="1" lang="en-US" altLang="ja-JP" dirty="0" smtClean="0"/>
              <a:t>00</a:t>
            </a:r>
            <a:endParaRPr kumimoji="1" lang="ja-JP" altLang="en-US" dirty="0"/>
          </a:p>
        </p:txBody>
      </p:sp>
      <p:cxnSp>
        <p:nvCxnSpPr>
          <p:cNvPr id="132" name="直線コネクタ 131">
            <a:extLst>
              <a:ext uri="{FF2B5EF4-FFF2-40B4-BE49-F238E27FC236}">
                <a16:creationId xmlns:a16="http://schemas.microsoft.com/office/drawing/2014/main" xmlns="" id="{E3618829-40E2-4CF9-A220-6BF1D96F55A5}"/>
              </a:ext>
            </a:extLst>
          </p:cNvPr>
          <p:cNvCxnSpPr>
            <a:cxnSpLocks/>
          </p:cNvCxnSpPr>
          <p:nvPr/>
        </p:nvCxnSpPr>
        <p:spPr>
          <a:xfrm>
            <a:off x="7991392" y="1482523"/>
            <a:ext cx="0" cy="2391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26D7660C-C119-4F7A-94EC-CF7D18E396C0}"/>
              </a:ext>
            </a:extLst>
          </p:cNvPr>
          <p:cNvCxnSpPr/>
          <p:nvPr/>
        </p:nvCxnSpPr>
        <p:spPr>
          <a:xfrm>
            <a:off x="6660232" y="2405337"/>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xmlns="" id="{7C5962C2-509D-4712-86DA-FAC02BB5CE1A}"/>
              </a:ext>
            </a:extLst>
          </p:cNvPr>
          <p:cNvCxnSpPr/>
          <p:nvPr/>
        </p:nvCxnSpPr>
        <p:spPr>
          <a:xfrm>
            <a:off x="3923928" y="2621361"/>
            <a:ext cx="0" cy="1200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38" name="図 1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5650" y="2765996"/>
            <a:ext cx="2566333" cy="290705"/>
          </a:xfrm>
          <a:prstGeom prst="rect">
            <a:avLst/>
          </a:prstGeom>
        </p:spPr>
      </p:pic>
      <p:cxnSp>
        <p:nvCxnSpPr>
          <p:cNvPr id="140" name="直線コネクタ 139">
            <a:extLst>
              <a:ext uri="{FF2B5EF4-FFF2-40B4-BE49-F238E27FC236}">
                <a16:creationId xmlns:a16="http://schemas.microsoft.com/office/drawing/2014/main" xmlns="" id="{A32C3B29-AD7A-494B-9D13-D23E2F3D1D27}"/>
              </a:ext>
            </a:extLst>
          </p:cNvPr>
          <p:cNvCxnSpPr>
            <a:cxnSpLocks/>
          </p:cNvCxnSpPr>
          <p:nvPr/>
        </p:nvCxnSpPr>
        <p:spPr>
          <a:xfrm>
            <a:off x="6660232" y="1550465"/>
            <a:ext cx="0" cy="105446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3923928" y="3140968"/>
            <a:ext cx="67541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xmlns="" id="{7C5962C2-509D-4712-86DA-FAC02BB5CE1A}"/>
              </a:ext>
            </a:extLst>
          </p:cNvPr>
          <p:cNvCxnSpPr/>
          <p:nvPr/>
        </p:nvCxnSpPr>
        <p:spPr>
          <a:xfrm>
            <a:off x="1292544" y="4659819"/>
            <a:ext cx="0" cy="1200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7" name="図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085" y="2756872"/>
            <a:ext cx="1897414" cy="321216"/>
          </a:xfrm>
          <a:prstGeom prst="rect">
            <a:avLst/>
          </a:prstGeom>
        </p:spPr>
      </p:pic>
      <p:pic>
        <p:nvPicPr>
          <p:cNvPr id="66" name="図 6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2443" y="5912846"/>
            <a:ext cx="1161211" cy="370748"/>
          </a:xfrm>
          <a:prstGeom prst="rect">
            <a:avLst/>
          </a:prstGeom>
        </p:spPr>
      </p:pic>
      <p:pic>
        <p:nvPicPr>
          <p:cNvPr id="144" name="図 1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789" y="4779881"/>
            <a:ext cx="1986559" cy="293383"/>
          </a:xfrm>
          <a:prstGeom prst="rect">
            <a:avLst/>
          </a:prstGeom>
        </p:spPr>
      </p:pic>
      <p:pic>
        <p:nvPicPr>
          <p:cNvPr id="145" name="図 1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417" y="5445535"/>
            <a:ext cx="1816452" cy="293383"/>
          </a:xfrm>
          <a:prstGeom prst="rect">
            <a:avLst/>
          </a:prstGeom>
        </p:spPr>
      </p:pic>
      <p:cxnSp>
        <p:nvCxnSpPr>
          <p:cNvPr id="146" name="直線コネクタ 145">
            <a:extLst>
              <a:ext uri="{FF2B5EF4-FFF2-40B4-BE49-F238E27FC236}">
                <a16:creationId xmlns:a16="http://schemas.microsoft.com/office/drawing/2014/main" xmlns="" id="{AACC764B-8ACE-4E53-BB6E-6F9BA156559E}"/>
              </a:ext>
            </a:extLst>
          </p:cNvPr>
          <p:cNvCxnSpPr>
            <a:cxnSpLocks/>
          </p:cNvCxnSpPr>
          <p:nvPr/>
        </p:nvCxnSpPr>
        <p:spPr>
          <a:xfrm flipH="1">
            <a:off x="3649988" y="3918525"/>
            <a:ext cx="2988" cy="95063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xmlns="" id="{425A2D50-EF2E-4B53-A76C-0362196C115F}"/>
              </a:ext>
            </a:extLst>
          </p:cNvPr>
          <p:cNvCxnSpPr>
            <a:cxnSpLocks/>
          </p:cNvCxnSpPr>
          <p:nvPr/>
        </p:nvCxnSpPr>
        <p:spPr>
          <a:xfrm>
            <a:off x="3649988" y="4869160"/>
            <a:ext cx="18307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xmlns="" id="{AACC764B-8ACE-4E53-BB6E-6F9BA156559E}"/>
              </a:ext>
            </a:extLst>
          </p:cNvPr>
          <p:cNvCxnSpPr>
            <a:cxnSpLocks/>
          </p:cNvCxnSpPr>
          <p:nvPr/>
        </p:nvCxnSpPr>
        <p:spPr>
          <a:xfrm flipH="1">
            <a:off x="5482683" y="3889147"/>
            <a:ext cx="11372" cy="98001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7C5962C2-509D-4712-86DA-FAC02BB5CE1A}"/>
              </a:ext>
            </a:extLst>
          </p:cNvPr>
          <p:cNvCxnSpPr/>
          <p:nvPr/>
        </p:nvCxnSpPr>
        <p:spPr>
          <a:xfrm>
            <a:off x="4588721" y="4890730"/>
            <a:ext cx="0" cy="1645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50" name="図 1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3145" y="5063559"/>
            <a:ext cx="1816452" cy="293383"/>
          </a:xfrm>
          <a:prstGeom prst="rect">
            <a:avLst/>
          </a:prstGeom>
        </p:spPr>
      </p:pic>
      <p:cxnSp>
        <p:nvCxnSpPr>
          <p:cNvPr id="74" name="直線コネクタ 73"/>
          <p:cNvCxnSpPr/>
          <p:nvPr/>
        </p:nvCxnSpPr>
        <p:spPr>
          <a:xfrm>
            <a:off x="4261634" y="3140968"/>
            <a:ext cx="0" cy="25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4264140" y="3397898"/>
            <a:ext cx="670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4934546" y="3203346"/>
            <a:ext cx="3776335" cy="338554"/>
          </a:xfrm>
          <a:prstGeom prst="rect">
            <a:avLst/>
          </a:prstGeom>
          <a:noFill/>
        </p:spPr>
        <p:txBody>
          <a:bodyPr wrap="square" rtlCol="0">
            <a:spAutoFit/>
          </a:bodyPr>
          <a:lstStyle/>
          <a:p>
            <a:r>
              <a:rPr lang="ja-JP" altLang="en-US" sz="1600" b="1" u="sng" dirty="0"/>
              <a:t>観測</a:t>
            </a:r>
            <a:r>
              <a:rPr lang="ja-JP" altLang="en-US" sz="1600" b="1" u="sng" dirty="0" smtClean="0"/>
              <a:t>した</a:t>
            </a:r>
            <a:r>
              <a:rPr lang="en-US" altLang="ja-JP" sz="1600" b="1" u="sng" dirty="0" smtClean="0"/>
              <a:t>epoch</a:t>
            </a:r>
            <a:r>
              <a:rPr lang="ja-JP" altLang="en-US" sz="1600" b="1" u="sng" dirty="0" smtClean="0"/>
              <a:t>分，推定する必要がある．</a:t>
            </a:r>
            <a:endParaRPr kumimoji="1" lang="ja-JP" altLang="en-US" sz="1600" b="1" u="sng" dirty="0"/>
          </a:p>
        </p:txBody>
      </p:sp>
      <p:cxnSp>
        <p:nvCxnSpPr>
          <p:cNvPr id="68" name="直線コネクタ 67"/>
          <p:cNvCxnSpPr/>
          <p:nvPr/>
        </p:nvCxnSpPr>
        <p:spPr>
          <a:xfrm>
            <a:off x="2278815" y="3888438"/>
            <a:ext cx="0" cy="372663"/>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1385" y="3600345"/>
            <a:ext cx="1002116" cy="176311"/>
          </a:xfrm>
          <a:prstGeom prst="rect">
            <a:avLst/>
          </a:prstGeom>
        </p:spPr>
      </p:pic>
      <p:pic>
        <p:nvPicPr>
          <p:cNvPr id="71" name="図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053" y="4220077"/>
            <a:ext cx="1360766" cy="293383"/>
          </a:xfrm>
          <a:prstGeom prst="rect">
            <a:avLst/>
          </a:prstGeom>
        </p:spPr>
      </p:pic>
      <p:cxnSp>
        <p:nvCxnSpPr>
          <p:cNvPr id="72" name="直線コネクタ 71"/>
          <p:cNvCxnSpPr/>
          <p:nvPr/>
        </p:nvCxnSpPr>
        <p:spPr>
          <a:xfrm>
            <a:off x="334599" y="4001252"/>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320436" y="4188033"/>
            <a:ext cx="1515260" cy="107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xmlns="" id="{26D7660C-C119-4F7A-94EC-CF7D18E396C0}"/>
              </a:ext>
            </a:extLst>
          </p:cNvPr>
          <p:cNvCxnSpPr/>
          <p:nvPr/>
        </p:nvCxnSpPr>
        <p:spPr>
          <a:xfrm>
            <a:off x="1828511" y="3974404"/>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H="1">
            <a:off x="939829" y="3531477"/>
            <a:ext cx="795393" cy="623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1428713" y="3204123"/>
            <a:ext cx="2701098" cy="338554"/>
          </a:xfrm>
          <a:prstGeom prst="rect">
            <a:avLst/>
          </a:prstGeom>
          <a:noFill/>
        </p:spPr>
        <p:txBody>
          <a:bodyPr wrap="square" rtlCol="0">
            <a:spAutoFit/>
          </a:bodyPr>
          <a:lstStyle/>
          <a:p>
            <a:r>
              <a:rPr lang="ja-JP" altLang="en-US" sz="1600" b="1" u="sng" dirty="0">
                <a:solidFill>
                  <a:srgbClr val="FF0000"/>
                </a:solidFill>
              </a:rPr>
              <a:t>こ</a:t>
            </a:r>
            <a:r>
              <a:rPr lang="ja-JP" altLang="en-US" sz="1600" b="1" u="sng" dirty="0" smtClean="0">
                <a:solidFill>
                  <a:srgbClr val="FF0000"/>
                </a:solidFill>
              </a:rPr>
              <a:t>の</a:t>
            </a:r>
            <a:r>
              <a:rPr lang="ja-JP" altLang="en-US" sz="1600" b="1" u="sng" dirty="0">
                <a:solidFill>
                  <a:srgbClr val="FF0000"/>
                </a:solidFill>
              </a:rPr>
              <a:t>範囲内</a:t>
            </a:r>
            <a:r>
              <a:rPr lang="ja-JP" altLang="en-US" sz="1600" b="1" u="sng" dirty="0" smtClean="0">
                <a:solidFill>
                  <a:srgbClr val="FF0000"/>
                </a:solidFill>
              </a:rPr>
              <a:t>で，</a:t>
            </a:r>
            <a:r>
              <a:rPr lang="en-US" altLang="ja-JP" sz="1600" b="1" u="sng" dirty="0" smtClean="0">
                <a:solidFill>
                  <a:srgbClr val="FF0000"/>
                </a:solidFill>
              </a:rPr>
              <a:t>n</a:t>
            </a:r>
            <a:r>
              <a:rPr lang="ja-JP" altLang="en-US" sz="1600" b="1" u="sng" dirty="0" smtClean="0">
                <a:solidFill>
                  <a:srgbClr val="FF0000"/>
                </a:solidFill>
              </a:rPr>
              <a:t>と</a:t>
            </a:r>
            <a:r>
              <a:rPr lang="en-US" altLang="ja-JP" sz="1600" b="1" u="sng" dirty="0" smtClean="0">
                <a:solidFill>
                  <a:srgbClr val="FF0000"/>
                </a:solidFill>
              </a:rPr>
              <a:t>K’</a:t>
            </a:r>
            <a:r>
              <a:rPr lang="ja-JP" altLang="en-US" sz="1600" b="1" u="sng" dirty="0" smtClean="0">
                <a:solidFill>
                  <a:srgbClr val="FF0000"/>
                </a:solidFill>
              </a:rPr>
              <a:t>が可変</a:t>
            </a:r>
            <a:endParaRPr kumimoji="1" lang="ja-JP" altLang="en-US" sz="1600" b="1" u="sng" dirty="0">
              <a:solidFill>
                <a:srgbClr val="FF0000"/>
              </a:solidFill>
            </a:endParaRPr>
          </a:p>
        </p:txBody>
      </p:sp>
      <p:sp>
        <p:nvSpPr>
          <p:cNvPr id="81" name="フローチャート: 準備 80">
            <a:extLst>
              <a:ext uri="{FF2B5EF4-FFF2-40B4-BE49-F238E27FC236}">
                <a16:creationId xmlns:a16="http://schemas.microsoft.com/office/drawing/2014/main" xmlns="" id="{DBB0D065-96B1-4F3C-BDD4-F46214D2FF1E}"/>
              </a:ext>
            </a:extLst>
          </p:cNvPr>
          <p:cNvSpPr/>
          <p:nvPr/>
        </p:nvSpPr>
        <p:spPr>
          <a:xfrm flipV="1">
            <a:off x="4139946" y="2070061"/>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フローチャート: 準備 84">
            <a:extLst>
              <a:ext uri="{FF2B5EF4-FFF2-40B4-BE49-F238E27FC236}">
                <a16:creationId xmlns:a16="http://schemas.microsoft.com/office/drawing/2014/main" xmlns="" id="{DBB0D065-96B1-4F3C-BDD4-F46214D2FF1E}"/>
              </a:ext>
            </a:extLst>
          </p:cNvPr>
          <p:cNvSpPr/>
          <p:nvPr/>
        </p:nvSpPr>
        <p:spPr>
          <a:xfrm flipV="1">
            <a:off x="4490214" y="2202590"/>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フローチャート: 準備 85">
            <a:extLst>
              <a:ext uri="{FF2B5EF4-FFF2-40B4-BE49-F238E27FC236}">
                <a16:creationId xmlns:a16="http://schemas.microsoft.com/office/drawing/2014/main" xmlns="" id="{DBB0D065-96B1-4F3C-BDD4-F46214D2FF1E}"/>
              </a:ext>
            </a:extLst>
          </p:cNvPr>
          <p:cNvSpPr/>
          <p:nvPr/>
        </p:nvSpPr>
        <p:spPr>
          <a:xfrm flipV="1">
            <a:off x="4893388" y="2362308"/>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H="1" flipV="1">
            <a:off x="5293855" y="5444631"/>
            <a:ext cx="550067" cy="360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a:off x="5242447" y="5776230"/>
            <a:ext cx="3444353" cy="584775"/>
          </a:xfrm>
          <a:prstGeom prst="rect">
            <a:avLst/>
          </a:prstGeom>
          <a:noFill/>
        </p:spPr>
        <p:txBody>
          <a:bodyPr wrap="square" rtlCol="0">
            <a:spAutoFit/>
          </a:bodyPr>
          <a:lstStyle/>
          <a:p>
            <a:r>
              <a:rPr lang="ja-JP" altLang="en-US" sz="1600" b="1" u="sng" dirty="0">
                <a:solidFill>
                  <a:srgbClr val="FF0000"/>
                </a:solidFill>
              </a:rPr>
              <a:t>切り</a:t>
            </a:r>
            <a:r>
              <a:rPr lang="ja-JP" altLang="en-US" sz="1600" b="1" u="sng" dirty="0" smtClean="0">
                <a:solidFill>
                  <a:srgbClr val="FF0000"/>
                </a:solidFill>
              </a:rPr>
              <a:t>替わり</a:t>
            </a:r>
            <a:r>
              <a:rPr lang="ja-JP" altLang="en-US" sz="1600" b="1" u="sng" dirty="0">
                <a:solidFill>
                  <a:srgbClr val="FF0000"/>
                </a:solidFill>
              </a:rPr>
              <a:t>前</a:t>
            </a:r>
            <a:r>
              <a:rPr lang="ja-JP" altLang="en-US" sz="1600" b="1" u="sng" dirty="0" smtClean="0">
                <a:solidFill>
                  <a:srgbClr val="FF0000"/>
                </a:solidFill>
              </a:rPr>
              <a:t>の混合</a:t>
            </a:r>
            <a:r>
              <a:rPr lang="ja-JP" altLang="en-US" sz="1600" b="1" u="sng" dirty="0">
                <a:solidFill>
                  <a:srgbClr val="FF0000"/>
                </a:solidFill>
              </a:rPr>
              <a:t>行列</a:t>
            </a:r>
            <a:r>
              <a:rPr lang="ja-JP" altLang="en-US" sz="1600" b="1" u="sng" dirty="0" smtClean="0">
                <a:solidFill>
                  <a:srgbClr val="FF0000"/>
                </a:solidFill>
              </a:rPr>
              <a:t>　　　を使って</a:t>
            </a:r>
            <a:r>
              <a:rPr lang="ja-JP" altLang="en-US" sz="1600" b="1" u="sng" dirty="0">
                <a:solidFill>
                  <a:srgbClr val="FF0000"/>
                </a:solidFill>
              </a:rPr>
              <a:t>　</a:t>
            </a:r>
            <a:r>
              <a:rPr lang="ja-JP" altLang="en-US" sz="1600" b="1" u="sng" dirty="0" smtClean="0">
                <a:solidFill>
                  <a:srgbClr val="FF0000"/>
                </a:solidFill>
              </a:rPr>
              <a:t>　　　　を推定</a:t>
            </a:r>
            <a:endParaRPr kumimoji="1" lang="ja-JP" altLang="en-US" sz="1600" b="1" u="sng" dirty="0">
              <a:solidFill>
                <a:srgbClr val="FF0000"/>
              </a:solidFill>
            </a:endParaRPr>
          </a:p>
        </p:txBody>
      </p:sp>
      <p:sp>
        <p:nvSpPr>
          <p:cNvPr id="9" name="正方形/長方形 8"/>
          <p:cNvSpPr/>
          <p:nvPr/>
        </p:nvSpPr>
        <p:spPr>
          <a:xfrm>
            <a:off x="264913" y="5797206"/>
            <a:ext cx="4947070" cy="5738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31418" y="5863061"/>
            <a:ext cx="428475" cy="183759"/>
          </a:xfrm>
          <a:prstGeom prst="rect">
            <a:avLst/>
          </a:prstGeom>
        </p:spPr>
      </p:pic>
      <p:sp>
        <p:nvSpPr>
          <p:cNvPr id="90" name="テキスト ボックス 89"/>
          <p:cNvSpPr txBox="1"/>
          <p:nvPr/>
        </p:nvSpPr>
        <p:spPr>
          <a:xfrm>
            <a:off x="249896" y="5465940"/>
            <a:ext cx="1684282" cy="369332"/>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dirty="0" smtClean="0"/>
              <a:t>提案②の方針</a:t>
            </a:r>
            <a:endParaRPr lang="en-US" altLang="ja-JP" dirty="0" smtClean="0"/>
          </a:p>
        </p:txBody>
      </p:sp>
      <p:pic>
        <p:nvPicPr>
          <p:cNvPr id="15" name="図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2786" y="6089819"/>
            <a:ext cx="656029" cy="191161"/>
          </a:xfrm>
          <a:prstGeom prst="rect">
            <a:avLst/>
          </a:prstGeom>
        </p:spPr>
      </p:pic>
    </p:spTree>
    <p:extLst>
      <p:ext uri="{BB962C8B-B14F-4D97-AF65-F5344CB8AC3E}">
        <p14:creationId xmlns:p14="http://schemas.microsoft.com/office/powerpoint/2010/main" val="2442039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55576" y="278022"/>
            <a:ext cx="7772400" cy="630698"/>
          </a:xfrm>
        </p:spPr>
        <p:txBody>
          <a:bodyPr>
            <a:normAutofit/>
          </a:bodyPr>
          <a:lstStyle/>
          <a:p>
            <a:r>
              <a:rPr lang="en-US" altLang="ja-JP" sz="3200" dirty="0"/>
              <a:t>5</a:t>
            </a:r>
            <a:r>
              <a:rPr kumimoji="1" lang="en-US" altLang="ja-JP" sz="3200" dirty="0" smtClean="0"/>
              <a:t>.</a:t>
            </a:r>
            <a:r>
              <a:rPr kumimoji="1" lang="ja-JP" altLang="en-US" sz="3200" dirty="0"/>
              <a:t>シミュレーション条件</a:t>
            </a:r>
          </a:p>
        </p:txBody>
      </p:sp>
      <p:sp>
        <p:nvSpPr>
          <p:cNvPr id="3" name="サブタイトル 2"/>
          <p:cNvSpPr>
            <a:spLocks noGrp="1"/>
          </p:cNvSpPr>
          <p:nvPr>
            <p:ph type="subTitle" idx="1"/>
          </p:nvPr>
        </p:nvSpPr>
        <p:spPr>
          <a:xfrm>
            <a:off x="467544" y="908720"/>
            <a:ext cx="8147248" cy="5776755"/>
          </a:xfrm>
        </p:spPr>
        <p:txBody>
          <a:bodyPr>
            <a:normAutofit/>
          </a:bodyPr>
          <a:lstStyle/>
          <a:p>
            <a:r>
              <a:rPr lang="ja-JP" altLang="en-US" sz="1800" dirty="0">
                <a:solidFill>
                  <a:schemeClr val="tx1"/>
                </a:solidFill>
              </a:rPr>
              <a:t>表</a:t>
            </a:r>
            <a:r>
              <a:rPr lang="en-US" altLang="ja-JP" sz="1800" dirty="0">
                <a:solidFill>
                  <a:schemeClr val="tx1"/>
                </a:solidFill>
              </a:rPr>
              <a:t>1: </a:t>
            </a:r>
            <a:r>
              <a:rPr lang="ja-JP" altLang="en-US" sz="1800" dirty="0">
                <a:solidFill>
                  <a:schemeClr val="tx1"/>
                </a:solidFill>
              </a:rPr>
              <a:t>シミュレーション条件</a:t>
            </a:r>
            <a:endParaRPr lang="en-US" altLang="ja-JP" sz="1800" dirty="0">
              <a:solidFill>
                <a:schemeClr val="tx1"/>
              </a:solidFill>
            </a:endParaRPr>
          </a:p>
          <a:p>
            <a:pPr algn="l"/>
            <a:endParaRPr lang="en-US" altLang="ja-JP" sz="2000" dirty="0">
              <a:solidFill>
                <a:schemeClr val="tx1"/>
              </a:solidFill>
            </a:endParaRPr>
          </a:p>
          <a:p>
            <a:pPr algn="l"/>
            <a:endParaRPr lang="en-US" altLang="ja-JP" sz="2400" dirty="0">
              <a:solidFill>
                <a:schemeClr val="tx1"/>
              </a:solidFill>
            </a:endParaRPr>
          </a:p>
          <a:p>
            <a:pPr algn="l"/>
            <a:endParaRPr lang="en-US" altLang="ja-JP" sz="2400" dirty="0">
              <a:solidFill>
                <a:schemeClr val="tx1"/>
              </a:solidFill>
            </a:endParaRPr>
          </a:p>
          <a:p>
            <a:pPr algn="l"/>
            <a:endParaRPr lang="en-US" altLang="ja-JP" sz="2400" dirty="0">
              <a:solidFill>
                <a:schemeClr val="tx1"/>
              </a:solidFill>
            </a:endParaRPr>
          </a:p>
          <a:p>
            <a:pPr algn="l"/>
            <a:endParaRPr lang="en-US" altLang="ja-JP" sz="2400" dirty="0">
              <a:solidFill>
                <a:schemeClr val="tx1"/>
              </a:solidFill>
            </a:endParaRPr>
          </a:p>
          <a:p>
            <a:pPr algn="l"/>
            <a:endParaRPr lang="en-US" altLang="ja-JP" sz="2400" dirty="0">
              <a:solidFill>
                <a:schemeClr val="tx1"/>
              </a:solidFill>
            </a:endParaRPr>
          </a:p>
          <a:p>
            <a:pPr algn="l"/>
            <a:endParaRPr lang="en-US" altLang="ja-JP" sz="2400" dirty="0">
              <a:solidFill>
                <a:schemeClr val="tx1"/>
              </a:solidFill>
            </a:endParaRPr>
          </a:p>
          <a:p>
            <a:pPr algn="l"/>
            <a:endParaRPr lang="en-US" altLang="ja-JP" sz="2400" dirty="0">
              <a:solidFill>
                <a:schemeClr val="tx1"/>
              </a:solidFill>
            </a:endParaRPr>
          </a:p>
          <a:p>
            <a:pPr algn="l"/>
            <a:endParaRPr lang="en-US" altLang="ja-JP" sz="2400" dirty="0">
              <a:solidFill>
                <a:schemeClr val="tx1"/>
              </a:solidFill>
            </a:endParaRPr>
          </a:p>
          <a:p>
            <a:pPr algn="l"/>
            <a:endParaRPr lang="en-US" altLang="ja-JP" sz="2400" dirty="0">
              <a:solidFill>
                <a:schemeClr val="tx1"/>
              </a:solidFill>
            </a:endParaRPr>
          </a:p>
          <a:p>
            <a:pPr algn="l"/>
            <a:r>
              <a:rPr lang="ja-JP" altLang="en-US" sz="2400" dirty="0">
                <a:solidFill>
                  <a:schemeClr val="tx1"/>
                </a:solidFill>
              </a:rPr>
              <a:t>　　　　　　　　　　　　　　　　　　　　　</a:t>
            </a:r>
            <a:endParaRPr lang="en-US" altLang="ja-JP" sz="2400" dirty="0">
              <a:solidFill>
                <a:schemeClr val="tx1"/>
              </a:solidFill>
            </a:endParaRPr>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14</a:t>
            </a:fld>
            <a:endParaRPr kumimoji="1" lang="ja-JP" altLang="en-US"/>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160" y="5822580"/>
            <a:ext cx="754246" cy="262737"/>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438" y="5654251"/>
            <a:ext cx="3941593" cy="590057"/>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2659911324"/>
              </p:ext>
            </p:extLst>
          </p:nvPr>
        </p:nvGraphicFramePr>
        <p:xfrm>
          <a:off x="1043608" y="1415581"/>
          <a:ext cx="7200800" cy="4828730"/>
        </p:xfrm>
        <a:graphic>
          <a:graphicData uri="http://schemas.openxmlformats.org/drawingml/2006/table">
            <a:tbl>
              <a:tblPr/>
              <a:tblGrid>
                <a:gridCol w="689439">
                  <a:extLst>
                    <a:ext uri="{9D8B030D-6E8A-4147-A177-3AD203B41FA5}">
                      <a16:colId xmlns:a16="http://schemas.microsoft.com/office/drawing/2014/main" xmlns="" val="1329915155"/>
                    </a:ext>
                  </a:extLst>
                </a:gridCol>
                <a:gridCol w="2387499">
                  <a:extLst>
                    <a:ext uri="{9D8B030D-6E8A-4147-A177-3AD203B41FA5}">
                      <a16:colId xmlns:a16="http://schemas.microsoft.com/office/drawing/2014/main" xmlns="" val="880877556"/>
                    </a:ext>
                  </a:extLst>
                </a:gridCol>
                <a:gridCol w="4123862">
                  <a:extLst>
                    <a:ext uri="{9D8B030D-6E8A-4147-A177-3AD203B41FA5}">
                      <a16:colId xmlns:a16="http://schemas.microsoft.com/office/drawing/2014/main" xmlns="" val="2536534428"/>
                    </a:ext>
                  </a:extLst>
                </a:gridCol>
              </a:tblGrid>
              <a:tr h="212607">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提案①</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epoch</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の個数</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a:t>
                      </a:r>
                      <a:r>
                        <a:rPr lang="en-US" sz="900" b="0" i="0" u="none" strike="noStrike">
                          <a:solidFill>
                            <a:srgbClr val="000000"/>
                          </a:solidFill>
                          <a:effectLst/>
                          <a:latin typeface="游ゴシック" panose="020B0400000000000000" pitchFamily="50" charset="-128"/>
                          <a:ea typeface="游ゴシック" panose="020B0400000000000000" pitchFamily="50" charset="-128"/>
                        </a:rPr>
                        <a:t>K)</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K={1,…,200}</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31982210"/>
                  </a:ext>
                </a:extLst>
              </a:tr>
              <a:tr h="212607">
                <a:tc rowSpan="2">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提案②</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1</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処理の</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epoch</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の個数</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(K')</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50</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1593155"/>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提案②の処理回数番号</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a:t>
                      </a:r>
                      <a:r>
                        <a:rPr lang="en-US" sz="900" b="0" i="0" u="none" strike="noStrike">
                          <a:solidFill>
                            <a:srgbClr val="000000"/>
                          </a:solidFill>
                          <a:effectLst/>
                          <a:latin typeface="游ゴシック" panose="020B0400000000000000" pitchFamily="50" charset="-128"/>
                          <a:ea typeface="游ゴシック" panose="020B0400000000000000" pitchFamily="50" charset="-128"/>
                        </a:rPr>
                        <a:t>n)</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n={1,…,200}(</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ただし，</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n={1,…50}</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のとき</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 n</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と</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K'</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が可変で</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n=K')</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35549313"/>
                  </a:ext>
                </a:extLst>
              </a:tr>
              <a:tr h="212607">
                <a:tc rowSpan="18">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共通</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音源の切り替え回数</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s2(t)</a:t>
                      </a: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から</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s3(t)</a:t>
                      </a: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に</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回（男性の話者から女性の話者へ切替</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62903166"/>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信号源の数</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I, </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観測信号の数</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J</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I=2, J=3</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08274188"/>
                  </a:ext>
                </a:extLst>
              </a:tr>
              <a:tr h="204103">
                <a:tc vMerge="1">
                  <a:txBody>
                    <a:bodyPr/>
                    <a:lstStyle/>
                    <a:p>
                      <a:endParaRPr kumimoji="1" lang="ja-JP" altLang="en-US"/>
                    </a:p>
                  </a:txBody>
                  <a:tcPr/>
                </a:tc>
                <a:tc>
                  <a:txBody>
                    <a:bodyPr/>
                    <a:lstStyle/>
                    <a:p>
                      <a:pPr algn="ctr"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epoch</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の長さ</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a:t>
                      </a:r>
                      <a:r>
                        <a:rPr lang="en-US" sz="900" b="0" i="0" u="none" strike="noStrike">
                          <a:solidFill>
                            <a:srgbClr val="000000"/>
                          </a:solidFill>
                          <a:effectLst/>
                          <a:latin typeface="游ゴシック" panose="020B0400000000000000" pitchFamily="50" charset="-128"/>
                          <a:ea typeface="游ゴシック" panose="020B0400000000000000" pitchFamily="50" charset="-128"/>
                        </a:rPr>
                        <a:t>L)</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10000</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80415204"/>
                  </a:ext>
                </a:extLst>
              </a:tr>
              <a:tr h="212607">
                <a:tc vMerge="1">
                  <a:txBody>
                    <a:bodyPr/>
                    <a:lstStyle/>
                    <a:p>
                      <a:endParaRPr kumimoji="1" lang="ja-JP" altLang="en-US"/>
                    </a:p>
                  </a:txBody>
                  <a:tcPr/>
                </a:tc>
                <a:tc>
                  <a:txBody>
                    <a:bodyPr/>
                    <a:lstStyle/>
                    <a:p>
                      <a:pPr algn="ctr"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DFT</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ポイント数</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a:t>
                      </a:r>
                      <a:r>
                        <a:rPr lang="en-US" sz="900" b="0" i="0" u="none" strike="noStrike">
                          <a:solidFill>
                            <a:srgbClr val="000000"/>
                          </a:solidFill>
                          <a:effectLst/>
                          <a:latin typeface="游ゴシック" panose="020B0400000000000000" pitchFamily="50" charset="-128"/>
                          <a:ea typeface="游ゴシック" panose="020B0400000000000000" pitchFamily="50" charset="-128"/>
                        </a:rPr>
                        <a:t>l)</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8192</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77966951"/>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窓関数</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ハニング窓</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56471670"/>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オーバーラップ</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27393073"/>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残響時間</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100(ms)</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66664716"/>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サンプリング周波数</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8(kHz)</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27774294"/>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忘却係数</a:t>
                      </a:r>
                      <a:r>
                        <a:rPr lang="el-GR" sz="900" b="0" i="0" u="none" strike="noStrike">
                          <a:solidFill>
                            <a:srgbClr val="000000"/>
                          </a:solidFill>
                          <a:effectLst/>
                          <a:latin typeface="游ゴシック" panose="020B0400000000000000" pitchFamily="50" charset="-128"/>
                          <a:ea typeface="游ゴシック" panose="020B0400000000000000" pitchFamily="50" charset="-128"/>
                        </a:rPr>
                        <a:t>β</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0.97</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28604421"/>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音源の切り替え</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epoch</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番号　</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k'</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100 (125</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秒後</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94958306"/>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混合行列の初期値</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各要素を</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0~1</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の一様乱数</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76305947"/>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反復の上限</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100</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回</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00464174"/>
                  </a:ext>
                </a:extLst>
              </a:tr>
              <a:tr h="212607">
                <a:tc vMerge="1">
                  <a:txBody>
                    <a:bodyPr/>
                    <a:lstStyle/>
                    <a:p>
                      <a:endParaRPr kumimoji="1" lang="ja-JP" altLang="en-US"/>
                    </a:p>
                  </a:txBody>
                  <a:tcPr/>
                </a:tc>
                <a:tc>
                  <a:txBody>
                    <a:bodyPr/>
                    <a:lstStyle/>
                    <a:p>
                      <a:pPr algn="ctr" fontAlgn="ctr"/>
                      <a:r>
                        <a:rPr lang="en-US" sz="900" b="0" i="0" u="none" strike="noStrike">
                          <a:solidFill>
                            <a:srgbClr val="FF0000"/>
                          </a:solidFill>
                          <a:effectLst/>
                          <a:latin typeface="游ゴシック" panose="020B0400000000000000" pitchFamily="50" charset="-128"/>
                          <a:ea typeface="游ゴシック" panose="020B0400000000000000" pitchFamily="50" charset="-128"/>
                        </a:rPr>
                        <a:t>Permutation</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FF0000"/>
                          </a:solidFill>
                          <a:effectLst/>
                          <a:latin typeface="游ゴシック" panose="020B0400000000000000" pitchFamily="50" charset="-128"/>
                          <a:ea typeface="游ゴシック" panose="020B0400000000000000" pitchFamily="50" charset="-128"/>
                        </a:rPr>
                        <a:t>Blind (</a:t>
                      </a:r>
                      <a:r>
                        <a:rPr lang="ja-JP" altLang="en-US" sz="900" b="0" i="0" u="none" strike="noStrike">
                          <a:solidFill>
                            <a:srgbClr val="FF0000"/>
                          </a:solidFill>
                          <a:effectLst/>
                          <a:latin typeface="游ゴシック" panose="020B0400000000000000" pitchFamily="50" charset="-128"/>
                          <a:ea typeface="游ゴシック" panose="020B0400000000000000" pitchFamily="50" charset="-128"/>
                        </a:rPr>
                        <a:t>混合行列を用いないで解決，</a:t>
                      </a:r>
                      <a:r>
                        <a:rPr lang="en-US" sz="900" b="0" i="0" u="none" strike="noStrike">
                          <a:solidFill>
                            <a:srgbClr val="FF0000"/>
                          </a:solidFill>
                          <a:effectLst/>
                          <a:latin typeface="游ゴシック" panose="020B0400000000000000" pitchFamily="50" charset="-128"/>
                          <a:ea typeface="游ゴシック" panose="020B0400000000000000" pitchFamily="50" charset="-128"/>
                        </a:rPr>
                        <a:t>Power-ratio)[3]</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46741989"/>
                  </a:ext>
                </a:extLst>
              </a:tr>
              <a:tr h="212607">
                <a:tc vMerge="1">
                  <a:txBody>
                    <a:bodyPr/>
                    <a:lstStyle/>
                    <a:p>
                      <a:endParaRPr kumimoji="1" lang="ja-JP" altLang="en-US"/>
                    </a:p>
                  </a:txBody>
                  <a:tcPr/>
                </a:tc>
                <a:tc>
                  <a:txBody>
                    <a:bodyPr/>
                    <a:lstStyle/>
                    <a:p>
                      <a:pPr algn="ctr"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Permutation</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の忘却係数</a:t>
                      </a:r>
                      <a:r>
                        <a:rPr lang="el-GR" sz="900" b="0" i="0" u="none" strike="noStrike">
                          <a:solidFill>
                            <a:srgbClr val="000000"/>
                          </a:solidFill>
                          <a:effectLst/>
                          <a:latin typeface="游ゴシック" panose="020B0400000000000000" pitchFamily="50" charset="-128"/>
                          <a:ea typeface="游ゴシック" panose="020B0400000000000000" pitchFamily="50" charset="-128"/>
                        </a:rPr>
                        <a:t>β'</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02599003"/>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ノイズ</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なし</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5835359"/>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収束判定</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10^{-6}</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57983449"/>
                  </a:ext>
                </a:extLst>
              </a:tr>
              <a:tr h="212607">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インパルス応答</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image</a:t>
                      </a: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法により仮想的に生成</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4317234"/>
                  </a:ext>
                </a:extLst>
              </a:tr>
              <a:tr h="585094">
                <a:tc vMerge="1">
                  <a:txBody>
                    <a:bodyPr/>
                    <a:lstStyle/>
                    <a:p>
                      <a:endParaRPr kumimoji="1" lang="ja-JP" altLang="en-US"/>
                    </a:p>
                  </a:txBody>
                  <a:tcPr/>
                </a:tc>
                <a:tc>
                  <a:txBody>
                    <a:bodyPr/>
                    <a:lstStyle/>
                    <a:p>
                      <a:pPr algn="ctr" fontAlgn="ctr"/>
                      <a:r>
                        <a:rPr lang="ja-JP" altLang="en-US" sz="900" b="0" i="0" u="none" strike="noStrike" dirty="0">
                          <a:solidFill>
                            <a:srgbClr val="FF0000"/>
                          </a:solidFill>
                          <a:effectLst/>
                          <a:latin typeface="游ゴシック" panose="020B0400000000000000" pitchFamily="50" charset="-128"/>
                          <a:ea typeface="游ゴシック" panose="020B0400000000000000" pitchFamily="50" charset="-128"/>
                        </a:rPr>
                        <a:t>評価量</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7971" marR="7971" marT="79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31548612"/>
                  </a:ext>
                </a:extLst>
              </a:tr>
            </a:tbl>
          </a:graphicData>
        </a:graphic>
      </p:graphicFrame>
    </p:spTree>
    <p:extLst>
      <p:ext uri="{BB962C8B-B14F-4D97-AF65-F5344CB8AC3E}">
        <p14:creationId xmlns:p14="http://schemas.microsoft.com/office/powerpoint/2010/main" val="2895997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34402" y="214629"/>
            <a:ext cx="7931224" cy="792088"/>
          </a:xfrm>
        </p:spPr>
        <p:txBody>
          <a:bodyPr>
            <a:normAutofit/>
          </a:bodyPr>
          <a:lstStyle/>
          <a:p>
            <a:r>
              <a:rPr lang="en-US" altLang="ja-JP" sz="3200" dirty="0"/>
              <a:t>5</a:t>
            </a:r>
            <a:r>
              <a:rPr kumimoji="1" lang="en-US" altLang="ja-JP" sz="3200" dirty="0" smtClean="0"/>
              <a:t>.</a:t>
            </a:r>
            <a:r>
              <a:rPr kumimoji="1" lang="ja-JP" altLang="en-US" sz="3200" dirty="0"/>
              <a:t>シミュレーション条件</a:t>
            </a:r>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15</a:t>
            </a:fld>
            <a:endParaRPr kumimoji="1" lang="ja-JP" altLang="en-US"/>
          </a:p>
        </p:txBody>
      </p:sp>
      <p:sp>
        <p:nvSpPr>
          <p:cNvPr id="6" name="テキスト ボックス 5"/>
          <p:cNvSpPr txBox="1"/>
          <p:nvPr/>
        </p:nvSpPr>
        <p:spPr>
          <a:xfrm>
            <a:off x="6863916" y="1081293"/>
            <a:ext cx="1512168" cy="369332"/>
          </a:xfrm>
          <a:prstGeom prst="rect">
            <a:avLst/>
          </a:prstGeom>
          <a:noFill/>
        </p:spPr>
        <p:txBody>
          <a:bodyPr wrap="square" rtlCol="0">
            <a:spAutoFit/>
          </a:bodyPr>
          <a:lstStyle/>
          <a:p>
            <a:endParaRPr kumimoji="1" lang="ja-JP" altLang="en-US" dirty="0"/>
          </a:p>
        </p:txBody>
      </p:sp>
      <p:sp>
        <p:nvSpPr>
          <p:cNvPr id="3" name="テキスト ボックス 2"/>
          <p:cNvSpPr txBox="1"/>
          <p:nvPr/>
        </p:nvSpPr>
        <p:spPr>
          <a:xfrm>
            <a:off x="7255358" y="1358771"/>
            <a:ext cx="1800200" cy="6463308"/>
          </a:xfrm>
          <a:prstGeom prst="rect">
            <a:avLst/>
          </a:prstGeom>
          <a:noFill/>
        </p:spPr>
        <p:txBody>
          <a:bodyPr wrap="square" rtlCol="0">
            <a:spAutoFit/>
          </a:bodyPr>
          <a:lstStyle/>
          <a:p>
            <a:r>
              <a:rPr kumimoji="1" lang="en-US" altLang="ja-JP" sz="1200" dirty="0"/>
              <a:t>Room-size:</a:t>
            </a:r>
          </a:p>
          <a:p>
            <a:r>
              <a:rPr lang="en-US" altLang="ja-JP" sz="1200" dirty="0" smtClean="0"/>
              <a:t>[4.45,3.55,2.50]</a:t>
            </a:r>
            <a:endParaRPr lang="en-US" altLang="ja-JP" sz="1200" dirty="0"/>
          </a:p>
          <a:p>
            <a:endParaRPr kumimoji="1" lang="en-US" altLang="ja-JP" sz="1200" dirty="0"/>
          </a:p>
          <a:p>
            <a:r>
              <a:rPr lang="en-US" altLang="ja-JP" sz="1200" dirty="0"/>
              <a:t>Mic </a:t>
            </a:r>
            <a:r>
              <a:rPr lang="en-US" altLang="ja-JP" sz="1200" dirty="0" err="1"/>
              <a:t>radious</a:t>
            </a:r>
            <a:r>
              <a:rPr lang="en-US" altLang="ja-JP" sz="1200" dirty="0"/>
              <a:t> : 0.12m</a:t>
            </a:r>
          </a:p>
          <a:p>
            <a:endParaRPr kumimoji="1" lang="en-US" altLang="ja-JP" sz="1200" dirty="0"/>
          </a:p>
          <a:p>
            <a:r>
              <a:rPr lang="en-US" altLang="ja-JP" sz="1200" dirty="0"/>
              <a:t>Source </a:t>
            </a:r>
            <a:r>
              <a:rPr lang="en-US" altLang="ja-JP" sz="1200" dirty="0" err="1"/>
              <a:t>radious</a:t>
            </a:r>
            <a:r>
              <a:rPr lang="en-US" altLang="ja-JP" sz="1200" dirty="0"/>
              <a:t> : 1.2m</a:t>
            </a:r>
          </a:p>
          <a:p>
            <a:endParaRPr kumimoji="1" lang="en-US" altLang="ja-JP" sz="1200" dirty="0"/>
          </a:p>
          <a:p>
            <a:r>
              <a:rPr kumimoji="1" lang="ja-JP" altLang="en-US" sz="1200" dirty="0"/>
              <a:t>　　　　</a:t>
            </a:r>
            <a:r>
              <a:rPr kumimoji="1" lang="en-US" altLang="ja-JP" sz="1200" dirty="0"/>
              <a:t>position </a:t>
            </a:r>
          </a:p>
          <a:p>
            <a:r>
              <a:rPr lang="en-US" altLang="ja-JP" sz="1200" dirty="0" smtClean="0"/>
              <a:t>[3.26,1.18,1.20]</a:t>
            </a:r>
            <a:endParaRPr lang="en-US" altLang="ja-JP" sz="1200" dirty="0"/>
          </a:p>
          <a:p>
            <a:endParaRPr lang="en-US" altLang="ja-JP" sz="1200" dirty="0"/>
          </a:p>
          <a:p>
            <a:r>
              <a:rPr lang="en-US" altLang="ja-JP" sz="1200" dirty="0"/>
              <a:t>              position </a:t>
            </a:r>
          </a:p>
          <a:p>
            <a:r>
              <a:rPr lang="en-US" altLang="ja-JP" sz="1200" dirty="0" smtClean="0"/>
              <a:t>[2.23,2.98,1.20]</a:t>
            </a:r>
            <a:endParaRPr lang="en-US" altLang="ja-JP" sz="1200" dirty="0"/>
          </a:p>
          <a:p>
            <a:endParaRPr lang="en-US" altLang="ja-JP" sz="1200" dirty="0"/>
          </a:p>
          <a:p>
            <a:r>
              <a:rPr lang="en-US" altLang="ja-JP" sz="1200" dirty="0"/>
              <a:t>             position </a:t>
            </a:r>
          </a:p>
          <a:p>
            <a:r>
              <a:rPr lang="en-US" altLang="ja-JP" sz="1200" dirty="0" smtClean="0"/>
              <a:t>[1.19,1.18,1.20 </a:t>
            </a:r>
            <a:r>
              <a:rPr lang="en-US" altLang="ja-JP" sz="1200" dirty="0"/>
              <a:t>]</a:t>
            </a:r>
          </a:p>
          <a:p>
            <a:r>
              <a:rPr lang="ja-JP" altLang="en-US" sz="1400" dirty="0"/>
              <a:t>　</a:t>
            </a:r>
            <a:endParaRPr lang="en-US" altLang="ja-JP" sz="1400" dirty="0"/>
          </a:p>
          <a:p>
            <a:r>
              <a:rPr lang="ja-JP" altLang="en-US" sz="1400" dirty="0"/>
              <a:t>　　</a:t>
            </a:r>
            <a:r>
              <a:rPr lang="en-US" altLang="ja-JP" sz="1400" dirty="0"/>
              <a:t>:center room</a:t>
            </a:r>
          </a:p>
          <a:p>
            <a:r>
              <a:rPr lang="en-US" altLang="ja-JP" sz="1400" dirty="0"/>
              <a:t>           </a:t>
            </a:r>
          </a:p>
          <a:p>
            <a:r>
              <a:rPr lang="en-US" altLang="ja-JP" sz="1400" dirty="0"/>
              <a:t>           </a:t>
            </a:r>
            <a:r>
              <a:rPr lang="en-US" altLang="ja-JP" sz="1200" dirty="0"/>
              <a:t>position </a:t>
            </a:r>
            <a:endParaRPr lang="en-US" altLang="ja-JP" sz="1200" dirty="0" smtClean="0"/>
          </a:p>
          <a:p>
            <a:r>
              <a:rPr lang="en-US" altLang="ja-JP" sz="1200" dirty="0" smtClean="0"/>
              <a:t>[2.23,1.66,1.20]</a:t>
            </a:r>
          </a:p>
          <a:p>
            <a:endParaRPr lang="en-US" altLang="ja-JP" sz="1200" dirty="0"/>
          </a:p>
          <a:p>
            <a:r>
              <a:rPr lang="en-US" altLang="ja-JP" sz="1200" dirty="0" smtClean="0"/>
              <a:t>            position</a:t>
            </a:r>
          </a:p>
          <a:p>
            <a:r>
              <a:rPr lang="en-US" altLang="ja-JP" sz="1200" dirty="0" smtClean="0"/>
              <a:t>[2.30,1.87,1.20]</a:t>
            </a:r>
          </a:p>
          <a:p>
            <a:endParaRPr lang="en-US" altLang="ja-JP" sz="1200" dirty="0"/>
          </a:p>
          <a:p>
            <a:r>
              <a:rPr lang="en-US" altLang="ja-JP" sz="1200" dirty="0" smtClean="0"/>
              <a:t>             position</a:t>
            </a:r>
          </a:p>
          <a:p>
            <a:r>
              <a:rPr lang="en-US" altLang="ja-JP" sz="1200" dirty="0" smtClean="0"/>
              <a:t>[2.15, 1.87,1.20]</a:t>
            </a:r>
            <a:endParaRPr lang="en-US" altLang="ja-JP" sz="1200" dirty="0"/>
          </a:p>
          <a:p>
            <a:endParaRPr lang="en-US" altLang="ja-JP" sz="1200" dirty="0"/>
          </a:p>
          <a:p>
            <a:endParaRPr lang="en-US" altLang="ja-JP" sz="1200" dirty="0"/>
          </a:p>
          <a:p>
            <a:endParaRPr lang="en-US" altLang="ja-JP" sz="1400" dirty="0"/>
          </a:p>
          <a:p>
            <a:endParaRPr lang="en-US" altLang="ja-JP" sz="1400" dirty="0"/>
          </a:p>
          <a:p>
            <a:endParaRPr lang="en-US" altLang="ja-JP" sz="1400" dirty="0"/>
          </a:p>
          <a:p>
            <a:r>
              <a:rPr kumimoji="1" lang="ja-JP" altLang="en-US" sz="1400" dirty="0"/>
              <a:t>　</a:t>
            </a:r>
            <a:endParaRPr kumimoji="1" lang="en-US" altLang="ja-JP" sz="1400" dirty="0"/>
          </a:p>
          <a:p>
            <a:endParaRPr kumimoji="1" lang="ja-JP" altLang="en-US" sz="1400" dirty="0"/>
          </a:p>
        </p:txBody>
      </p:sp>
      <p:sp>
        <p:nvSpPr>
          <p:cNvPr id="8" name="テキスト ボックス 7"/>
          <p:cNvSpPr txBox="1"/>
          <p:nvPr/>
        </p:nvSpPr>
        <p:spPr>
          <a:xfrm>
            <a:off x="215440" y="3330257"/>
            <a:ext cx="576064" cy="369332"/>
          </a:xfrm>
          <a:prstGeom prst="rect">
            <a:avLst/>
          </a:prstGeom>
          <a:noFill/>
        </p:spPr>
        <p:txBody>
          <a:bodyPr wrap="square" rtlCol="0">
            <a:spAutoFit/>
          </a:bodyPr>
          <a:lstStyle/>
          <a:p>
            <a:r>
              <a:rPr kumimoji="1" lang="ja-JP" altLang="en-US" dirty="0"/>
              <a:t>壁</a:t>
            </a:r>
          </a:p>
        </p:txBody>
      </p:sp>
      <p:sp>
        <p:nvSpPr>
          <p:cNvPr id="9" name="テキスト ボックス 8"/>
          <p:cNvSpPr txBox="1"/>
          <p:nvPr/>
        </p:nvSpPr>
        <p:spPr>
          <a:xfrm>
            <a:off x="4009297" y="1164267"/>
            <a:ext cx="576064" cy="369332"/>
          </a:xfrm>
          <a:prstGeom prst="rect">
            <a:avLst/>
          </a:prstGeom>
          <a:noFill/>
        </p:spPr>
        <p:txBody>
          <a:bodyPr wrap="square" rtlCol="0">
            <a:spAutoFit/>
          </a:bodyPr>
          <a:lstStyle/>
          <a:p>
            <a:r>
              <a:rPr kumimoji="1" lang="ja-JP" altLang="en-US" dirty="0"/>
              <a:t>壁</a:t>
            </a:r>
          </a:p>
        </p:txBody>
      </p:sp>
      <p:sp>
        <p:nvSpPr>
          <p:cNvPr id="10" name="テキスト ボックス 9"/>
          <p:cNvSpPr txBox="1"/>
          <p:nvPr/>
        </p:nvSpPr>
        <p:spPr>
          <a:xfrm>
            <a:off x="5943029" y="5940504"/>
            <a:ext cx="576064" cy="369332"/>
          </a:xfrm>
          <a:prstGeom prst="rect">
            <a:avLst/>
          </a:prstGeom>
          <a:noFill/>
        </p:spPr>
        <p:txBody>
          <a:bodyPr wrap="square" rtlCol="0">
            <a:spAutoFit/>
          </a:bodyPr>
          <a:lstStyle/>
          <a:p>
            <a:r>
              <a:rPr kumimoji="1" lang="ja-JP" altLang="en-US" dirty="0"/>
              <a:t>壁</a:t>
            </a:r>
          </a:p>
        </p:txBody>
      </p:sp>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499" y="1963848"/>
            <a:ext cx="552636" cy="289797"/>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614" y="5762925"/>
            <a:ext cx="529670" cy="277754"/>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978" y="2227556"/>
            <a:ext cx="506347" cy="265524"/>
          </a:xfrm>
          <a:prstGeom prst="rect">
            <a:avLst/>
          </a:prstGeom>
        </p:spPr>
      </p:pic>
      <p:pic>
        <p:nvPicPr>
          <p:cNvPr id="19" name="図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506" y="2712348"/>
            <a:ext cx="368324" cy="193146"/>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3236793"/>
            <a:ext cx="340518" cy="178565"/>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478" y="3792403"/>
            <a:ext cx="349991" cy="183532"/>
          </a:xfrm>
          <a:prstGeom prst="rect">
            <a:avLst/>
          </a:prstGeom>
        </p:spPr>
      </p:pic>
      <p:sp>
        <p:nvSpPr>
          <p:cNvPr id="24" name="フローチャート: 結合子 23"/>
          <p:cNvSpPr/>
          <p:nvPr/>
        </p:nvSpPr>
        <p:spPr>
          <a:xfrm>
            <a:off x="3979463" y="3779961"/>
            <a:ext cx="144016" cy="13037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結合子 24"/>
          <p:cNvSpPr/>
          <p:nvPr/>
        </p:nvSpPr>
        <p:spPr>
          <a:xfrm>
            <a:off x="4153313" y="3514923"/>
            <a:ext cx="144016" cy="13037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ローチャート: 結合子 25"/>
          <p:cNvSpPr/>
          <p:nvPr/>
        </p:nvSpPr>
        <p:spPr>
          <a:xfrm>
            <a:off x="4309669" y="3779961"/>
            <a:ext cx="144016" cy="13037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ローチャート: 結合子 26"/>
          <p:cNvSpPr/>
          <p:nvPr/>
        </p:nvSpPr>
        <p:spPr>
          <a:xfrm>
            <a:off x="2185965" y="1844824"/>
            <a:ext cx="3967524" cy="3672408"/>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1465089" y="6319990"/>
            <a:ext cx="5754125" cy="400110"/>
          </a:xfrm>
          <a:prstGeom prst="rect">
            <a:avLst/>
          </a:prstGeom>
          <a:noFill/>
        </p:spPr>
        <p:txBody>
          <a:bodyPr wrap="square" rtlCol="0">
            <a:spAutoFit/>
          </a:bodyPr>
          <a:lstStyle/>
          <a:p>
            <a:r>
              <a:rPr kumimoji="1" lang="ja-JP" altLang="en-US" sz="2000" dirty="0" smtClean="0"/>
              <a:t>図４：</a:t>
            </a:r>
            <a:r>
              <a:rPr kumimoji="1" lang="ja-JP" altLang="en-US" sz="2000" dirty="0"/>
              <a:t>Ｉ</a:t>
            </a:r>
            <a:r>
              <a:rPr lang="en-US" altLang="ja-JP" sz="2000" dirty="0" smtClean="0"/>
              <a:t>=3, J=2</a:t>
            </a:r>
            <a:r>
              <a:rPr lang="ja-JP" altLang="en-US" sz="2000" dirty="0" smtClean="0"/>
              <a:t>の</a:t>
            </a:r>
            <a:r>
              <a:rPr lang="ja-JP" altLang="en-US" sz="2000" dirty="0"/>
              <a:t>環境での</a:t>
            </a:r>
            <a:r>
              <a:rPr kumimoji="1" lang="ja-JP" altLang="en-US" sz="2000" dirty="0"/>
              <a:t>シミュレーションルーム</a:t>
            </a:r>
          </a:p>
        </p:txBody>
      </p:sp>
      <p:pic>
        <p:nvPicPr>
          <p:cNvPr id="30" name="図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5166" y="3177904"/>
            <a:ext cx="502471" cy="254191"/>
          </a:xfrm>
          <a:prstGeom prst="rect">
            <a:avLst/>
          </a:prstGeom>
        </p:spPr>
      </p:pic>
      <p:pic>
        <p:nvPicPr>
          <p:cNvPr id="31" name="図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7660" y="3908305"/>
            <a:ext cx="459387" cy="232396"/>
          </a:xfrm>
          <a:prstGeom prst="rect">
            <a:avLst/>
          </a:prstGeom>
        </p:spPr>
      </p:pic>
      <p:pic>
        <p:nvPicPr>
          <p:cNvPr id="32" name="図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7992" y="3868215"/>
            <a:ext cx="468504" cy="237008"/>
          </a:xfrm>
          <a:prstGeom prst="rect">
            <a:avLst/>
          </a:prstGeom>
        </p:spPr>
      </p:pic>
      <p:cxnSp>
        <p:nvCxnSpPr>
          <p:cNvPr id="34" name="直線コネクタ 33"/>
          <p:cNvCxnSpPr/>
          <p:nvPr/>
        </p:nvCxnSpPr>
        <p:spPr>
          <a:xfrm>
            <a:off x="2909838" y="2238431"/>
            <a:ext cx="1259889" cy="15012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フローチャート: 結合子 34"/>
          <p:cNvSpPr/>
          <p:nvPr/>
        </p:nvSpPr>
        <p:spPr>
          <a:xfrm>
            <a:off x="4144664" y="3690737"/>
            <a:ext cx="88864" cy="112302"/>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ローチャート: 結合子 35"/>
          <p:cNvSpPr/>
          <p:nvPr/>
        </p:nvSpPr>
        <p:spPr>
          <a:xfrm>
            <a:off x="7380312" y="4423160"/>
            <a:ext cx="88864" cy="112302"/>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980" y="4818084"/>
            <a:ext cx="371780" cy="182511"/>
          </a:xfrm>
          <a:prstGeom prst="rect">
            <a:avLst/>
          </a:prstGeom>
        </p:spPr>
      </p:pic>
      <p:cxnSp>
        <p:nvCxnSpPr>
          <p:cNvPr id="39" name="直線矢印コネクタ 38"/>
          <p:cNvCxnSpPr/>
          <p:nvPr/>
        </p:nvCxnSpPr>
        <p:spPr>
          <a:xfrm flipH="1">
            <a:off x="3426169" y="1421552"/>
            <a:ext cx="2077101" cy="1404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495246" y="1239587"/>
            <a:ext cx="666267" cy="307777"/>
          </a:xfrm>
          <a:prstGeom prst="rect">
            <a:avLst/>
          </a:prstGeom>
          <a:noFill/>
        </p:spPr>
        <p:txBody>
          <a:bodyPr wrap="square" rtlCol="0">
            <a:spAutoFit/>
          </a:bodyPr>
          <a:lstStyle/>
          <a:p>
            <a:r>
              <a:rPr lang="en-US" altLang="ja-JP" sz="1400" dirty="0" smtClean="0"/>
              <a:t>1.2</a:t>
            </a:r>
            <a:r>
              <a:rPr kumimoji="1" lang="en-US" altLang="ja-JP" sz="1400" dirty="0" smtClean="0"/>
              <a:t>m</a:t>
            </a:r>
            <a:endParaRPr kumimoji="1" lang="ja-JP" altLang="en-US" sz="1400" dirty="0"/>
          </a:p>
        </p:txBody>
      </p:sp>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8647" y="5377611"/>
            <a:ext cx="378113" cy="191281"/>
          </a:xfrm>
          <a:prstGeom prst="rect">
            <a:avLst/>
          </a:prstGeom>
        </p:spPr>
      </p:pic>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3473" y="5868383"/>
            <a:ext cx="441389" cy="223291"/>
          </a:xfrm>
          <a:prstGeom prst="rect">
            <a:avLst/>
          </a:prstGeom>
        </p:spPr>
      </p:pic>
      <p:sp>
        <p:nvSpPr>
          <p:cNvPr id="13" name="テキスト ボックス 12"/>
          <p:cNvSpPr txBox="1"/>
          <p:nvPr/>
        </p:nvSpPr>
        <p:spPr>
          <a:xfrm>
            <a:off x="7219214" y="774276"/>
            <a:ext cx="1872487" cy="523220"/>
          </a:xfrm>
          <a:prstGeom prst="rect">
            <a:avLst/>
          </a:prstGeom>
          <a:noFill/>
        </p:spPr>
        <p:txBody>
          <a:bodyPr wrap="square" rtlCol="0">
            <a:spAutoFit/>
          </a:bodyPr>
          <a:lstStyle/>
          <a:p>
            <a:r>
              <a:rPr kumimoji="1" lang="ja-JP" altLang="en-US" sz="1400" dirty="0" smtClean="0"/>
              <a:t>単位は</a:t>
            </a:r>
            <a:r>
              <a:rPr kumimoji="1" lang="en-US" altLang="ja-JP" sz="1400" dirty="0" smtClean="0"/>
              <a:t>m</a:t>
            </a:r>
          </a:p>
          <a:p>
            <a:r>
              <a:rPr lang="en-US" altLang="ja-JP" sz="1400" dirty="0" smtClean="0"/>
              <a:t>[ , , ]</a:t>
            </a:r>
            <a:r>
              <a:rPr lang="ja-JP" altLang="en-US" sz="1400" dirty="0" smtClean="0"/>
              <a:t>は</a:t>
            </a:r>
            <a:r>
              <a:rPr lang="en-US" altLang="ja-JP" sz="1400" dirty="0" err="1" smtClean="0"/>
              <a:t>x,y,z</a:t>
            </a:r>
            <a:r>
              <a:rPr lang="ja-JP" altLang="en-US" sz="1400" dirty="0" smtClean="0"/>
              <a:t>座標を表す</a:t>
            </a:r>
            <a:endParaRPr lang="en-US" altLang="ja-JP" sz="1400" dirty="0" smtClean="0"/>
          </a:p>
        </p:txBody>
      </p:sp>
      <p:sp>
        <p:nvSpPr>
          <p:cNvPr id="20" name="フローチャート: 結合子 19"/>
          <p:cNvSpPr/>
          <p:nvPr/>
        </p:nvSpPr>
        <p:spPr>
          <a:xfrm>
            <a:off x="4034615" y="3577591"/>
            <a:ext cx="346062" cy="345267"/>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213776">
            <a:off x="5811820" y="2282179"/>
            <a:ext cx="482251" cy="509921"/>
          </a:xfrm>
          <a:prstGeom prst="rect">
            <a:avLst/>
          </a:prstGeom>
        </p:spPr>
      </p:pic>
      <p:pic>
        <p:nvPicPr>
          <p:cNvPr id="40" name="図 39"/>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4006490" y="5437530"/>
            <a:ext cx="482251" cy="464271"/>
          </a:xfrm>
          <a:prstGeom prst="rect">
            <a:avLst/>
          </a:prstGeom>
        </p:spPr>
      </p:pic>
      <p:sp>
        <p:nvSpPr>
          <p:cNvPr id="22" name="円/楕円 21"/>
          <p:cNvSpPr/>
          <p:nvPr/>
        </p:nvSpPr>
        <p:spPr>
          <a:xfrm>
            <a:off x="3229572" y="5621174"/>
            <a:ext cx="746701" cy="571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1430344" y="2074483"/>
            <a:ext cx="746701" cy="571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8722277">
            <a:off x="2220601" y="2117646"/>
            <a:ext cx="482251" cy="509921"/>
          </a:xfrm>
          <a:prstGeom prst="rect">
            <a:avLst/>
          </a:prstGeom>
        </p:spPr>
      </p:pic>
      <p:sp>
        <p:nvSpPr>
          <p:cNvPr id="7" name="左カーブ矢印 6"/>
          <p:cNvSpPr/>
          <p:nvPr/>
        </p:nvSpPr>
        <p:spPr>
          <a:xfrm rot="9340672">
            <a:off x="1493569" y="2594369"/>
            <a:ext cx="732946" cy="3542221"/>
          </a:xfrm>
          <a:prstGeom prst="curved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52164" y="5335998"/>
            <a:ext cx="1558740" cy="307777"/>
          </a:xfrm>
          <a:prstGeom prst="rect">
            <a:avLst/>
          </a:prstGeom>
          <a:noFill/>
        </p:spPr>
        <p:txBody>
          <a:bodyPr wrap="square" rtlCol="0">
            <a:spAutoFit/>
          </a:bodyPr>
          <a:lstStyle/>
          <a:p>
            <a:r>
              <a:rPr lang="en-US" altLang="ja-JP" sz="1400" dirty="0"/>
              <a:t> </a:t>
            </a:r>
            <a:r>
              <a:rPr lang="en-US" altLang="ja-JP" sz="1400" dirty="0" smtClean="0"/>
              <a:t>k’=100</a:t>
            </a:r>
            <a:r>
              <a:rPr lang="ja-JP" altLang="en-US" sz="1400" dirty="0" err="1" smtClean="0"/>
              <a:t>で切り替え</a:t>
            </a:r>
            <a:endParaRPr kumimoji="1" lang="ja-JP" altLang="en-US" sz="1400" dirty="0"/>
          </a:p>
        </p:txBody>
      </p:sp>
      <p:sp>
        <p:nvSpPr>
          <p:cNvPr id="44" name="テキスト ボックス 43"/>
          <p:cNvSpPr txBox="1"/>
          <p:nvPr/>
        </p:nvSpPr>
        <p:spPr>
          <a:xfrm>
            <a:off x="6090758" y="2735665"/>
            <a:ext cx="701962" cy="369332"/>
          </a:xfrm>
          <a:prstGeom prst="rect">
            <a:avLst/>
          </a:prstGeom>
          <a:noFill/>
        </p:spPr>
        <p:txBody>
          <a:bodyPr wrap="square" rtlCol="0">
            <a:spAutoFit/>
          </a:bodyPr>
          <a:lstStyle/>
          <a:p>
            <a:r>
              <a:rPr lang="ja-JP" altLang="en-US" dirty="0"/>
              <a:t>男性</a:t>
            </a:r>
            <a:endParaRPr kumimoji="1" lang="ja-JP" altLang="en-US" dirty="0"/>
          </a:p>
        </p:txBody>
      </p:sp>
      <p:sp>
        <p:nvSpPr>
          <p:cNvPr id="46" name="テキスト ボックス 45"/>
          <p:cNvSpPr txBox="1"/>
          <p:nvPr/>
        </p:nvSpPr>
        <p:spPr>
          <a:xfrm>
            <a:off x="4447660" y="5665972"/>
            <a:ext cx="701962" cy="369332"/>
          </a:xfrm>
          <a:prstGeom prst="rect">
            <a:avLst/>
          </a:prstGeom>
          <a:noFill/>
        </p:spPr>
        <p:txBody>
          <a:bodyPr wrap="square" rtlCol="0">
            <a:spAutoFit/>
          </a:bodyPr>
          <a:lstStyle/>
          <a:p>
            <a:r>
              <a:rPr lang="ja-JP" altLang="en-US" dirty="0"/>
              <a:t>男性</a:t>
            </a:r>
            <a:endParaRPr kumimoji="1" lang="ja-JP" altLang="en-US" dirty="0"/>
          </a:p>
        </p:txBody>
      </p:sp>
      <p:sp>
        <p:nvSpPr>
          <p:cNvPr id="47" name="テキスト ボックス 46"/>
          <p:cNvSpPr txBox="1"/>
          <p:nvPr/>
        </p:nvSpPr>
        <p:spPr>
          <a:xfrm>
            <a:off x="2029257" y="1734774"/>
            <a:ext cx="701962" cy="369332"/>
          </a:xfrm>
          <a:prstGeom prst="rect">
            <a:avLst/>
          </a:prstGeom>
          <a:noFill/>
        </p:spPr>
        <p:txBody>
          <a:bodyPr wrap="square" rtlCol="0">
            <a:spAutoFit/>
          </a:bodyPr>
          <a:lstStyle/>
          <a:p>
            <a:r>
              <a:rPr lang="ja-JP" altLang="en-US" dirty="0">
                <a:solidFill>
                  <a:srgbClr val="FF0000"/>
                </a:solidFill>
              </a:rPr>
              <a:t>女</a:t>
            </a:r>
            <a:r>
              <a:rPr lang="ja-JP" altLang="en-US" dirty="0" smtClean="0">
                <a:solidFill>
                  <a:srgbClr val="FF0000"/>
                </a:solidFill>
              </a:rPr>
              <a:t>性</a:t>
            </a:r>
            <a:endParaRPr kumimoji="1" lang="ja-JP" altLang="en-US" dirty="0">
              <a:solidFill>
                <a:srgbClr val="FF0000"/>
              </a:solidFill>
            </a:endParaRPr>
          </a:p>
        </p:txBody>
      </p:sp>
    </p:spTree>
    <p:extLst>
      <p:ext uri="{BB962C8B-B14F-4D97-AF65-F5344CB8AC3E}">
        <p14:creationId xmlns:p14="http://schemas.microsoft.com/office/powerpoint/2010/main" val="35788496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39146" y="260648"/>
            <a:ext cx="8182136" cy="745058"/>
          </a:xfrm>
        </p:spPr>
        <p:txBody>
          <a:bodyPr>
            <a:normAutofit/>
          </a:bodyPr>
          <a:lstStyle/>
          <a:p>
            <a:r>
              <a:rPr lang="en-US" altLang="ja-JP" sz="3200" dirty="0"/>
              <a:t>6</a:t>
            </a:r>
            <a:r>
              <a:rPr kumimoji="1" lang="en-US" altLang="ja-JP" sz="3200" dirty="0" smtClean="0"/>
              <a:t>.</a:t>
            </a:r>
            <a:r>
              <a:rPr kumimoji="1" lang="ja-JP" altLang="en-US" sz="3200" dirty="0"/>
              <a:t>シミュレーション結果</a:t>
            </a:r>
          </a:p>
        </p:txBody>
      </p:sp>
      <p:sp>
        <p:nvSpPr>
          <p:cNvPr id="3" name="サブタイトル 2"/>
          <p:cNvSpPr>
            <a:spLocks noGrp="1"/>
          </p:cNvSpPr>
          <p:nvPr>
            <p:ph type="subTitle" idx="1"/>
          </p:nvPr>
        </p:nvSpPr>
        <p:spPr>
          <a:xfrm>
            <a:off x="539552" y="1124744"/>
            <a:ext cx="8147248" cy="5231606"/>
          </a:xfrm>
        </p:spPr>
        <p:txBody>
          <a:bodyPr>
            <a:normAutofit fontScale="92500" lnSpcReduction="10000"/>
          </a:bodyPr>
          <a:lstStyle/>
          <a:p>
            <a:endParaRPr lang="en-US" altLang="ja-JP" sz="2400" dirty="0" smtClean="0">
              <a:solidFill>
                <a:schemeClr val="tx1"/>
              </a:solidFill>
            </a:endParaRPr>
          </a:p>
          <a:p>
            <a:endParaRPr lang="en-US" altLang="ja-JP" sz="2400" dirty="0">
              <a:solidFill>
                <a:schemeClr val="tx1"/>
              </a:solidFill>
            </a:endParaRPr>
          </a:p>
          <a:p>
            <a:endParaRPr lang="en-US" altLang="ja-JP" sz="2400" dirty="0" smtClean="0">
              <a:solidFill>
                <a:schemeClr val="tx1"/>
              </a:solidFill>
            </a:endParaRPr>
          </a:p>
          <a:p>
            <a:endParaRPr lang="en-US" altLang="ja-JP" sz="2400" dirty="0">
              <a:solidFill>
                <a:schemeClr val="tx1"/>
              </a:solidFill>
            </a:endParaRPr>
          </a:p>
          <a:p>
            <a:endParaRPr lang="en-US" altLang="ja-JP" sz="2400" dirty="0" smtClean="0">
              <a:solidFill>
                <a:schemeClr val="tx1"/>
              </a:solidFill>
            </a:endParaRPr>
          </a:p>
          <a:p>
            <a:endParaRPr lang="en-US" altLang="ja-JP" sz="2400" dirty="0">
              <a:solidFill>
                <a:schemeClr val="tx1"/>
              </a:solidFill>
            </a:endParaRPr>
          </a:p>
          <a:p>
            <a:endParaRPr lang="en-US" altLang="ja-JP" sz="2400" dirty="0" smtClean="0">
              <a:solidFill>
                <a:schemeClr val="tx1"/>
              </a:solidFill>
            </a:endParaRPr>
          </a:p>
          <a:p>
            <a:endParaRPr lang="en-US" altLang="ja-JP" sz="2400" dirty="0">
              <a:solidFill>
                <a:schemeClr val="tx1"/>
              </a:solidFill>
            </a:endParaRPr>
          </a:p>
          <a:p>
            <a:endParaRPr lang="en-US" altLang="ja-JP" sz="2400" dirty="0" smtClean="0">
              <a:solidFill>
                <a:schemeClr val="tx1"/>
              </a:solidFill>
            </a:endParaRPr>
          </a:p>
          <a:p>
            <a:endParaRPr lang="en-US" altLang="ja-JP" sz="2400" dirty="0">
              <a:solidFill>
                <a:schemeClr val="tx1"/>
              </a:solidFill>
            </a:endParaRPr>
          </a:p>
          <a:p>
            <a:endParaRPr lang="en-US" altLang="ja-JP" sz="2400" dirty="0" smtClean="0">
              <a:solidFill>
                <a:schemeClr val="tx1"/>
              </a:solidFill>
            </a:endParaRPr>
          </a:p>
          <a:p>
            <a:endParaRPr lang="en-US" altLang="ja-JP" sz="2400" dirty="0">
              <a:solidFill>
                <a:schemeClr val="tx1"/>
              </a:solidFill>
            </a:endParaRPr>
          </a:p>
          <a:p>
            <a:r>
              <a:rPr lang="ja-JP" altLang="en-US" sz="2400" dirty="0" smtClean="0">
                <a:solidFill>
                  <a:schemeClr val="tx1"/>
                </a:solidFill>
              </a:rPr>
              <a:t>図</a:t>
            </a:r>
            <a:r>
              <a:rPr lang="ja-JP" altLang="en-US" sz="2400" dirty="0">
                <a:solidFill>
                  <a:schemeClr val="tx1"/>
                </a:solidFill>
              </a:rPr>
              <a:t>５</a:t>
            </a:r>
            <a:r>
              <a:rPr lang="en-US" altLang="ja-JP" sz="2400" dirty="0" smtClean="0">
                <a:solidFill>
                  <a:schemeClr val="tx1"/>
                </a:solidFill>
              </a:rPr>
              <a:t> : </a:t>
            </a:r>
            <a:r>
              <a:rPr lang="ja-JP" altLang="en-US" sz="2400" dirty="0" smtClean="0">
                <a:solidFill>
                  <a:schemeClr val="tx1"/>
                </a:solidFill>
              </a:rPr>
              <a:t>提案①と提案②の分離性能の比較</a:t>
            </a:r>
            <a:endParaRPr lang="en-US" altLang="ja-JP" sz="2400" dirty="0">
              <a:solidFill>
                <a:schemeClr val="tx1"/>
              </a:solidFill>
            </a:endParaRPr>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16</a:t>
            </a:fld>
            <a:endParaRPr kumimoji="1" lang="ja-JP" altLang="en-US" dirty="0"/>
          </a:p>
        </p:txBody>
      </p:sp>
      <p:sp>
        <p:nvSpPr>
          <p:cNvPr id="18" name="テキスト ボックス 4"/>
          <p:cNvSpPr txBox="1"/>
          <p:nvPr/>
        </p:nvSpPr>
        <p:spPr>
          <a:xfrm>
            <a:off x="4860032" y="1052736"/>
            <a:ext cx="288032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ja-JP" altLang="en-US" sz="1050" kern="10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 </a:t>
            </a:r>
            <a:r>
              <a:rPr lang="en-US" altLang="ja-JP" sz="1050" kern="100" dirty="0" smtClean="0">
                <a:solidFill>
                  <a:srgbClr val="FF0000"/>
                </a:solidFill>
                <a:latin typeface="游明朝" panose="02020400000000000000" pitchFamily="18" charset="-128"/>
                <a:ea typeface="游明朝" panose="02020400000000000000" pitchFamily="18" charset="-128"/>
                <a:cs typeface="Times New Roman" panose="02020603050405020304" pitchFamily="18" charset="0"/>
              </a:rPr>
              <a:t>k’ = 100(</a:t>
            </a:r>
            <a:r>
              <a:rPr lang="ja-JP" sz="1050" kern="100" dirty="0" smtClean="0">
                <a:solidFill>
                  <a:srgbClr val="FF0000"/>
                </a:solidFill>
                <a:effectLst/>
                <a:latin typeface="游明朝" panose="02020400000000000000" pitchFamily="18" charset="-128"/>
                <a:ea typeface="游明朝" panose="02020400000000000000" pitchFamily="18" charset="-128"/>
                <a:cs typeface="Times New Roman" panose="02020603050405020304" pitchFamily="18" charset="0"/>
              </a:rPr>
              <a:t>音源</a:t>
            </a:r>
            <a:r>
              <a:rPr lang="ja-JP" sz="1050" kern="100" dirty="0">
                <a:solidFill>
                  <a:srgbClr val="FF0000"/>
                </a:solidFill>
                <a:effectLst/>
                <a:latin typeface="游明朝" panose="02020400000000000000" pitchFamily="18" charset="-128"/>
                <a:ea typeface="游明朝" panose="02020400000000000000" pitchFamily="18" charset="-128"/>
                <a:cs typeface="Times New Roman" panose="02020603050405020304" pitchFamily="18" charset="0"/>
              </a:rPr>
              <a:t>と，音源の位置の</a:t>
            </a:r>
            <a:r>
              <a:rPr lang="ja-JP" sz="1050" kern="100" dirty="0" smtClean="0">
                <a:solidFill>
                  <a:srgbClr val="FF0000"/>
                </a:solidFill>
                <a:effectLst/>
                <a:latin typeface="游明朝" panose="02020400000000000000" pitchFamily="18" charset="-128"/>
                <a:ea typeface="游明朝" panose="02020400000000000000" pitchFamily="18" charset="-128"/>
                <a:cs typeface="Times New Roman" panose="02020603050405020304" pitchFamily="18" charset="0"/>
              </a:rPr>
              <a:t>切り替わり</a:t>
            </a:r>
            <a:r>
              <a:rPr lang="en-US" altLang="ja-JP" sz="1050" kern="100" dirty="0" smtClean="0">
                <a:solidFill>
                  <a:srgbClr val="FF0000"/>
                </a:solidFill>
                <a:effectLst/>
                <a:latin typeface="游明朝" panose="02020400000000000000" pitchFamily="18" charset="-128"/>
                <a:ea typeface="游明朝" panose="02020400000000000000" pitchFamily="18" charset="-128"/>
                <a:cs typeface="Times New Roman" panose="02020603050405020304" pitchFamily="18" charset="0"/>
              </a:rPr>
              <a:t>)</a:t>
            </a:r>
            <a:endParaRPr lang="ja-JP" sz="105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graphicFrame>
        <p:nvGraphicFramePr>
          <p:cNvPr id="7" name="グラフ 6"/>
          <p:cNvGraphicFramePr>
            <a:graphicFrameLocks/>
          </p:cNvGraphicFramePr>
          <p:nvPr>
            <p:extLst>
              <p:ext uri="{D42A27DB-BD31-4B8C-83A1-F6EECF244321}">
                <p14:modId xmlns:p14="http://schemas.microsoft.com/office/powerpoint/2010/main" val="3516140412"/>
              </p:ext>
            </p:extLst>
          </p:nvPr>
        </p:nvGraphicFramePr>
        <p:xfrm>
          <a:off x="971600" y="1380797"/>
          <a:ext cx="7344816" cy="3992419"/>
        </p:xfrm>
        <a:graphic>
          <a:graphicData uri="http://schemas.openxmlformats.org/drawingml/2006/chart">
            <c:chart xmlns:c="http://schemas.openxmlformats.org/drawingml/2006/chart" xmlns:r="http://schemas.openxmlformats.org/officeDocument/2006/relationships" r:id="rId2"/>
          </a:graphicData>
        </a:graphic>
      </p:graphicFrame>
      <p:sp>
        <p:nvSpPr>
          <p:cNvPr id="5" name="下矢印 4"/>
          <p:cNvSpPr/>
          <p:nvPr/>
        </p:nvSpPr>
        <p:spPr>
          <a:xfrm rot="2078075">
            <a:off x="4812583" y="1313157"/>
            <a:ext cx="128824" cy="117658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2607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260648"/>
            <a:ext cx="8229600" cy="922114"/>
          </a:xfrm>
        </p:spPr>
        <p:txBody>
          <a:bodyPr>
            <a:normAutofit/>
          </a:bodyPr>
          <a:lstStyle/>
          <a:p>
            <a:r>
              <a:rPr kumimoji="1" lang="en-US" altLang="ja-JP" sz="3200" dirty="0" smtClean="0"/>
              <a:t>6. </a:t>
            </a:r>
            <a:r>
              <a:rPr lang="ja-JP" altLang="en-US" sz="3200" dirty="0" smtClean="0"/>
              <a:t>シミュレーション結果</a:t>
            </a:r>
            <a:endParaRPr kumimoji="1" lang="ja-JP" altLang="en-US" sz="3200" dirty="0"/>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17</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3490930682"/>
              </p:ext>
            </p:extLst>
          </p:nvPr>
        </p:nvGraphicFramePr>
        <p:xfrm>
          <a:off x="539552" y="1268760"/>
          <a:ext cx="7941568" cy="4280267"/>
        </p:xfrm>
        <a:graphic>
          <a:graphicData uri="http://schemas.openxmlformats.org/drawingml/2006/chart">
            <c:chart xmlns:c="http://schemas.openxmlformats.org/drawingml/2006/chart" xmlns:r="http://schemas.openxmlformats.org/officeDocument/2006/relationships" r:id="rId2"/>
          </a:graphicData>
        </a:graphic>
      </p:graphicFrame>
      <p:sp>
        <p:nvSpPr>
          <p:cNvPr id="9" name="テキスト ボックス 8"/>
          <p:cNvSpPr txBox="1"/>
          <p:nvPr/>
        </p:nvSpPr>
        <p:spPr>
          <a:xfrm>
            <a:off x="2051720" y="5549027"/>
            <a:ext cx="4994177" cy="461665"/>
          </a:xfrm>
          <a:prstGeom prst="rect">
            <a:avLst/>
          </a:prstGeom>
          <a:noFill/>
        </p:spPr>
        <p:txBody>
          <a:bodyPr wrap="square" rtlCol="0">
            <a:spAutoFit/>
          </a:bodyPr>
          <a:lstStyle/>
          <a:p>
            <a:r>
              <a:rPr kumimoji="1" lang="ja-JP" altLang="en-US" sz="2400" dirty="0" smtClean="0"/>
              <a:t>図</a:t>
            </a:r>
            <a:r>
              <a:rPr lang="ja-JP" altLang="en-US" sz="2400" dirty="0"/>
              <a:t>６</a:t>
            </a:r>
            <a:r>
              <a:rPr kumimoji="1" lang="en-US" altLang="ja-JP" sz="2400" dirty="0" smtClean="0"/>
              <a:t> : </a:t>
            </a:r>
            <a:r>
              <a:rPr kumimoji="1" lang="ja-JP" altLang="en-US" sz="2400" dirty="0" smtClean="0"/>
              <a:t>提案①と②の計算時間の比較</a:t>
            </a:r>
            <a:endParaRPr kumimoji="1" lang="ja-JP" altLang="en-US" sz="2400" dirty="0"/>
          </a:p>
        </p:txBody>
      </p:sp>
      <p:sp>
        <p:nvSpPr>
          <p:cNvPr id="10" name="テキスト ボックス 9"/>
          <p:cNvSpPr txBox="1"/>
          <p:nvPr/>
        </p:nvSpPr>
        <p:spPr>
          <a:xfrm>
            <a:off x="1547664" y="6093296"/>
            <a:ext cx="6480720" cy="369332"/>
          </a:xfrm>
          <a:prstGeom prst="rect">
            <a:avLst/>
          </a:prstGeom>
          <a:noFill/>
        </p:spPr>
        <p:txBody>
          <a:bodyPr wrap="square" rtlCol="0">
            <a:spAutoFit/>
          </a:bodyPr>
          <a:lstStyle/>
          <a:p>
            <a:r>
              <a:rPr lang="ja-JP" altLang="en-US" dirty="0" smtClean="0"/>
              <a:t>提案②の音源切り替わり後の平均計算時間</a:t>
            </a:r>
            <a:r>
              <a:rPr lang="en-US" altLang="ja-JP" dirty="0" smtClean="0"/>
              <a:t>: </a:t>
            </a:r>
            <a:r>
              <a:rPr lang="en-US" altLang="ja-JP" b="1" dirty="0" smtClean="0"/>
              <a:t>980[sec]</a:t>
            </a:r>
            <a:endParaRPr kumimoji="1" lang="ja-JP" altLang="en-US" b="1" dirty="0"/>
          </a:p>
        </p:txBody>
      </p:sp>
    </p:spTree>
    <p:extLst>
      <p:ext uri="{BB962C8B-B14F-4D97-AF65-F5344CB8AC3E}">
        <p14:creationId xmlns:p14="http://schemas.microsoft.com/office/powerpoint/2010/main" val="328059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233448"/>
            <a:ext cx="7916416" cy="648135"/>
          </a:xfrm>
        </p:spPr>
        <p:txBody>
          <a:bodyPr>
            <a:normAutofit/>
          </a:bodyPr>
          <a:lstStyle/>
          <a:p>
            <a:r>
              <a:rPr lang="en-US" altLang="ja-JP" sz="3200" dirty="0"/>
              <a:t>7</a:t>
            </a:r>
            <a:r>
              <a:rPr kumimoji="1" lang="en-US" altLang="ja-JP" sz="3200" dirty="0" smtClean="0"/>
              <a:t>.</a:t>
            </a:r>
            <a:r>
              <a:rPr kumimoji="1" lang="ja-JP" altLang="en-US" sz="3200" dirty="0"/>
              <a:t>まとめ，今後の予定</a:t>
            </a:r>
          </a:p>
        </p:txBody>
      </p:sp>
      <p:sp>
        <p:nvSpPr>
          <p:cNvPr id="3" name="サブタイトル 2"/>
          <p:cNvSpPr>
            <a:spLocks noGrp="1"/>
          </p:cNvSpPr>
          <p:nvPr>
            <p:ph type="subTitle" idx="1"/>
          </p:nvPr>
        </p:nvSpPr>
        <p:spPr>
          <a:xfrm>
            <a:off x="611560" y="881582"/>
            <a:ext cx="8280920" cy="5931793"/>
          </a:xfrm>
        </p:spPr>
        <p:txBody>
          <a:bodyPr>
            <a:normAutofit lnSpcReduction="10000"/>
          </a:bodyPr>
          <a:lstStyle/>
          <a:p>
            <a:pPr marL="457200" indent="-457200" algn="l">
              <a:buFont typeface="+mj-ea"/>
              <a:buAutoNum type="circleNumDbPlain"/>
            </a:pPr>
            <a:r>
              <a:rPr lang="ja-JP" altLang="en-US" sz="2800" dirty="0">
                <a:solidFill>
                  <a:schemeClr val="tx1"/>
                </a:solidFill>
              </a:rPr>
              <a:t>まとめ</a:t>
            </a:r>
            <a:endParaRPr lang="en-US" altLang="ja-JP" sz="2800" dirty="0">
              <a:solidFill>
                <a:schemeClr val="tx1"/>
              </a:solidFill>
            </a:endParaRPr>
          </a:p>
          <a:p>
            <a:pPr marL="342900" indent="-342900" algn="l">
              <a:buFont typeface="Wingdings" panose="05000000000000000000" pitchFamily="2" charset="2"/>
              <a:buChar char="l"/>
            </a:pPr>
            <a:r>
              <a:rPr lang="ja-JP" altLang="en-US" sz="2400" dirty="0" smtClean="0">
                <a:solidFill>
                  <a:schemeClr val="tx1"/>
                </a:solidFill>
              </a:rPr>
              <a:t>提案①で，音源が切り替わる状況を想定して，ブラインド音源分離を実現させる方法として，従来の固定型</a:t>
            </a:r>
            <a:r>
              <a:rPr lang="en-US" altLang="ja-JP" sz="2400" dirty="0" smtClean="0">
                <a:solidFill>
                  <a:schemeClr val="tx1"/>
                </a:solidFill>
              </a:rPr>
              <a:t>BSS</a:t>
            </a:r>
            <a:r>
              <a:rPr lang="ja-JP" altLang="en-US" sz="2400" dirty="0" smtClean="0">
                <a:solidFill>
                  <a:schemeClr val="tx1"/>
                </a:solidFill>
              </a:rPr>
              <a:t>問題を最小二乗型同時対角化問題に当てはめて解くＤＭＤＩ</a:t>
            </a:r>
            <a:r>
              <a:rPr lang="en-US" altLang="ja-JP" sz="2400" dirty="0" smtClean="0">
                <a:solidFill>
                  <a:schemeClr val="tx1"/>
                </a:solidFill>
              </a:rPr>
              <a:t>[1]</a:t>
            </a:r>
            <a:r>
              <a:rPr lang="ja-JP" altLang="en-US" sz="2400" dirty="0" smtClean="0">
                <a:solidFill>
                  <a:schemeClr val="tx1"/>
                </a:solidFill>
              </a:rPr>
              <a:t>に忘却係数を </a:t>
            </a:r>
            <a:r>
              <a:rPr lang="ja-JP" altLang="en-US" sz="2400" dirty="0">
                <a:solidFill>
                  <a:schemeClr val="tx1"/>
                </a:solidFill>
              </a:rPr>
              <a:t>導入</a:t>
            </a:r>
            <a:r>
              <a:rPr lang="ja-JP" altLang="en-US" sz="2400" dirty="0" smtClean="0">
                <a:solidFill>
                  <a:schemeClr val="tx1"/>
                </a:solidFill>
              </a:rPr>
              <a:t>し，その性能を評価した．</a:t>
            </a:r>
            <a:endParaRPr lang="en-US" altLang="ja-JP" sz="2400" dirty="0" smtClean="0">
              <a:solidFill>
                <a:schemeClr val="tx1"/>
              </a:solidFill>
            </a:endParaRPr>
          </a:p>
          <a:p>
            <a:pPr marL="342900" indent="-342900" algn="l">
              <a:buFont typeface="Wingdings" panose="05000000000000000000" pitchFamily="2" charset="2"/>
              <a:buChar char="l"/>
            </a:pPr>
            <a:r>
              <a:rPr lang="ja-JP" altLang="en-US" sz="2400" dirty="0" smtClean="0">
                <a:solidFill>
                  <a:schemeClr val="tx1"/>
                </a:solidFill>
              </a:rPr>
              <a:t>提案②で，</a:t>
            </a:r>
            <a:r>
              <a:rPr lang="en-US" altLang="ja-JP" sz="2400" dirty="0" smtClean="0">
                <a:solidFill>
                  <a:schemeClr val="tx1"/>
                </a:solidFill>
              </a:rPr>
              <a:t>K’=50</a:t>
            </a:r>
            <a:r>
              <a:rPr lang="ja-JP" altLang="en-US" sz="2400" dirty="0" smtClean="0">
                <a:solidFill>
                  <a:schemeClr val="tx1"/>
                </a:solidFill>
              </a:rPr>
              <a:t>で１回の処理を区切り，分離行列を逐次的</a:t>
            </a:r>
            <a:endParaRPr lang="en-US" altLang="ja-JP" sz="2400" dirty="0" smtClean="0">
              <a:solidFill>
                <a:schemeClr val="tx1"/>
              </a:solidFill>
            </a:endParaRPr>
          </a:p>
          <a:p>
            <a:pPr algn="l"/>
            <a:r>
              <a:rPr lang="ja-JP" altLang="en-US" sz="2400" dirty="0" smtClean="0">
                <a:solidFill>
                  <a:schemeClr val="tx1"/>
                </a:solidFill>
              </a:rPr>
              <a:t>　  に更新することにより，提案①と比べ，分離精度を同程度に</a:t>
            </a:r>
            <a:endParaRPr lang="en-US" altLang="ja-JP" sz="2400" dirty="0" smtClean="0">
              <a:solidFill>
                <a:schemeClr val="tx1"/>
              </a:solidFill>
            </a:endParaRPr>
          </a:p>
          <a:p>
            <a:pPr algn="l"/>
            <a:r>
              <a:rPr lang="ja-JP" altLang="en-US" sz="2400" dirty="0" smtClean="0">
                <a:solidFill>
                  <a:schemeClr val="tx1"/>
                </a:solidFill>
              </a:rPr>
              <a:t>　  維持しつつ，</a:t>
            </a:r>
            <a:r>
              <a:rPr lang="en-US" altLang="ja-JP" sz="2400" dirty="0" smtClean="0">
                <a:solidFill>
                  <a:schemeClr val="tx1"/>
                </a:solidFill>
              </a:rPr>
              <a:t>1</a:t>
            </a:r>
            <a:r>
              <a:rPr lang="ja-JP" altLang="en-US" sz="2400" dirty="0" smtClean="0">
                <a:solidFill>
                  <a:schemeClr val="tx1"/>
                </a:solidFill>
              </a:rPr>
              <a:t>回の処理にかかる計算時間の短縮を図った．</a:t>
            </a:r>
            <a:endParaRPr lang="en-US" altLang="ja-JP" sz="2400" dirty="0">
              <a:solidFill>
                <a:schemeClr val="tx1"/>
              </a:solidFill>
            </a:endParaRPr>
          </a:p>
          <a:p>
            <a:pPr marL="342900" indent="-342900" algn="l">
              <a:buFont typeface="Wingdings" panose="05000000000000000000" pitchFamily="2" charset="2"/>
              <a:buChar char="l"/>
            </a:pPr>
            <a:r>
              <a:rPr lang="ja-JP" altLang="en-US" sz="2400" dirty="0" smtClean="0">
                <a:solidFill>
                  <a:schemeClr val="tx1"/>
                </a:solidFill>
              </a:rPr>
              <a:t>提案①，②双方で，文献</a:t>
            </a:r>
            <a:r>
              <a:rPr lang="en-US" altLang="ja-JP" sz="2400" dirty="0" smtClean="0">
                <a:solidFill>
                  <a:schemeClr val="tx1"/>
                </a:solidFill>
              </a:rPr>
              <a:t>[3]</a:t>
            </a:r>
            <a:r>
              <a:rPr lang="ja-JP" altLang="en-US" sz="2400" dirty="0" smtClean="0">
                <a:solidFill>
                  <a:schemeClr val="tx1"/>
                </a:solidFill>
              </a:rPr>
              <a:t>により，混合行列を用いずに，</a:t>
            </a:r>
            <a:endParaRPr lang="en-US" altLang="ja-JP" sz="2400" dirty="0" smtClean="0">
              <a:solidFill>
                <a:schemeClr val="tx1"/>
              </a:solidFill>
            </a:endParaRPr>
          </a:p>
          <a:p>
            <a:pPr algn="l"/>
            <a:r>
              <a:rPr lang="ja-JP" altLang="en-US" sz="2400" dirty="0">
                <a:solidFill>
                  <a:schemeClr val="tx1"/>
                </a:solidFill>
              </a:rPr>
              <a:t>　</a:t>
            </a:r>
            <a:r>
              <a:rPr lang="ja-JP" altLang="en-US" sz="2400" dirty="0" smtClean="0">
                <a:solidFill>
                  <a:schemeClr val="tx1"/>
                </a:solidFill>
              </a:rPr>
              <a:t>　</a:t>
            </a:r>
            <a:r>
              <a:rPr lang="en-US" altLang="ja-JP" sz="2400" dirty="0" smtClean="0">
                <a:solidFill>
                  <a:schemeClr val="tx1"/>
                </a:solidFill>
              </a:rPr>
              <a:t>Permutation</a:t>
            </a:r>
            <a:r>
              <a:rPr lang="ja-JP" altLang="en-US" sz="2400" dirty="0" smtClean="0">
                <a:solidFill>
                  <a:schemeClr val="tx1"/>
                </a:solidFill>
              </a:rPr>
              <a:t>問題を解決し，その性能を　　　　　 で評価した．</a:t>
            </a:r>
            <a:endParaRPr lang="en-US" altLang="ja-JP" sz="2400" dirty="0">
              <a:solidFill>
                <a:schemeClr val="tx1"/>
              </a:solidFill>
            </a:endParaRPr>
          </a:p>
          <a:p>
            <a:pPr algn="l"/>
            <a:r>
              <a:rPr lang="ja-JP" altLang="en-US" sz="2400" dirty="0" smtClean="0">
                <a:solidFill>
                  <a:schemeClr val="tx1"/>
                </a:solidFill>
              </a:rPr>
              <a:t>② 今後</a:t>
            </a:r>
            <a:r>
              <a:rPr lang="ja-JP" altLang="en-US" sz="2400" dirty="0">
                <a:solidFill>
                  <a:schemeClr val="tx1"/>
                </a:solidFill>
              </a:rPr>
              <a:t>の</a:t>
            </a:r>
            <a:r>
              <a:rPr lang="ja-JP" altLang="en-US" sz="2400" dirty="0" smtClean="0">
                <a:solidFill>
                  <a:schemeClr val="tx1"/>
                </a:solidFill>
              </a:rPr>
              <a:t>予定</a:t>
            </a:r>
            <a:endParaRPr lang="en-US" altLang="ja-JP" sz="2400" dirty="0" smtClean="0">
              <a:solidFill>
                <a:schemeClr val="tx1"/>
              </a:solidFill>
            </a:endParaRPr>
          </a:p>
          <a:p>
            <a:pPr marL="342900" indent="-342900" algn="l">
              <a:buFont typeface="Wingdings" panose="05000000000000000000" pitchFamily="2" charset="2"/>
              <a:buChar char="l"/>
            </a:pPr>
            <a:r>
              <a:rPr lang="ja-JP" altLang="en-US" sz="2400" dirty="0" smtClean="0">
                <a:solidFill>
                  <a:schemeClr val="tx1"/>
                </a:solidFill>
              </a:rPr>
              <a:t>提案②で音源が切り替わった後の収束を早くするために，</a:t>
            </a:r>
            <a:endParaRPr lang="en-US" altLang="ja-JP" sz="2400" dirty="0" smtClean="0">
              <a:solidFill>
                <a:schemeClr val="tx1"/>
              </a:solidFill>
            </a:endParaRPr>
          </a:p>
          <a:p>
            <a:pPr algn="l"/>
            <a:r>
              <a:rPr lang="ja-JP" altLang="en-US" sz="2400" dirty="0">
                <a:solidFill>
                  <a:schemeClr val="tx1"/>
                </a:solidFill>
              </a:rPr>
              <a:t>　</a:t>
            </a:r>
            <a:r>
              <a:rPr lang="ja-JP" altLang="en-US" sz="2400" dirty="0" smtClean="0">
                <a:solidFill>
                  <a:schemeClr val="tx1"/>
                </a:solidFill>
              </a:rPr>
              <a:t>  </a:t>
            </a:r>
            <a:r>
              <a:rPr lang="en-US" altLang="ja-JP" sz="2400" dirty="0" smtClean="0">
                <a:solidFill>
                  <a:schemeClr val="tx1"/>
                </a:solidFill>
              </a:rPr>
              <a:t>Blind</a:t>
            </a:r>
            <a:r>
              <a:rPr lang="ja-JP" altLang="en-US" sz="2400" dirty="0" smtClean="0">
                <a:solidFill>
                  <a:schemeClr val="tx1"/>
                </a:solidFill>
              </a:rPr>
              <a:t>で，切り替わりの検出ができないか検討する．</a:t>
            </a:r>
            <a:endParaRPr lang="en-US" altLang="ja-JP" sz="2400" dirty="0" smtClean="0">
              <a:solidFill>
                <a:schemeClr val="tx1"/>
              </a:solidFill>
            </a:endParaRPr>
          </a:p>
          <a:p>
            <a:pPr algn="l"/>
            <a:r>
              <a:rPr lang="ja-JP" altLang="en-US" sz="2400" dirty="0">
                <a:solidFill>
                  <a:schemeClr val="tx1"/>
                </a:solidFill>
              </a:rPr>
              <a:t>　</a:t>
            </a:r>
            <a:r>
              <a:rPr lang="ja-JP" altLang="en-US" sz="2400" dirty="0" smtClean="0">
                <a:solidFill>
                  <a:schemeClr val="tx1"/>
                </a:solidFill>
              </a:rPr>
              <a:t>  切り替わり前の伝送路を含まないで，切り替り後の</a:t>
            </a:r>
            <a:r>
              <a:rPr lang="en-US" altLang="ja-JP" sz="2400" dirty="0" smtClean="0">
                <a:solidFill>
                  <a:schemeClr val="tx1"/>
                </a:solidFill>
              </a:rPr>
              <a:t>K’</a:t>
            </a:r>
            <a:r>
              <a:rPr lang="ja-JP" altLang="en-US" sz="2400" dirty="0" smtClean="0">
                <a:solidFill>
                  <a:schemeClr val="tx1"/>
                </a:solidFill>
              </a:rPr>
              <a:t>を可変</a:t>
            </a:r>
            <a:r>
              <a:rPr lang="en-US" altLang="ja-JP" sz="2400" dirty="0" smtClean="0">
                <a:solidFill>
                  <a:schemeClr val="tx1"/>
                </a:solidFill>
              </a:rPr>
              <a:t>,</a:t>
            </a:r>
            <a:r>
              <a:rPr lang="ja-JP" altLang="en-US" sz="2400" dirty="0" smtClean="0">
                <a:solidFill>
                  <a:schemeClr val="tx1"/>
                </a:solidFill>
              </a:rPr>
              <a:t>　　</a:t>
            </a:r>
            <a:endParaRPr lang="en-US" altLang="ja-JP" sz="2400" dirty="0" smtClean="0">
              <a:solidFill>
                <a:schemeClr val="tx1"/>
              </a:solidFill>
            </a:endParaRPr>
          </a:p>
          <a:p>
            <a:pPr algn="l"/>
            <a:r>
              <a:rPr lang="ja-JP" altLang="en-US" sz="2400" dirty="0">
                <a:solidFill>
                  <a:schemeClr val="tx1"/>
                </a:solidFill>
              </a:rPr>
              <a:t>　</a:t>
            </a:r>
            <a:r>
              <a:rPr lang="ja-JP" altLang="en-US" sz="2400" dirty="0" smtClean="0">
                <a:solidFill>
                  <a:schemeClr val="tx1"/>
                </a:solidFill>
              </a:rPr>
              <a:t>　忘却させずに解けば，収束が早くなるのではないか．</a:t>
            </a:r>
            <a:endParaRPr lang="en-US" altLang="ja-JP" sz="2400" dirty="0">
              <a:solidFill>
                <a:schemeClr val="tx1"/>
              </a:solidFill>
            </a:endParaRPr>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18</a:t>
            </a:fld>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144" y="4365104"/>
            <a:ext cx="1008112" cy="358809"/>
          </a:xfrm>
          <a:prstGeom prst="rect">
            <a:avLst/>
          </a:prstGeom>
        </p:spPr>
      </p:pic>
      <p:sp>
        <p:nvSpPr>
          <p:cNvPr id="6" name="右カーブ矢印 5"/>
          <p:cNvSpPr/>
          <p:nvPr/>
        </p:nvSpPr>
        <p:spPr>
          <a:xfrm>
            <a:off x="683568" y="5589240"/>
            <a:ext cx="288032" cy="5561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031859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31068"/>
          </a:xfrm>
        </p:spPr>
        <p:txBody>
          <a:bodyPr>
            <a:normAutofit/>
          </a:bodyPr>
          <a:lstStyle/>
          <a:p>
            <a:r>
              <a:rPr lang="en-US" altLang="ja-JP" sz="3200" dirty="0"/>
              <a:t>8</a:t>
            </a:r>
            <a:r>
              <a:rPr lang="en-US" altLang="ja-JP" sz="3200" dirty="0" smtClean="0"/>
              <a:t>. </a:t>
            </a:r>
            <a:r>
              <a:rPr kumimoji="1" lang="en-US" altLang="ja-JP" sz="3200" dirty="0" smtClean="0"/>
              <a:t> </a:t>
            </a:r>
            <a:r>
              <a:rPr kumimoji="1" lang="ja-JP" altLang="en-US" sz="3200" dirty="0"/>
              <a:t>参考文献</a:t>
            </a:r>
          </a:p>
        </p:txBody>
      </p:sp>
      <p:sp>
        <p:nvSpPr>
          <p:cNvPr id="3" name="コンテンツ プレースホルダー 2"/>
          <p:cNvSpPr>
            <a:spLocks noGrp="1"/>
          </p:cNvSpPr>
          <p:nvPr>
            <p:ph idx="1"/>
          </p:nvPr>
        </p:nvSpPr>
        <p:spPr>
          <a:xfrm>
            <a:off x="323528" y="1005706"/>
            <a:ext cx="8640960" cy="5591646"/>
          </a:xfrm>
        </p:spPr>
        <p:txBody>
          <a:bodyPr>
            <a:normAutofit/>
          </a:bodyPr>
          <a:lstStyle/>
          <a:p>
            <a:pPr marL="0" indent="0">
              <a:buNone/>
            </a:pPr>
            <a:r>
              <a:rPr kumimoji="1" lang="en-US" altLang="ja-JP" sz="2000" dirty="0"/>
              <a:t>[1] </a:t>
            </a:r>
            <a:r>
              <a:rPr kumimoji="1" lang="en-US" altLang="ja-JP" sz="2000" dirty="0" err="1"/>
              <a:t>S.Saito</a:t>
            </a:r>
            <a:r>
              <a:rPr kumimoji="1" lang="en-US" altLang="ja-JP" sz="2000" dirty="0"/>
              <a:t>, </a:t>
            </a:r>
            <a:r>
              <a:rPr kumimoji="1" lang="en-US" altLang="ja-JP" sz="2000" dirty="0" err="1"/>
              <a:t>K.Oishi</a:t>
            </a:r>
            <a:r>
              <a:rPr kumimoji="1" lang="en-US" altLang="ja-JP" sz="2000" dirty="0"/>
              <a:t>, and </a:t>
            </a:r>
            <a:r>
              <a:rPr kumimoji="1" lang="en-US" altLang="ja-JP" sz="2000" dirty="0" err="1"/>
              <a:t>T.Furukawa</a:t>
            </a:r>
            <a:r>
              <a:rPr kumimoji="1" lang="en-US" altLang="ja-JP" sz="2000" dirty="0"/>
              <a:t>, “</a:t>
            </a:r>
            <a:r>
              <a:rPr kumimoji="1" lang="en-US" altLang="ja-JP" sz="2000" dirty="0" err="1"/>
              <a:t>Convolutive</a:t>
            </a:r>
            <a:r>
              <a:rPr kumimoji="1" lang="en-US" altLang="ja-JP" sz="2000" dirty="0"/>
              <a:t> blind source separation using</a:t>
            </a:r>
          </a:p>
          <a:p>
            <a:pPr marL="0" indent="0">
              <a:buNone/>
            </a:pPr>
            <a:r>
              <a:rPr lang="en-US" altLang="ja-JP" sz="2000" dirty="0"/>
              <a:t>      an iterative least-squares algorithms for non-orthogonal approximate joint</a:t>
            </a:r>
          </a:p>
          <a:p>
            <a:pPr marL="0" indent="0">
              <a:buNone/>
            </a:pPr>
            <a:r>
              <a:rPr kumimoji="1" lang="en-US" altLang="ja-JP" sz="2000" dirty="0"/>
              <a:t>      </a:t>
            </a:r>
            <a:r>
              <a:rPr kumimoji="1" lang="en-US" altLang="ja-JP" sz="2000" dirty="0" err="1"/>
              <a:t>diagonalization</a:t>
            </a:r>
            <a:r>
              <a:rPr kumimoji="1" lang="en-US" altLang="ja-JP" sz="2000" dirty="0"/>
              <a:t>,</a:t>
            </a:r>
            <a:r>
              <a:rPr lang="en-US" altLang="ja-JP" sz="2000" dirty="0"/>
              <a:t>” IEEE Trans. Audio, Speech and Language Process., vol.23,</a:t>
            </a:r>
          </a:p>
          <a:p>
            <a:pPr marL="0" indent="0">
              <a:buNone/>
            </a:pPr>
            <a:r>
              <a:rPr kumimoji="1" lang="en-US" altLang="ja-JP" sz="2000" dirty="0"/>
              <a:t>      no.12, pp</a:t>
            </a:r>
            <a:r>
              <a:rPr lang="en-US" altLang="ja-JP" sz="2000" dirty="0"/>
              <a:t>.2434-2448, Dec. 2015.</a:t>
            </a:r>
            <a:endParaRPr kumimoji="1" lang="en-US" altLang="ja-JP" sz="2000" dirty="0"/>
          </a:p>
          <a:p>
            <a:pPr marL="0" indent="0">
              <a:buNone/>
            </a:pPr>
            <a:r>
              <a:rPr lang="en-US" altLang="ja-JP" sz="2000" dirty="0"/>
              <a:t>[2] </a:t>
            </a:r>
            <a:r>
              <a:rPr lang="en-US" altLang="ja-JP" sz="2000" dirty="0" err="1"/>
              <a:t>J.B.Allen</a:t>
            </a:r>
            <a:r>
              <a:rPr lang="en-US" altLang="ja-JP" sz="2000" dirty="0"/>
              <a:t> and </a:t>
            </a:r>
            <a:r>
              <a:rPr lang="en-US" altLang="ja-JP" sz="2000" dirty="0" err="1"/>
              <a:t>D.A.Berkley</a:t>
            </a:r>
            <a:r>
              <a:rPr lang="en-US" altLang="ja-JP" sz="2000" dirty="0"/>
              <a:t> ,“Image method for efficiently simulating small-room</a:t>
            </a:r>
          </a:p>
          <a:p>
            <a:pPr marL="0" indent="0">
              <a:buNone/>
            </a:pPr>
            <a:r>
              <a:rPr lang="en-US" altLang="ja-JP" sz="2000" dirty="0"/>
              <a:t>     </a:t>
            </a:r>
            <a:r>
              <a:rPr lang="ja-JP" altLang="en-US" sz="2000" dirty="0"/>
              <a:t> </a:t>
            </a:r>
            <a:r>
              <a:rPr lang="en-US" altLang="ja-JP" sz="2000" dirty="0" err="1"/>
              <a:t>acousrics</a:t>
            </a:r>
            <a:r>
              <a:rPr lang="en-US" altLang="ja-JP" sz="2000" dirty="0"/>
              <a:t>,” </a:t>
            </a:r>
            <a:r>
              <a:rPr lang="en-US" altLang="ja-JP" sz="2000" dirty="0" err="1"/>
              <a:t>J.Acoust</a:t>
            </a:r>
            <a:r>
              <a:rPr lang="en-US" altLang="ja-JP" sz="2000" dirty="0"/>
              <a:t>. Soc. Amer., vol.65, pp. 943-950, Apr.1979.</a:t>
            </a:r>
          </a:p>
          <a:p>
            <a:pPr marL="0" indent="0">
              <a:buNone/>
            </a:pPr>
            <a:r>
              <a:rPr lang="en-US" altLang="ja-JP" sz="2000" dirty="0"/>
              <a:t>[3] </a:t>
            </a:r>
            <a:r>
              <a:rPr lang="en-US" altLang="ja-JP" sz="2000" dirty="0" smtClean="0"/>
              <a:t>K. </a:t>
            </a:r>
            <a:r>
              <a:rPr lang="en-US" altLang="ja-JP" sz="2000" dirty="0" err="1" smtClean="0"/>
              <a:t>Rahbar</a:t>
            </a:r>
            <a:r>
              <a:rPr lang="en-US" altLang="ja-JP" sz="2000" dirty="0" smtClean="0"/>
              <a:t> </a:t>
            </a:r>
            <a:r>
              <a:rPr lang="en-US" altLang="ja-JP" sz="2000" dirty="0"/>
              <a:t>and </a:t>
            </a:r>
            <a:r>
              <a:rPr lang="en-US" altLang="ja-JP" sz="2000" dirty="0" smtClean="0"/>
              <a:t>J. Reilly, “A Frequency Domain Method for Blind Source </a:t>
            </a:r>
          </a:p>
          <a:p>
            <a:pPr marL="0" indent="0">
              <a:buNone/>
            </a:pPr>
            <a:r>
              <a:rPr lang="en-US" altLang="ja-JP" sz="2000" dirty="0"/>
              <a:t> </a:t>
            </a:r>
            <a:r>
              <a:rPr lang="en-US" altLang="ja-JP" sz="2000" dirty="0" smtClean="0"/>
              <a:t>     Separation of </a:t>
            </a:r>
            <a:r>
              <a:rPr lang="en-US" altLang="ja-JP" sz="2000" dirty="0" err="1" smtClean="0"/>
              <a:t>Convolutive</a:t>
            </a:r>
            <a:r>
              <a:rPr lang="en-US" altLang="ja-JP" sz="2000" dirty="0" smtClean="0"/>
              <a:t> </a:t>
            </a:r>
            <a:r>
              <a:rPr lang="en-US" altLang="ja-JP" sz="2000" smtClean="0"/>
              <a:t>Audio Mixtures,” </a:t>
            </a:r>
            <a:r>
              <a:rPr lang="en-US" altLang="ja-JP" sz="2000" dirty="0"/>
              <a:t>IEEE Trans. </a:t>
            </a:r>
          </a:p>
          <a:p>
            <a:pPr marL="0" indent="0">
              <a:buNone/>
            </a:pPr>
            <a:r>
              <a:rPr lang="en-US" altLang="ja-JP" sz="2000" dirty="0"/>
              <a:t>      and Signal </a:t>
            </a:r>
            <a:r>
              <a:rPr lang="en-US" altLang="ja-JP" sz="2000" dirty="0" err="1"/>
              <a:t>Process.Left</a:t>
            </a:r>
            <a:r>
              <a:rPr lang="en-US" altLang="ja-JP" sz="2000" dirty="0"/>
              <a:t>., vol.63, no.5, pp.1322-1334, Mar.2015.</a:t>
            </a:r>
            <a:r>
              <a:rPr lang="ja-JP" altLang="en-US" sz="2000" dirty="0"/>
              <a:t>　</a:t>
            </a:r>
            <a:endParaRPr lang="en-US" altLang="ja-JP" sz="2000" dirty="0"/>
          </a:p>
          <a:p>
            <a:pPr marL="0" indent="0">
              <a:buNone/>
            </a:pPr>
            <a:r>
              <a:rPr lang="en-US" altLang="ja-JP" sz="2000" dirty="0"/>
              <a:t>[4] (</a:t>
            </a:r>
            <a:r>
              <a:rPr lang="ja-JP" altLang="en-US" sz="2000" dirty="0"/>
              <a:t>社</a:t>
            </a:r>
            <a:r>
              <a:rPr lang="en-US" altLang="ja-JP" sz="2000" dirty="0"/>
              <a:t>) </a:t>
            </a:r>
            <a:r>
              <a:rPr lang="ja-JP" altLang="en-US" sz="2000" dirty="0"/>
              <a:t>日本音響学会　連続音声データベース調査委員会，</a:t>
            </a:r>
            <a:r>
              <a:rPr lang="en-US" altLang="ja-JP" sz="2000" dirty="0"/>
              <a:t>(</a:t>
            </a:r>
            <a:r>
              <a:rPr lang="ja-JP" altLang="en-US" sz="2000" dirty="0"/>
              <a:t>財</a:t>
            </a:r>
            <a:r>
              <a:rPr lang="en-US" altLang="ja-JP" sz="2000" dirty="0"/>
              <a:t>) </a:t>
            </a:r>
            <a:r>
              <a:rPr lang="ja-JP" altLang="en-US" sz="2000" dirty="0"/>
              <a:t>日本応報処理</a:t>
            </a:r>
            <a:endParaRPr lang="en-US" altLang="ja-JP" sz="2000" dirty="0"/>
          </a:p>
          <a:p>
            <a:pPr marL="0" indent="0">
              <a:buNone/>
            </a:pPr>
            <a:r>
              <a:rPr lang="en-US" altLang="ja-JP" sz="2000" dirty="0"/>
              <a:t>      </a:t>
            </a:r>
            <a:r>
              <a:rPr lang="ja-JP" altLang="en-US" sz="2000" dirty="0"/>
              <a:t>開発協会　知的音声処理調査委員会</a:t>
            </a:r>
            <a:r>
              <a:rPr lang="en-US" altLang="ja-JP" sz="2000" dirty="0"/>
              <a:t>,</a:t>
            </a:r>
            <a:r>
              <a:rPr lang="ja-JP" altLang="en-US" sz="2000" dirty="0"/>
              <a:t> </a:t>
            </a:r>
            <a:r>
              <a:rPr lang="en-US" altLang="ja-JP" sz="2000" dirty="0"/>
              <a:t>“</a:t>
            </a:r>
            <a:r>
              <a:rPr lang="ja-JP" altLang="en-US" sz="2000" dirty="0"/>
              <a:t>研究用連続音声データベース</a:t>
            </a:r>
            <a:r>
              <a:rPr lang="en-US" altLang="ja-JP" sz="2000" dirty="0"/>
              <a:t>(ASJ-</a:t>
            </a:r>
          </a:p>
          <a:p>
            <a:pPr marL="0" indent="0">
              <a:buNone/>
            </a:pPr>
            <a:r>
              <a:rPr lang="en-US" altLang="ja-JP" sz="2000" dirty="0"/>
              <a:t>      JIPDEC)”, (</a:t>
            </a:r>
            <a:r>
              <a:rPr lang="ja-JP" altLang="en-US" sz="2000" dirty="0"/>
              <a:t>財</a:t>
            </a:r>
            <a:r>
              <a:rPr lang="en-US" altLang="ja-JP" sz="2000" dirty="0"/>
              <a:t>) </a:t>
            </a:r>
            <a:r>
              <a:rPr lang="ja-JP" altLang="en-US" sz="2000" dirty="0"/>
              <a:t>日本情報処理開発協会　</a:t>
            </a:r>
            <a:r>
              <a:rPr lang="en-US" altLang="ja-JP" sz="2000" dirty="0"/>
              <a:t>AI </a:t>
            </a:r>
            <a:r>
              <a:rPr lang="ja-JP" altLang="en-US" sz="2000" dirty="0"/>
              <a:t>ファジィ振興センター</a:t>
            </a:r>
            <a:r>
              <a:rPr lang="en-US" altLang="ja-JP" sz="2000" dirty="0"/>
              <a:t>, 1991</a:t>
            </a:r>
            <a:r>
              <a:rPr lang="en-US" altLang="ja-JP" sz="2000" dirty="0" smtClean="0"/>
              <a:t>.</a:t>
            </a:r>
          </a:p>
          <a:p>
            <a:pPr marL="0" indent="0">
              <a:buNone/>
            </a:pPr>
            <a:r>
              <a:rPr lang="en-US" altLang="ja-JP" sz="2000" dirty="0" smtClean="0"/>
              <a:t>[5] </a:t>
            </a:r>
            <a:r>
              <a:rPr lang="en-US" altLang="ja-JP" sz="2000" dirty="0" err="1" smtClean="0"/>
              <a:t>D.Nion</a:t>
            </a:r>
            <a:r>
              <a:rPr lang="en-US" altLang="ja-JP" sz="2000" dirty="0" smtClean="0"/>
              <a:t> and N. D. </a:t>
            </a:r>
            <a:r>
              <a:rPr lang="en-US" altLang="ja-JP" sz="2000" dirty="0" err="1" smtClean="0"/>
              <a:t>Sidiropouls</a:t>
            </a:r>
            <a:r>
              <a:rPr lang="en-US" altLang="ja-JP" sz="2000" dirty="0" smtClean="0"/>
              <a:t>, “Adaptive algorithms to track the PARAFAC</a:t>
            </a:r>
          </a:p>
          <a:p>
            <a:pPr marL="0" indent="0">
              <a:buNone/>
            </a:pPr>
            <a:r>
              <a:rPr lang="en-US" altLang="ja-JP" sz="2000" dirty="0"/>
              <a:t> </a:t>
            </a:r>
            <a:r>
              <a:rPr lang="en-US" altLang="ja-JP" sz="2000" dirty="0" smtClean="0"/>
              <a:t>     decomposition of a third-order tensor,” IEEE Trans. Signal Process., vol.57,</a:t>
            </a:r>
          </a:p>
          <a:p>
            <a:pPr marL="0" indent="0">
              <a:buNone/>
            </a:pPr>
            <a:r>
              <a:rPr lang="en-US" altLang="ja-JP" sz="2000" dirty="0"/>
              <a:t> </a:t>
            </a:r>
            <a:r>
              <a:rPr lang="en-US" altLang="ja-JP" sz="2000" dirty="0" smtClean="0"/>
              <a:t>     no.6, pp.2299-2310, Jun. 2009. </a:t>
            </a:r>
            <a:endParaRPr lang="ja-JP" altLang="ja-JP" sz="2000" dirty="0"/>
          </a:p>
          <a:p>
            <a:pPr marL="0" indent="0">
              <a:buNone/>
            </a:pPr>
            <a:endParaRPr lang="en-US" altLang="ja-JP" sz="2000" dirty="0"/>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19</a:t>
            </a:fld>
            <a:endParaRPr kumimoji="1" lang="ja-JP" altLang="en-US"/>
          </a:p>
        </p:txBody>
      </p:sp>
    </p:spTree>
    <p:extLst>
      <p:ext uri="{BB962C8B-B14F-4D97-AF65-F5344CB8AC3E}">
        <p14:creationId xmlns:p14="http://schemas.microsoft.com/office/powerpoint/2010/main" val="1098258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965702" y="476672"/>
            <a:ext cx="7486600" cy="648071"/>
          </a:xfrm>
        </p:spPr>
        <p:txBody>
          <a:bodyPr>
            <a:normAutofit/>
          </a:bodyPr>
          <a:lstStyle/>
          <a:p>
            <a:r>
              <a:rPr kumimoji="1" lang="ja-JP" altLang="en-US" sz="3200" dirty="0"/>
              <a:t>目次</a:t>
            </a:r>
          </a:p>
        </p:txBody>
      </p:sp>
      <p:sp>
        <p:nvSpPr>
          <p:cNvPr id="5" name="サブタイトル 4"/>
          <p:cNvSpPr>
            <a:spLocks noGrp="1"/>
          </p:cNvSpPr>
          <p:nvPr>
            <p:ph type="subTitle" idx="1"/>
          </p:nvPr>
        </p:nvSpPr>
        <p:spPr>
          <a:xfrm>
            <a:off x="971600" y="1185725"/>
            <a:ext cx="7344816" cy="4043475"/>
          </a:xfrm>
        </p:spPr>
        <p:txBody>
          <a:bodyPr>
            <a:normAutofit/>
          </a:bodyPr>
          <a:lstStyle/>
          <a:p>
            <a:pPr algn="l"/>
            <a:r>
              <a:rPr kumimoji="1" lang="en-US" altLang="ja-JP" sz="2400" dirty="0">
                <a:solidFill>
                  <a:schemeClr val="tx1"/>
                </a:solidFill>
              </a:rPr>
              <a:t> 1. </a:t>
            </a:r>
            <a:r>
              <a:rPr kumimoji="1" lang="ja-JP" altLang="en-US" sz="2400" dirty="0">
                <a:solidFill>
                  <a:schemeClr val="tx1"/>
                </a:solidFill>
              </a:rPr>
              <a:t>はじめに（研究背景</a:t>
            </a:r>
            <a:r>
              <a:rPr kumimoji="1" lang="en-US" altLang="ja-JP" sz="2400" dirty="0">
                <a:solidFill>
                  <a:schemeClr val="tx1"/>
                </a:solidFill>
              </a:rPr>
              <a:t>)</a:t>
            </a:r>
          </a:p>
          <a:p>
            <a:pPr algn="l"/>
            <a:r>
              <a:rPr lang="en-US" altLang="ja-JP" sz="2400" dirty="0">
                <a:solidFill>
                  <a:schemeClr val="tx1"/>
                </a:solidFill>
              </a:rPr>
              <a:t> 2. </a:t>
            </a:r>
            <a:r>
              <a:rPr lang="ja-JP" altLang="en-US" sz="2400" dirty="0">
                <a:solidFill>
                  <a:schemeClr val="tx1"/>
                </a:solidFill>
              </a:rPr>
              <a:t>従来の固定型</a:t>
            </a:r>
            <a:r>
              <a:rPr lang="en-US" altLang="ja-JP" sz="2400" dirty="0">
                <a:solidFill>
                  <a:schemeClr val="tx1"/>
                </a:solidFill>
              </a:rPr>
              <a:t>BSS</a:t>
            </a:r>
            <a:r>
              <a:rPr lang="ja-JP" altLang="en-US" sz="2400" dirty="0">
                <a:solidFill>
                  <a:schemeClr val="tx1"/>
                </a:solidFill>
              </a:rPr>
              <a:t>問題と提案する適応型</a:t>
            </a:r>
            <a:r>
              <a:rPr lang="en-US" altLang="ja-JP" sz="2400" dirty="0">
                <a:solidFill>
                  <a:schemeClr val="tx1"/>
                </a:solidFill>
              </a:rPr>
              <a:t>BSS</a:t>
            </a:r>
            <a:r>
              <a:rPr lang="ja-JP" altLang="en-US" sz="2400" dirty="0">
                <a:solidFill>
                  <a:schemeClr val="tx1"/>
                </a:solidFill>
              </a:rPr>
              <a:t>問題</a:t>
            </a:r>
            <a:endParaRPr lang="en-US" altLang="ja-JP" sz="2400" dirty="0">
              <a:solidFill>
                <a:schemeClr val="tx1"/>
              </a:solidFill>
            </a:endParaRPr>
          </a:p>
          <a:p>
            <a:pPr algn="l"/>
            <a:r>
              <a:rPr lang="en-US" altLang="ja-JP" sz="2400" dirty="0">
                <a:solidFill>
                  <a:schemeClr val="tx1"/>
                </a:solidFill>
              </a:rPr>
              <a:t> 3. </a:t>
            </a:r>
            <a:r>
              <a:rPr lang="ja-JP" altLang="en-US" sz="2400" dirty="0" smtClean="0">
                <a:solidFill>
                  <a:schemeClr val="tx1"/>
                </a:solidFill>
              </a:rPr>
              <a:t>研究</a:t>
            </a:r>
            <a:r>
              <a:rPr lang="ja-JP" altLang="en-US" sz="2400" dirty="0">
                <a:solidFill>
                  <a:schemeClr val="tx1"/>
                </a:solidFill>
              </a:rPr>
              <a:t>目的</a:t>
            </a:r>
            <a:endParaRPr lang="en-US" altLang="ja-JP" sz="2400" dirty="0">
              <a:solidFill>
                <a:schemeClr val="tx1"/>
              </a:solidFill>
            </a:endParaRPr>
          </a:p>
          <a:p>
            <a:pPr algn="l"/>
            <a:r>
              <a:rPr lang="ja-JP" altLang="en-US" sz="2400" dirty="0">
                <a:solidFill>
                  <a:schemeClr val="tx1"/>
                </a:solidFill>
              </a:rPr>
              <a:t> </a:t>
            </a:r>
            <a:r>
              <a:rPr lang="en-US" altLang="ja-JP" sz="2400" dirty="0">
                <a:solidFill>
                  <a:schemeClr val="tx1"/>
                </a:solidFill>
              </a:rPr>
              <a:t>4</a:t>
            </a:r>
            <a:r>
              <a:rPr kumimoji="1" lang="en-US" altLang="ja-JP" sz="2400" dirty="0" smtClean="0">
                <a:solidFill>
                  <a:schemeClr val="tx1"/>
                </a:solidFill>
              </a:rPr>
              <a:t>.</a:t>
            </a:r>
            <a:r>
              <a:rPr lang="ja-JP" altLang="en-US" sz="2400" dirty="0" smtClean="0">
                <a:solidFill>
                  <a:schemeClr val="tx1"/>
                </a:solidFill>
              </a:rPr>
              <a:t> 提案する適応型</a:t>
            </a:r>
            <a:r>
              <a:rPr lang="en-US" altLang="ja-JP" sz="2400" dirty="0" smtClean="0">
                <a:solidFill>
                  <a:schemeClr val="tx1"/>
                </a:solidFill>
              </a:rPr>
              <a:t>BSS</a:t>
            </a:r>
            <a:r>
              <a:rPr lang="ja-JP" altLang="en-US" sz="2400" dirty="0" smtClean="0">
                <a:solidFill>
                  <a:schemeClr val="tx1"/>
                </a:solidFill>
              </a:rPr>
              <a:t>問題</a:t>
            </a:r>
            <a:endParaRPr kumimoji="1" lang="en-US" altLang="ja-JP" sz="2400" dirty="0">
              <a:solidFill>
                <a:schemeClr val="tx1"/>
              </a:solidFill>
            </a:endParaRPr>
          </a:p>
          <a:p>
            <a:pPr algn="l"/>
            <a:r>
              <a:rPr lang="en-US" altLang="ja-JP" sz="2400" dirty="0">
                <a:solidFill>
                  <a:schemeClr val="tx1"/>
                </a:solidFill>
              </a:rPr>
              <a:t> </a:t>
            </a:r>
            <a:r>
              <a:rPr lang="en-US" altLang="ja-JP" sz="2400" dirty="0" smtClean="0">
                <a:solidFill>
                  <a:schemeClr val="tx1"/>
                </a:solidFill>
              </a:rPr>
              <a:t>5</a:t>
            </a:r>
            <a:r>
              <a:rPr kumimoji="1" lang="en-US" altLang="ja-JP" sz="2400" dirty="0" smtClean="0">
                <a:solidFill>
                  <a:schemeClr val="tx1"/>
                </a:solidFill>
              </a:rPr>
              <a:t>.</a:t>
            </a:r>
            <a:r>
              <a:rPr lang="ja-JP" altLang="en-US" sz="2400" dirty="0" smtClean="0">
                <a:solidFill>
                  <a:schemeClr val="tx1"/>
                </a:solidFill>
              </a:rPr>
              <a:t> </a:t>
            </a:r>
            <a:r>
              <a:rPr lang="ja-JP" altLang="en-US" sz="2400" dirty="0">
                <a:solidFill>
                  <a:schemeClr val="tx1"/>
                </a:solidFill>
              </a:rPr>
              <a:t>シミュレーション条件</a:t>
            </a:r>
            <a:endParaRPr lang="en-US" altLang="ja-JP" sz="2400" dirty="0">
              <a:solidFill>
                <a:schemeClr val="tx1"/>
              </a:solidFill>
            </a:endParaRPr>
          </a:p>
          <a:p>
            <a:pPr algn="l"/>
            <a:r>
              <a:rPr lang="en-US" altLang="ja-JP" sz="2400" dirty="0">
                <a:solidFill>
                  <a:schemeClr val="tx1"/>
                </a:solidFill>
              </a:rPr>
              <a:t> </a:t>
            </a:r>
            <a:r>
              <a:rPr lang="en-US" altLang="ja-JP" sz="2400" dirty="0" smtClean="0">
                <a:solidFill>
                  <a:schemeClr val="tx1"/>
                </a:solidFill>
              </a:rPr>
              <a:t>6.</a:t>
            </a:r>
            <a:r>
              <a:rPr lang="ja-JP" altLang="en-US" sz="2400" dirty="0" smtClean="0">
                <a:solidFill>
                  <a:schemeClr val="tx1"/>
                </a:solidFill>
              </a:rPr>
              <a:t> </a:t>
            </a:r>
            <a:r>
              <a:rPr lang="ja-JP" altLang="en-US" sz="2400" dirty="0">
                <a:solidFill>
                  <a:schemeClr val="tx1"/>
                </a:solidFill>
              </a:rPr>
              <a:t>シミュレーション結果</a:t>
            </a:r>
            <a:endParaRPr lang="en-US" altLang="ja-JP" sz="2400" dirty="0">
              <a:solidFill>
                <a:schemeClr val="tx1"/>
              </a:solidFill>
            </a:endParaRPr>
          </a:p>
          <a:p>
            <a:pPr algn="l"/>
            <a:r>
              <a:rPr lang="ja-JP" altLang="en-US" sz="2400" dirty="0">
                <a:solidFill>
                  <a:schemeClr val="tx1"/>
                </a:solidFill>
              </a:rPr>
              <a:t> </a:t>
            </a:r>
            <a:r>
              <a:rPr lang="en-US" altLang="ja-JP" sz="2400" dirty="0">
                <a:solidFill>
                  <a:schemeClr val="tx1"/>
                </a:solidFill>
              </a:rPr>
              <a:t>7</a:t>
            </a:r>
            <a:r>
              <a:rPr kumimoji="1" lang="en-US" altLang="ja-JP" sz="2400" dirty="0" smtClean="0">
                <a:solidFill>
                  <a:schemeClr val="tx1"/>
                </a:solidFill>
              </a:rPr>
              <a:t>.</a:t>
            </a:r>
            <a:r>
              <a:rPr lang="ja-JP" altLang="en-US" sz="2400" dirty="0" smtClean="0">
                <a:solidFill>
                  <a:schemeClr val="tx1"/>
                </a:solidFill>
              </a:rPr>
              <a:t> </a:t>
            </a:r>
            <a:r>
              <a:rPr lang="ja-JP" altLang="en-US" sz="2400" dirty="0">
                <a:solidFill>
                  <a:schemeClr val="tx1"/>
                </a:solidFill>
              </a:rPr>
              <a:t>まとめ、今後の予定</a:t>
            </a:r>
            <a:endParaRPr lang="en-US" altLang="ja-JP" sz="2400" dirty="0">
              <a:solidFill>
                <a:schemeClr val="tx1"/>
              </a:solidFill>
            </a:endParaRPr>
          </a:p>
          <a:p>
            <a:pPr algn="l"/>
            <a:r>
              <a:rPr lang="ja-JP" altLang="en-US" sz="2400" dirty="0">
                <a:solidFill>
                  <a:schemeClr val="tx1"/>
                </a:solidFill>
              </a:rPr>
              <a:t> </a:t>
            </a:r>
            <a:r>
              <a:rPr lang="en-US" altLang="ja-JP" sz="2400" dirty="0">
                <a:solidFill>
                  <a:schemeClr val="tx1"/>
                </a:solidFill>
              </a:rPr>
              <a:t>8</a:t>
            </a:r>
            <a:r>
              <a:rPr lang="en-US" altLang="ja-JP" sz="2400" dirty="0" smtClean="0">
                <a:solidFill>
                  <a:schemeClr val="tx1"/>
                </a:solidFill>
              </a:rPr>
              <a:t>. </a:t>
            </a:r>
            <a:r>
              <a:rPr lang="ja-JP" altLang="en-US" sz="2400" dirty="0">
                <a:solidFill>
                  <a:schemeClr val="tx1"/>
                </a:solidFill>
              </a:rPr>
              <a:t>参考文献</a:t>
            </a:r>
            <a:endParaRPr lang="en-US" altLang="ja-JP" sz="2400" dirty="0">
              <a:solidFill>
                <a:schemeClr val="tx1"/>
              </a:solidFill>
            </a:endParaRPr>
          </a:p>
          <a:p>
            <a:pPr algn="l"/>
            <a:r>
              <a:rPr lang="en-US" altLang="ja-JP" sz="2400" dirty="0" smtClean="0">
                <a:solidFill>
                  <a:schemeClr val="tx1"/>
                </a:solidFill>
              </a:rPr>
              <a:t> 9.</a:t>
            </a:r>
            <a:r>
              <a:rPr lang="ja-JP" altLang="en-US" sz="2400" dirty="0" smtClean="0">
                <a:solidFill>
                  <a:schemeClr val="tx1"/>
                </a:solidFill>
              </a:rPr>
              <a:t>付録</a:t>
            </a:r>
            <a:endParaRPr lang="en-US" altLang="ja-JP" sz="2400" dirty="0">
              <a:solidFill>
                <a:schemeClr val="tx1"/>
              </a:solidFill>
            </a:endParaRPr>
          </a:p>
          <a:p>
            <a:pPr algn="l"/>
            <a:endParaRPr kumimoji="1" lang="en-US" altLang="ja-JP" dirty="0">
              <a:solidFill>
                <a:schemeClr val="tx1"/>
              </a:solidFill>
            </a:endParaRPr>
          </a:p>
          <a:p>
            <a:endParaRPr kumimoji="1" lang="ja-JP" altLang="en-US" dirty="0">
              <a:solidFill>
                <a:schemeClr val="tx1"/>
              </a:solidFill>
            </a:endParaRPr>
          </a:p>
        </p:txBody>
      </p:sp>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2</a:t>
            </a:fld>
            <a:endParaRPr kumimoji="1" lang="ja-JP"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990243" y="669090"/>
            <a:ext cx="2458139" cy="646331"/>
          </a:xfrm>
          <a:prstGeom prst="rect">
            <a:avLst/>
          </a:prstGeom>
          <a:noFill/>
        </p:spPr>
        <p:txBody>
          <a:bodyPr wrap="square" rtlCol="0">
            <a:spAutoFit/>
          </a:bodyPr>
          <a:lstStyle/>
          <a:p>
            <a:r>
              <a:rPr lang="ja-JP" altLang="en-US" b="1" i="1" dirty="0"/>
              <a:t>統計的に独立な信号源 </a:t>
            </a:r>
            <a:r>
              <a:rPr lang="en-US" altLang="ja-JP" b="1" i="1" dirty="0"/>
              <a:t>s(t)</a:t>
            </a:r>
            <a:endParaRPr kumimoji="1" lang="ja-JP" altLang="en-US" b="1" i="1" dirty="0"/>
          </a:p>
        </p:txBody>
      </p:sp>
      <p:sp>
        <p:nvSpPr>
          <p:cNvPr id="7" name="テキスト ボックス 6"/>
          <p:cNvSpPr txBox="1"/>
          <p:nvPr/>
        </p:nvSpPr>
        <p:spPr>
          <a:xfrm>
            <a:off x="3557496" y="1310685"/>
            <a:ext cx="1872208" cy="261610"/>
          </a:xfrm>
          <a:prstGeom prst="rect">
            <a:avLst/>
          </a:prstGeom>
          <a:noFill/>
        </p:spPr>
        <p:txBody>
          <a:bodyPr wrap="square" rtlCol="0">
            <a:spAutoFit/>
          </a:bodyPr>
          <a:lstStyle/>
          <a:p>
            <a:r>
              <a:rPr lang="ja-JP" altLang="en-US" sz="1100" b="1" dirty="0"/>
              <a:t>インパルス応答</a:t>
            </a:r>
            <a:endParaRPr kumimoji="1" lang="ja-JP" altLang="en-US" sz="1100" b="1"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10" name="円/楕円 9"/>
          <p:cNvSpPr/>
          <p:nvPr/>
        </p:nvSpPr>
        <p:spPr>
          <a:xfrm>
            <a:off x="5412009" y="1431789"/>
            <a:ext cx="576064" cy="3600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994634" y="1503797"/>
            <a:ext cx="648072"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5337251" y="2497785"/>
            <a:ext cx="576064" cy="3600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5642014" y="1905481"/>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5925807" y="2577628"/>
            <a:ext cx="720080"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5642014" y="2229855"/>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5289950" y="3680522"/>
            <a:ext cx="578193" cy="2962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p:cNvSpPr/>
          <p:nvPr/>
        </p:nvSpPr>
        <p:spPr>
          <a:xfrm>
            <a:off x="5886706" y="3687259"/>
            <a:ext cx="752906" cy="257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5616116" y="2986725"/>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618287" y="3361559"/>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cxnSp>
        <p:nvCxnSpPr>
          <p:cNvPr id="41" name="直線矢印コネクタ 40"/>
          <p:cNvCxnSpPr/>
          <p:nvPr/>
        </p:nvCxnSpPr>
        <p:spPr>
          <a:xfrm>
            <a:off x="6639612" y="1623912"/>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6472389" y="743104"/>
            <a:ext cx="1758243" cy="369332"/>
          </a:xfrm>
          <a:prstGeom prst="rect">
            <a:avLst/>
          </a:prstGeom>
          <a:noFill/>
        </p:spPr>
        <p:txBody>
          <a:bodyPr wrap="square" rtlCol="0">
            <a:spAutoFit/>
          </a:bodyPr>
          <a:lstStyle/>
          <a:p>
            <a:r>
              <a:rPr kumimoji="1" lang="ja-JP" altLang="en-US" sz="1100" dirty="0"/>
              <a:t>　　</a:t>
            </a:r>
            <a:r>
              <a:rPr kumimoji="1" lang="ja-JP" altLang="en-US" b="1" i="1" dirty="0"/>
              <a:t>観測信号</a:t>
            </a:r>
            <a:r>
              <a:rPr lang="en-US" altLang="ja-JP" b="1" i="1" dirty="0"/>
              <a:t>x(t)</a:t>
            </a:r>
            <a:endParaRPr kumimoji="1" lang="ja-JP" altLang="en-US" b="1" i="1" dirty="0"/>
          </a:p>
        </p:txBody>
      </p:sp>
      <p:sp>
        <p:nvSpPr>
          <p:cNvPr id="103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56" name="テキスト ボックス 55"/>
          <p:cNvSpPr txBox="1"/>
          <p:nvPr/>
        </p:nvSpPr>
        <p:spPr>
          <a:xfrm>
            <a:off x="7020272" y="1124744"/>
            <a:ext cx="648072" cy="369332"/>
          </a:xfrm>
          <a:prstGeom prst="rect">
            <a:avLst/>
          </a:prstGeom>
          <a:noFill/>
        </p:spPr>
        <p:txBody>
          <a:bodyPr wrap="square" rtlCol="0">
            <a:spAutoFit/>
          </a:bodyPr>
          <a:lstStyle/>
          <a:p>
            <a:r>
              <a:rPr lang="en-US" altLang="ja-JP" dirty="0"/>
              <a:t> </a:t>
            </a:r>
            <a:endParaRPr kumimoji="1" lang="ja-JP" altLang="en-US" sz="1400" dirty="0"/>
          </a:p>
        </p:txBody>
      </p:sp>
      <p:sp>
        <p:nvSpPr>
          <p:cNvPr id="57" name="テキスト ボックス 56"/>
          <p:cNvSpPr txBox="1"/>
          <p:nvPr/>
        </p:nvSpPr>
        <p:spPr>
          <a:xfrm>
            <a:off x="6900253" y="3458395"/>
            <a:ext cx="792088" cy="276999"/>
          </a:xfrm>
          <a:prstGeom prst="rect">
            <a:avLst/>
          </a:prstGeom>
          <a:noFill/>
        </p:spPr>
        <p:txBody>
          <a:bodyPr wrap="square" rtlCol="0">
            <a:spAutoFit/>
          </a:bodyPr>
          <a:lstStyle/>
          <a:p>
            <a:r>
              <a:rPr kumimoji="1" lang="en-US" altLang="ja-JP" sz="1200" dirty="0"/>
              <a:t>     </a:t>
            </a:r>
            <a:endParaRPr kumimoji="1" lang="ja-JP" altLang="en-US" sz="1400" dirty="0"/>
          </a:p>
        </p:txBody>
      </p:sp>
      <p:sp>
        <p:nvSpPr>
          <p:cNvPr id="58" name="テキスト ボックス 57"/>
          <p:cNvSpPr txBox="1"/>
          <p:nvPr/>
        </p:nvSpPr>
        <p:spPr>
          <a:xfrm>
            <a:off x="7020272" y="4441743"/>
            <a:ext cx="2071177" cy="338554"/>
          </a:xfrm>
          <a:prstGeom prst="rect">
            <a:avLst/>
          </a:prstGeom>
          <a:noFill/>
        </p:spPr>
        <p:txBody>
          <a:bodyPr wrap="square" rtlCol="0">
            <a:spAutoFit/>
          </a:bodyPr>
          <a:lstStyle/>
          <a:p>
            <a:r>
              <a:rPr kumimoji="1" lang="ja-JP" altLang="en-US" sz="1400" dirty="0"/>
              <a:t>　</a:t>
            </a:r>
            <a:r>
              <a:rPr kumimoji="1" lang="ja-JP" altLang="en-US" sz="1600" dirty="0"/>
              <a:t> は畳み込みを表す</a:t>
            </a:r>
          </a:p>
        </p:txBody>
      </p:sp>
      <p:graphicFrame>
        <p:nvGraphicFramePr>
          <p:cNvPr id="50" name="オブジェクト 49"/>
          <p:cNvGraphicFramePr>
            <a:graphicFrameLocks noChangeAspect="1"/>
          </p:cNvGraphicFramePr>
          <p:nvPr>
            <p:extLst>
              <p:ext uri="{D42A27DB-BD31-4B8C-83A1-F6EECF244321}">
                <p14:modId xmlns:p14="http://schemas.microsoft.com/office/powerpoint/2010/main" val="3922471383"/>
              </p:ext>
            </p:extLst>
          </p:nvPr>
        </p:nvGraphicFramePr>
        <p:xfrm>
          <a:off x="4694064" y="1260388"/>
          <a:ext cx="505171" cy="277029"/>
        </p:xfrm>
        <a:graphic>
          <a:graphicData uri="http://schemas.openxmlformats.org/presentationml/2006/ole">
            <mc:AlternateContent xmlns:mc="http://schemas.openxmlformats.org/markup-compatibility/2006">
              <mc:Choice xmlns:v="urn:schemas-microsoft-com:vml" Requires="v">
                <p:oleObj spid="_x0000_s19388" name="数式" r:id="rId3" imgW="393359" imgH="215713" progId="Equation.3">
                  <p:embed/>
                </p:oleObj>
              </mc:Choice>
              <mc:Fallback>
                <p:oleObj name="数式" r:id="rId3" imgW="393359" imgH="215713" progId="Equation.3">
                  <p:embed/>
                  <p:pic>
                    <p:nvPicPr>
                      <p:cNvPr id="0" name="Picture 15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064" y="1260388"/>
                        <a:ext cx="505171" cy="277029"/>
                      </a:xfrm>
                      <a:prstGeom prst="rect">
                        <a:avLst/>
                      </a:prstGeom>
                      <a:noFill/>
                      <a:extLst/>
                    </p:spPr>
                  </p:pic>
                </p:oleObj>
              </mc:Fallback>
            </mc:AlternateContent>
          </a:graphicData>
        </a:graphic>
      </p:graphicFrame>
      <p:graphicFrame>
        <p:nvGraphicFramePr>
          <p:cNvPr id="60" name="オブジェクト 59"/>
          <p:cNvGraphicFramePr>
            <a:graphicFrameLocks noChangeAspect="1"/>
          </p:cNvGraphicFramePr>
          <p:nvPr>
            <p:extLst>
              <p:ext uri="{D42A27DB-BD31-4B8C-83A1-F6EECF244321}">
                <p14:modId xmlns:p14="http://schemas.microsoft.com/office/powerpoint/2010/main" val="4084226611"/>
              </p:ext>
            </p:extLst>
          </p:nvPr>
        </p:nvGraphicFramePr>
        <p:xfrm>
          <a:off x="6922722" y="1227926"/>
          <a:ext cx="500288" cy="340196"/>
        </p:xfrm>
        <a:graphic>
          <a:graphicData uri="http://schemas.openxmlformats.org/presentationml/2006/ole">
            <mc:AlternateContent xmlns:mc="http://schemas.openxmlformats.org/markup-compatibility/2006">
              <mc:Choice xmlns:v="urn:schemas-microsoft-com:vml" Requires="v">
                <p:oleObj spid="_x0000_s19389" name="数式" r:id="rId5" imgW="317160" imgH="215640" progId="Equation.3">
                  <p:embed/>
                </p:oleObj>
              </mc:Choice>
              <mc:Fallback>
                <p:oleObj name="数式" r:id="rId5" imgW="317160" imgH="215640" progId="Equation.3">
                  <p:embed/>
                  <p:pic>
                    <p:nvPicPr>
                      <p:cNvPr id="0" name="Picture 15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2722" y="1227926"/>
                        <a:ext cx="500288" cy="3401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 name="オブジェクト 61"/>
          <p:cNvGraphicFramePr>
            <a:graphicFrameLocks noChangeAspect="1"/>
          </p:cNvGraphicFramePr>
          <p:nvPr>
            <p:extLst>
              <p:ext uri="{D42A27DB-BD31-4B8C-83A1-F6EECF244321}">
                <p14:modId xmlns:p14="http://schemas.microsoft.com/office/powerpoint/2010/main" val="3614898216"/>
              </p:ext>
            </p:extLst>
          </p:nvPr>
        </p:nvGraphicFramePr>
        <p:xfrm>
          <a:off x="6929463" y="3354185"/>
          <a:ext cx="486853" cy="360461"/>
        </p:xfrm>
        <a:graphic>
          <a:graphicData uri="http://schemas.openxmlformats.org/presentationml/2006/ole">
            <mc:AlternateContent xmlns:mc="http://schemas.openxmlformats.org/markup-compatibility/2006">
              <mc:Choice xmlns:v="urn:schemas-microsoft-com:vml" Requires="v">
                <p:oleObj spid="_x0000_s19390" name="数式" r:id="rId7" imgW="342603" imgH="215713" progId="Equation.3">
                  <p:embed/>
                </p:oleObj>
              </mc:Choice>
              <mc:Fallback>
                <p:oleObj name="数式" r:id="rId7" imgW="342603" imgH="215713" progId="Equation.3">
                  <p:embed/>
                  <p:pic>
                    <p:nvPicPr>
                      <p:cNvPr id="0" name="Picture 15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9463" y="3354185"/>
                        <a:ext cx="486853" cy="3604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 name="オブジェクト 62"/>
          <p:cNvGraphicFramePr>
            <a:graphicFrameLocks noChangeAspect="1"/>
          </p:cNvGraphicFramePr>
          <p:nvPr>
            <p:extLst>
              <p:ext uri="{D42A27DB-BD31-4B8C-83A1-F6EECF244321}">
                <p14:modId xmlns:p14="http://schemas.microsoft.com/office/powerpoint/2010/main" val="4282609951"/>
              </p:ext>
            </p:extLst>
          </p:nvPr>
        </p:nvGraphicFramePr>
        <p:xfrm>
          <a:off x="4730031" y="2175500"/>
          <a:ext cx="532312" cy="318794"/>
        </p:xfrm>
        <a:graphic>
          <a:graphicData uri="http://schemas.openxmlformats.org/presentationml/2006/ole">
            <mc:AlternateContent xmlns:mc="http://schemas.openxmlformats.org/markup-compatibility/2006">
              <mc:Choice xmlns:v="urn:schemas-microsoft-com:vml" Requires="v">
                <p:oleObj spid="_x0000_s19391" name="数式" r:id="rId9" imgW="380880" imgH="228600" progId="Equation.3">
                  <p:embed/>
                </p:oleObj>
              </mc:Choice>
              <mc:Fallback>
                <p:oleObj name="数式" r:id="rId9" imgW="380880" imgH="228600" progId="Equation.3">
                  <p:embed/>
                  <p:pic>
                    <p:nvPicPr>
                      <p:cNvPr id="0" name="Picture 1593"/>
                      <p:cNvPicPr>
                        <a:picLocks noChangeAspect="1" noChangeArrowheads="1"/>
                      </p:cNvPicPr>
                      <p:nvPr/>
                    </p:nvPicPr>
                    <p:blipFill>
                      <a:blip r:embed="rId10"/>
                      <a:srcRect/>
                      <a:stretch>
                        <a:fillRect/>
                      </a:stretch>
                    </p:blipFill>
                    <p:spPr bwMode="auto">
                      <a:xfrm>
                        <a:off x="4730031" y="2175500"/>
                        <a:ext cx="532312" cy="318794"/>
                      </a:xfrm>
                      <a:prstGeom prst="rect">
                        <a:avLst/>
                      </a:prstGeom>
                      <a:noFill/>
                      <a:extLst/>
                    </p:spPr>
                  </p:pic>
                </p:oleObj>
              </mc:Fallback>
            </mc:AlternateContent>
          </a:graphicData>
        </a:graphic>
      </p:graphicFrame>
      <p:graphicFrame>
        <p:nvGraphicFramePr>
          <p:cNvPr id="66" name="オブジェクト 65"/>
          <p:cNvGraphicFramePr>
            <a:graphicFrameLocks noChangeAspect="1"/>
          </p:cNvGraphicFramePr>
          <p:nvPr>
            <p:extLst>
              <p:ext uri="{D42A27DB-BD31-4B8C-83A1-F6EECF244321}">
                <p14:modId xmlns:p14="http://schemas.microsoft.com/office/powerpoint/2010/main" val="3070338406"/>
              </p:ext>
            </p:extLst>
          </p:nvPr>
        </p:nvGraphicFramePr>
        <p:xfrm>
          <a:off x="1543554" y="1398890"/>
          <a:ext cx="427233" cy="368319"/>
        </p:xfrm>
        <a:graphic>
          <a:graphicData uri="http://schemas.openxmlformats.org/presentationml/2006/ole">
            <mc:AlternateContent xmlns:mc="http://schemas.openxmlformats.org/markup-compatibility/2006">
              <mc:Choice xmlns:v="urn:schemas-microsoft-com:vml" Requires="v">
                <p:oleObj spid="_x0000_s19392" name="数式" r:id="rId11" imgW="304536" imgH="215713" progId="Equation.3">
                  <p:embed/>
                </p:oleObj>
              </mc:Choice>
              <mc:Fallback>
                <p:oleObj name="数式" r:id="rId11" imgW="304536" imgH="215713" progId="Equation.3">
                  <p:embed/>
                  <p:pic>
                    <p:nvPicPr>
                      <p:cNvPr id="0" name="Picture 15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3554" y="1398890"/>
                        <a:ext cx="427233" cy="368319"/>
                      </a:xfrm>
                      <a:prstGeom prst="rect">
                        <a:avLst/>
                      </a:prstGeom>
                      <a:noFill/>
                      <a:extLst/>
                    </p:spPr>
                  </p:pic>
                </p:oleObj>
              </mc:Fallback>
            </mc:AlternateContent>
          </a:graphicData>
        </a:graphic>
      </p:graphicFrame>
      <p:graphicFrame>
        <p:nvGraphicFramePr>
          <p:cNvPr id="77" name="オブジェクト 76"/>
          <p:cNvGraphicFramePr>
            <a:graphicFrameLocks noChangeAspect="1"/>
          </p:cNvGraphicFramePr>
          <p:nvPr>
            <p:extLst>
              <p:ext uri="{D42A27DB-BD31-4B8C-83A1-F6EECF244321}">
                <p14:modId xmlns:p14="http://schemas.microsoft.com/office/powerpoint/2010/main" val="4011515337"/>
              </p:ext>
            </p:extLst>
          </p:nvPr>
        </p:nvGraphicFramePr>
        <p:xfrm>
          <a:off x="4624151" y="3714456"/>
          <a:ext cx="393700" cy="314325"/>
        </p:xfrm>
        <a:graphic>
          <a:graphicData uri="http://schemas.openxmlformats.org/presentationml/2006/ole">
            <mc:AlternateContent xmlns:mc="http://schemas.openxmlformats.org/markup-compatibility/2006">
              <mc:Choice xmlns:v="urn:schemas-microsoft-com:vml" Requires="v">
                <p:oleObj spid="_x0000_s19393" name="数式" r:id="rId13" imgW="393480" imgH="228600" progId="Equation.3">
                  <p:embed/>
                </p:oleObj>
              </mc:Choice>
              <mc:Fallback>
                <p:oleObj name="数式" r:id="rId13" imgW="393480" imgH="228600" progId="Equation.3">
                  <p:embed/>
                  <p:pic>
                    <p:nvPicPr>
                      <p:cNvPr id="0" name="Picture 1596"/>
                      <p:cNvPicPr>
                        <a:picLocks noChangeAspect="1" noChangeArrowheads="1"/>
                      </p:cNvPicPr>
                      <p:nvPr/>
                    </p:nvPicPr>
                    <p:blipFill>
                      <a:blip r:embed="rId14"/>
                      <a:srcRect/>
                      <a:stretch>
                        <a:fillRect/>
                      </a:stretch>
                    </p:blipFill>
                    <p:spPr bwMode="auto">
                      <a:xfrm>
                        <a:off x="4624151" y="3714456"/>
                        <a:ext cx="393700" cy="314325"/>
                      </a:xfrm>
                      <a:prstGeom prst="rect">
                        <a:avLst/>
                      </a:prstGeom>
                      <a:noFill/>
                      <a:extLst/>
                    </p:spPr>
                  </p:pic>
                </p:oleObj>
              </mc:Fallback>
            </mc:AlternateContent>
          </a:graphicData>
        </a:graphic>
      </p:graphicFrame>
      <p:graphicFrame>
        <p:nvGraphicFramePr>
          <p:cNvPr id="65" name="オブジェクト 64"/>
          <p:cNvGraphicFramePr>
            <a:graphicFrameLocks noChangeAspect="1"/>
          </p:cNvGraphicFramePr>
          <p:nvPr>
            <p:extLst>
              <p:ext uri="{D42A27DB-BD31-4B8C-83A1-F6EECF244321}">
                <p14:modId xmlns:p14="http://schemas.microsoft.com/office/powerpoint/2010/main" val="3868426901"/>
              </p:ext>
            </p:extLst>
          </p:nvPr>
        </p:nvGraphicFramePr>
        <p:xfrm>
          <a:off x="4747286" y="3102081"/>
          <a:ext cx="487230" cy="267319"/>
        </p:xfrm>
        <a:graphic>
          <a:graphicData uri="http://schemas.openxmlformats.org/presentationml/2006/ole">
            <mc:AlternateContent xmlns:mc="http://schemas.openxmlformats.org/markup-compatibility/2006">
              <mc:Choice xmlns:v="urn:schemas-microsoft-com:vml" Requires="v">
                <p:oleObj spid="_x0000_s19394" name="数式" r:id="rId15" imgW="393480" imgH="215640" progId="Equation.3">
                  <p:embed/>
                </p:oleObj>
              </mc:Choice>
              <mc:Fallback>
                <p:oleObj name="数式" r:id="rId15" imgW="393480" imgH="215640" progId="Equation.3">
                  <p:embed/>
                  <p:pic>
                    <p:nvPicPr>
                      <p:cNvPr id="0" name="Picture 1597"/>
                      <p:cNvPicPr>
                        <a:picLocks noChangeAspect="1" noChangeArrowheads="1"/>
                      </p:cNvPicPr>
                      <p:nvPr/>
                    </p:nvPicPr>
                    <p:blipFill>
                      <a:blip r:embed="rId16"/>
                      <a:srcRect/>
                      <a:stretch>
                        <a:fillRect/>
                      </a:stretch>
                    </p:blipFill>
                    <p:spPr bwMode="auto">
                      <a:xfrm>
                        <a:off x="4747286" y="3102081"/>
                        <a:ext cx="487230" cy="267319"/>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13" name="正方形/長方形 12"/>
              <p:cNvSpPr/>
              <p:nvPr/>
            </p:nvSpPr>
            <p:spPr>
              <a:xfrm>
                <a:off x="1427734" y="3580436"/>
                <a:ext cx="447958" cy="4085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𝐽</m:t>
                              </m:r>
                            </m:sub>
                          </m:sSub>
                          <m:r>
                            <a:rPr lang="ja-JP" altLang="en-US" i="0">
                              <a:latin typeface="Cambria Math" panose="02040503050406030204" pitchFamily="18" charset="0"/>
                            </a:rPr>
                            <m:t>(</m:t>
                          </m:r>
                          <m:r>
                            <a:rPr lang="ja-JP" altLang="en-US" i="1">
                              <a:latin typeface="Cambria Math" panose="02040503050406030204" pitchFamily="18" charset="0"/>
                            </a:rPr>
                            <m:t>𝑡</m:t>
                          </m:r>
                        </m:e>
                      </m:d>
                    </m:oMath>
                  </m:oMathPara>
                </a14:m>
                <a:endParaRPr lang="ja-JP" altLang="en-US"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427734" y="3580436"/>
                <a:ext cx="447958" cy="408510"/>
              </a:xfrm>
              <a:prstGeom prst="rect">
                <a:avLst/>
              </a:prstGeom>
              <a:blipFill>
                <a:blip r:embed="rId18"/>
                <a:stretch>
                  <a:fillRect l="-20270" t="-153731" r="-187838" b="-228358"/>
                </a:stretch>
              </a:blipFill>
            </p:spPr>
            <p:txBody>
              <a:bodyPr/>
              <a:lstStyle/>
              <a:p>
                <a:r>
                  <a:rPr lang="ja-JP" altLang="en-US">
                    <a:noFill/>
                  </a:rPr>
                  <a:t> </a:t>
                </a:r>
              </a:p>
            </p:txBody>
          </p:sp>
        </mc:Fallback>
      </mc:AlternateContent>
      <p:sp>
        <p:nvSpPr>
          <p:cNvPr id="8" name="テキスト ボックス 7"/>
          <p:cNvSpPr txBox="1"/>
          <p:nvPr/>
        </p:nvSpPr>
        <p:spPr>
          <a:xfrm>
            <a:off x="811665" y="231874"/>
            <a:ext cx="7624971" cy="523220"/>
          </a:xfrm>
          <a:prstGeom prst="rect">
            <a:avLst/>
          </a:prstGeom>
          <a:noFill/>
        </p:spPr>
        <p:txBody>
          <a:bodyPr wrap="square" rtlCol="0">
            <a:spAutoFit/>
          </a:bodyPr>
          <a:lstStyle/>
          <a:p>
            <a:pPr algn="ctr"/>
            <a:r>
              <a:rPr lang="en-US" altLang="ja-JP" sz="2800" dirty="0"/>
              <a:t>9</a:t>
            </a:r>
            <a:r>
              <a:rPr kumimoji="1" lang="en-US" altLang="ja-JP" sz="2800" dirty="0" smtClean="0"/>
              <a:t>. </a:t>
            </a:r>
            <a:r>
              <a:rPr kumimoji="1" lang="ja-JP" altLang="en-US" sz="2800" dirty="0" smtClean="0"/>
              <a:t>付録  </a:t>
            </a:r>
            <a:r>
              <a:rPr kumimoji="1" lang="en-US" altLang="ja-JP" sz="2800" dirty="0" smtClean="0"/>
              <a:t>(</a:t>
            </a:r>
            <a:r>
              <a:rPr kumimoji="1" lang="ja-JP" altLang="en-US" sz="2800" dirty="0" smtClean="0"/>
              <a:t>従来</a:t>
            </a:r>
            <a:r>
              <a:rPr kumimoji="1" lang="ja-JP" altLang="en-US" sz="2800" dirty="0"/>
              <a:t>の固定型</a:t>
            </a:r>
            <a:r>
              <a:rPr kumimoji="1" lang="en-US" altLang="ja-JP" sz="2800" dirty="0" smtClean="0"/>
              <a:t>BSS</a:t>
            </a:r>
            <a:r>
              <a:rPr lang="ja-JP" altLang="en-US" sz="2800" dirty="0" smtClean="0"/>
              <a:t>問題</a:t>
            </a:r>
            <a:r>
              <a:rPr lang="en-US" altLang="ja-JP" sz="2800" dirty="0" smtClean="0"/>
              <a:t>)</a:t>
            </a:r>
            <a:endParaRPr lang="en-US" altLang="ja-JP" sz="2800" dirty="0"/>
          </a:p>
        </p:txBody>
      </p:sp>
      <p:sp>
        <p:nvSpPr>
          <p:cNvPr id="21" name="スライド番号プレースホルダー 20"/>
          <p:cNvSpPr>
            <a:spLocks noGrp="1"/>
          </p:cNvSpPr>
          <p:nvPr>
            <p:ph type="sldNum" sz="quarter" idx="12"/>
          </p:nvPr>
        </p:nvSpPr>
        <p:spPr/>
        <p:txBody>
          <a:bodyPr/>
          <a:lstStyle/>
          <a:p>
            <a:fld id="{C9689C3F-6F3D-43EB-BA0D-08FB6809879B}" type="slidenum">
              <a:rPr kumimoji="1" lang="ja-JP" altLang="en-US" smtClean="0"/>
              <a:pPr/>
              <a:t>20</a:t>
            </a:fld>
            <a:endParaRPr kumimoji="1" lang="ja-JP" altLang="en-US" dirty="0"/>
          </a:p>
        </p:txBody>
      </p:sp>
      <p:cxnSp>
        <p:nvCxnSpPr>
          <p:cNvPr id="22" name="直線矢印コネクタ 21"/>
          <p:cNvCxnSpPr/>
          <p:nvPr/>
        </p:nvCxnSpPr>
        <p:spPr>
          <a:xfrm flipH="1">
            <a:off x="6151627" y="1246421"/>
            <a:ext cx="10877" cy="2292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1" name="オブジェクト 70"/>
          <p:cNvGraphicFramePr>
            <a:graphicFrameLocks noChangeAspect="1"/>
          </p:cNvGraphicFramePr>
          <p:nvPr>
            <p:extLst>
              <p:ext uri="{D42A27DB-BD31-4B8C-83A1-F6EECF244321}">
                <p14:modId xmlns:p14="http://schemas.microsoft.com/office/powerpoint/2010/main" val="2140002322"/>
              </p:ext>
            </p:extLst>
          </p:nvPr>
        </p:nvGraphicFramePr>
        <p:xfrm>
          <a:off x="5904148" y="973161"/>
          <a:ext cx="618345" cy="255845"/>
        </p:xfrm>
        <a:graphic>
          <a:graphicData uri="http://schemas.openxmlformats.org/presentationml/2006/ole">
            <mc:AlternateContent xmlns:mc="http://schemas.openxmlformats.org/markup-compatibility/2006">
              <mc:Choice xmlns:v="urn:schemas-microsoft-com:vml" Requires="v">
                <p:oleObj spid="_x0000_s19395" name="数式" r:id="rId19" imgW="317160" imgH="215640" progId="Equation.3">
                  <p:embed/>
                </p:oleObj>
              </mc:Choice>
              <mc:Fallback>
                <p:oleObj name="数式" r:id="rId19" imgW="317160" imgH="215640" progId="Equation.3">
                  <p:embed/>
                  <p:pic>
                    <p:nvPicPr>
                      <p:cNvPr id="0" name="Picture 159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04148" y="973161"/>
                        <a:ext cx="618345" cy="255845"/>
                      </a:xfrm>
                      <a:prstGeom prst="rect">
                        <a:avLst/>
                      </a:prstGeom>
                      <a:noFill/>
                      <a:extLst/>
                    </p:spPr>
                  </p:pic>
                </p:oleObj>
              </mc:Fallback>
            </mc:AlternateContent>
          </a:graphicData>
        </a:graphic>
      </p:graphicFrame>
      <p:sp>
        <p:nvSpPr>
          <p:cNvPr id="32" name="テキスト ボックス 31"/>
          <p:cNvSpPr txBox="1"/>
          <p:nvPr/>
        </p:nvSpPr>
        <p:spPr>
          <a:xfrm>
            <a:off x="5289950" y="714998"/>
            <a:ext cx="1460670" cy="276999"/>
          </a:xfrm>
          <a:prstGeom prst="rect">
            <a:avLst/>
          </a:prstGeom>
          <a:noFill/>
        </p:spPr>
        <p:txBody>
          <a:bodyPr wrap="square" rtlCol="0">
            <a:spAutoFit/>
          </a:bodyPr>
          <a:lstStyle/>
          <a:p>
            <a:r>
              <a:rPr kumimoji="1" lang="ja-JP" altLang="en-US" sz="1200" b="1" i="1" dirty="0"/>
              <a:t>ガウス性白色雑音</a:t>
            </a:r>
          </a:p>
        </p:txBody>
      </p:sp>
      <p:cxnSp>
        <p:nvCxnSpPr>
          <p:cNvPr id="73" name="直線矢印コネクタ 72"/>
          <p:cNvCxnSpPr/>
          <p:nvPr/>
        </p:nvCxnSpPr>
        <p:spPr>
          <a:xfrm>
            <a:off x="6162504" y="2237427"/>
            <a:ext cx="0" cy="300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p:cNvSpPr txBox="1"/>
              <p:nvPr/>
            </p:nvSpPr>
            <p:spPr>
              <a:xfrm>
                <a:off x="6990655" y="2179447"/>
                <a:ext cx="42954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𝑡</m:t>
                          </m:r>
                        </m:e>
                      </m:d>
                    </m:oMath>
                  </m:oMathPara>
                </a14:m>
                <a:endParaRPr kumimoji="1" lang="en-US" altLang="ja-JP" b="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990655" y="2179447"/>
                <a:ext cx="429541" cy="276999"/>
              </a:xfrm>
              <a:prstGeom prst="rect">
                <a:avLst/>
              </a:prstGeom>
              <a:blipFill rotWithShape="0">
                <a:blip r:embed="rId22"/>
                <a:stretch>
                  <a:fillRect l="-14286" r="-10000" b="-17778"/>
                </a:stretch>
              </a:blipFill>
            </p:spPr>
            <p:txBody>
              <a:bodyPr/>
              <a:lstStyle/>
              <a:p>
                <a:r>
                  <a:rPr lang="ja-JP" altLang="en-US">
                    <a:noFill/>
                  </a:rPr>
                  <a:t> </a:t>
                </a:r>
              </a:p>
            </p:txBody>
          </p:sp>
        </mc:Fallback>
      </mc:AlternateContent>
      <p:graphicFrame>
        <p:nvGraphicFramePr>
          <p:cNvPr id="75" name="オブジェクト 74"/>
          <p:cNvGraphicFramePr>
            <a:graphicFrameLocks noChangeAspect="1"/>
          </p:cNvGraphicFramePr>
          <p:nvPr>
            <p:extLst>
              <p:ext uri="{D42A27DB-BD31-4B8C-83A1-F6EECF244321}">
                <p14:modId xmlns:p14="http://schemas.microsoft.com/office/powerpoint/2010/main" val="2306390092"/>
              </p:ext>
            </p:extLst>
          </p:nvPr>
        </p:nvGraphicFramePr>
        <p:xfrm>
          <a:off x="5904148" y="1875543"/>
          <a:ext cx="617537" cy="327025"/>
        </p:xfrm>
        <a:graphic>
          <a:graphicData uri="http://schemas.openxmlformats.org/presentationml/2006/ole">
            <mc:AlternateContent xmlns:mc="http://schemas.openxmlformats.org/markup-compatibility/2006">
              <mc:Choice xmlns:v="urn:schemas-microsoft-com:vml" Requires="v">
                <p:oleObj spid="_x0000_s19396" name="数式" r:id="rId23" imgW="317160" imgH="228600" progId="Equation.3">
                  <p:embed/>
                </p:oleObj>
              </mc:Choice>
              <mc:Fallback>
                <p:oleObj name="数式" r:id="rId23" imgW="317160" imgH="228600" progId="Equation.3">
                  <p:embed/>
                  <p:pic>
                    <p:nvPicPr>
                      <p:cNvPr id="0" name="Picture 160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04148" y="1875543"/>
                        <a:ext cx="617537"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 name="オブジェクト 77"/>
          <p:cNvGraphicFramePr>
            <a:graphicFrameLocks noChangeAspect="1"/>
          </p:cNvGraphicFramePr>
          <p:nvPr>
            <p:extLst>
              <p:ext uri="{D42A27DB-BD31-4B8C-83A1-F6EECF244321}">
                <p14:modId xmlns:p14="http://schemas.microsoft.com/office/powerpoint/2010/main" val="1510915749"/>
              </p:ext>
            </p:extLst>
          </p:nvPr>
        </p:nvGraphicFramePr>
        <p:xfrm>
          <a:off x="5897264" y="3092649"/>
          <a:ext cx="666750" cy="307975"/>
        </p:xfrm>
        <a:graphic>
          <a:graphicData uri="http://schemas.openxmlformats.org/presentationml/2006/ole">
            <mc:AlternateContent xmlns:mc="http://schemas.openxmlformats.org/markup-compatibility/2006">
              <mc:Choice xmlns:v="urn:schemas-microsoft-com:vml" Requires="v">
                <p:oleObj spid="_x0000_s19397" name="数式" r:id="rId25" imgW="342720" imgH="215640" progId="Equation.3">
                  <p:embed/>
                </p:oleObj>
              </mc:Choice>
              <mc:Fallback>
                <p:oleObj name="数式" r:id="rId25" imgW="342720" imgH="215640" progId="Equation.3">
                  <p:embed/>
                  <p:pic>
                    <p:nvPicPr>
                      <p:cNvPr id="0" name="Picture 160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897264" y="3092649"/>
                        <a:ext cx="666750"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9" name="直線矢印コネクタ 78"/>
          <p:cNvCxnSpPr/>
          <p:nvPr/>
        </p:nvCxnSpPr>
        <p:spPr>
          <a:xfrm>
            <a:off x="6154553" y="3386387"/>
            <a:ext cx="0" cy="300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正方形/長方形 3"/>
              <p:cNvSpPr/>
              <p:nvPr/>
            </p:nvSpPr>
            <p:spPr>
              <a:xfrm>
                <a:off x="1454260" y="2461241"/>
                <a:ext cx="392080" cy="4145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ja-JP" altLang="en-US" i="1" smtClean="0">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en-US" altLang="ja-JP" b="0" i="1" smtClean="0">
                                  <a:latin typeface="Cambria Math" panose="02040503050406030204" pitchFamily="18" charset="0"/>
                                </a:rPr>
                                <m:t>𝑗</m:t>
                              </m:r>
                            </m:sub>
                          </m:sSub>
                          <m:r>
                            <a:rPr lang="ja-JP" altLang="en-US">
                              <a:latin typeface="Cambria Math" panose="02040503050406030204" pitchFamily="18" charset="0"/>
                            </a:rPr>
                            <m:t>(</m:t>
                          </m:r>
                          <m:r>
                            <a:rPr lang="ja-JP" altLang="en-US" i="1">
                              <a:latin typeface="Cambria Math" panose="02040503050406030204" pitchFamily="18" charset="0"/>
                            </a:rPr>
                            <m:t>𝑡</m:t>
                          </m:r>
                        </m:e>
                      </m:d>
                    </m:oMath>
                  </m:oMathPara>
                </a14:m>
                <a:endParaRPr lang="ja-JP" altLang="en-US" dirty="0"/>
              </a:p>
            </p:txBody>
          </p:sp>
        </mc:Choice>
        <mc:Fallback xmlns="">
          <p:sp>
            <p:nvSpPr>
              <p:cNvPr id="4" name="正方形/長方形 3"/>
              <p:cNvSpPr>
                <a:spLocks noRot="1" noChangeAspect="1" noMove="1" noResize="1" noEditPoints="1" noAdjustHandles="1" noChangeArrowheads="1" noChangeShapeType="1" noTextEdit="1"/>
              </p:cNvSpPr>
              <p:nvPr/>
            </p:nvSpPr>
            <p:spPr>
              <a:xfrm>
                <a:off x="1454260" y="2461241"/>
                <a:ext cx="392080" cy="414595"/>
              </a:xfrm>
              <a:prstGeom prst="rect">
                <a:avLst/>
              </a:prstGeom>
              <a:blipFill>
                <a:blip r:embed="rId27"/>
                <a:stretch>
                  <a:fillRect l="-26563" t="-151471" r="-215625" b="-223529"/>
                </a:stretch>
              </a:blipFill>
            </p:spPr>
            <p:txBody>
              <a:bodyPr/>
              <a:lstStyle/>
              <a:p>
                <a:r>
                  <a:rPr lang="ja-JP" altLang="en-US">
                    <a:noFill/>
                  </a:rPr>
                  <a:t> </a:t>
                </a:r>
              </a:p>
            </p:txBody>
          </p:sp>
        </mc:Fallback>
      </mc:AlternateContent>
      <p:sp>
        <p:nvSpPr>
          <p:cNvPr id="68" name="円/楕円 67"/>
          <p:cNvSpPr/>
          <p:nvPr/>
        </p:nvSpPr>
        <p:spPr>
          <a:xfrm>
            <a:off x="2298808" y="1893996"/>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2293882" y="2263715"/>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2295823" y="2999383"/>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2294369" y="3301172"/>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2560724" y="1608883"/>
            <a:ext cx="2763861" cy="108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2569265" y="2700427"/>
            <a:ext cx="2728854" cy="35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2554278" y="1585091"/>
            <a:ext cx="2857520" cy="6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2553442" y="1599111"/>
            <a:ext cx="2835869" cy="1117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2522779" y="2724976"/>
            <a:ext cx="2802024" cy="995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2553442" y="1623912"/>
            <a:ext cx="2835376" cy="2089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2542441" y="2687125"/>
            <a:ext cx="2773305" cy="1055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2498049" y="3737390"/>
            <a:ext cx="2835376" cy="15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オブジェクト 93"/>
          <p:cNvGraphicFramePr>
            <a:graphicFrameLocks noChangeAspect="1"/>
          </p:cNvGraphicFramePr>
          <p:nvPr>
            <p:extLst>
              <p:ext uri="{D42A27DB-BD31-4B8C-83A1-F6EECF244321}">
                <p14:modId xmlns:p14="http://schemas.microsoft.com/office/powerpoint/2010/main" val="2726841078"/>
              </p:ext>
            </p:extLst>
          </p:nvPr>
        </p:nvGraphicFramePr>
        <p:xfrm>
          <a:off x="4511535" y="1616462"/>
          <a:ext cx="374650" cy="228600"/>
        </p:xfrm>
        <a:graphic>
          <a:graphicData uri="http://schemas.openxmlformats.org/presentationml/2006/ole">
            <mc:AlternateContent xmlns:mc="http://schemas.openxmlformats.org/markup-compatibility/2006">
              <mc:Choice xmlns:v="urn:schemas-microsoft-com:vml" Requires="v">
                <p:oleObj spid="_x0000_s19398" name="数式" r:id="rId28" imgW="393480" imgH="241200" progId="Equation.3">
                  <p:embed/>
                </p:oleObj>
              </mc:Choice>
              <mc:Fallback>
                <p:oleObj name="数式" r:id="rId28" imgW="393480" imgH="241200" progId="Equation.3">
                  <p:embed/>
                  <p:pic>
                    <p:nvPicPr>
                      <p:cNvPr id="0" name=""/>
                      <p:cNvPicPr>
                        <a:picLocks noChangeAspect="1" noChangeArrowheads="1"/>
                      </p:cNvPicPr>
                      <p:nvPr/>
                    </p:nvPicPr>
                    <p:blipFill>
                      <a:blip r:embed="rId29"/>
                      <a:srcRect/>
                      <a:stretch>
                        <a:fillRect/>
                      </a:stretch>
                    </p:blipFill>
                    <p:spPr bwMode="auto">
                      <a:xfrm>
                        <a:off x="4511535" y="1616462"/>
                        <a:ext cx="374650" cy="228600"/>
                      </a:xfrm>
                      <a:prstGeom prst="rect">
                        <a:avLst/>
                      </a:prstGeom>
                      <a:noFill/>
                      <a:extLst/>
                    </p:spPr>
                  </p:pic>
                </p:oleObj>
              </mc:Fallback>
            </mc:AlternateContent>
          </a:graphicData>
        </a:graphic>
      </p:graphicFrame>
      <p:graphicFrame>
        <p:nvGraphicFramePr>
          <p:cNvPr id="95" name="オブジェクト 94"/>
          <p:cNvGraphicFramePr>
            <a:graphicFrameLocks noChangeAspect="1"/>
          </p:cNvGraphicFramePr>
          <p:nvPr>
            <p:extLst>
              <p:ext uri="{D42A27DB-BD31-4B8C-83A1-F6EECF244321}">
                <p14:modId xmlns:p14="http://schemas.microsoft.com/office/powerpoint/2010/main" val="2490722449"/>
              </p:ext>
            </p:extLst>
          </p:nvPr>
        </p:nvGraphicFramePr>
        <p:xfrm>
          <a:off x="4932789" y="1921356"/>
          <a:ext cx="424021" cy="239056"/>
        </p:xfrm>
        <a:graphic>
          <a:graphicData uri="http://schemas.openxmlformats.org/presentationml/2006/ole">
            <mc:AlternateContent xmlns:mc="http://schemas.openxmlformats.org/markup-compatibility/2006">
              <mc:Choice xmlns:v="urn:schemas-microsoft-com:vml" Requires="v">
                <p:oleObj spid="_x0000_s19399" name="数式" r:id="rId30" imgW="406080" imgH="228600" progId="Equation.3">
                  <p:embed/>
                </p:oleObj>
              </mc:Choice>
              <mc:Fallback>
                <p:oleObj name="数式" r:id="rId30" imgW="406080" imgH="228600" progId="Equation.3">
                  <p:embed/>
                  <p:pic>
                    <p:nvPicPr>
                      <p:cNvPr id="0" name=""/>
                      <p:cNvPicPr>
                        <a:picLocks noChangeAspect="1" noChangeArrowheads="1"/>
                      </p:cNvPicPr>
                      <p:nvPr/>
                    </p:nvPicPr>
                    <p:blipFill>
                      <a:blip r:embed="rId31"/>
                      <a:srcRect/>
                      <a:stretch>
                        <a:fillRect/>
                      </a:stretch>
                    </p:blipFill>
                    <p:spPr bwMode="auto">
                      <a:xfrm>
                        <a:off x="4932789" y="1921356"/>
                        <a:ext cx="424021" cy="239056"/>
                      </a:xfrm>
                      <a:prstGeom prst="rect">
                        <a:avLst/>
                      </a:prstGeom>
                      <a:noFill/>
                      <a:extLst/>
                    </p:spPr>
                  </p:pic>
                </p:oleObj>
              </mc:Fallback>
            </mc:AlternateContent>
          </a:graphicData>
        </a:graphic>
      </p:graphicFrame>
      <p:graphicFrame>
        <p:nvGraphicFramePr>
          <p:cNvPr id="96" name="オブジェクト 95"/>
          <p:cNvGraphicFramePr>
            <a:graphicFrameLocks noChangeAspect="1"/>
          </p:cNvGraphicFramePr>
          <p:nvPr>
            <p:extLst>
              <p:ext uri="{D42A27DB-BD31-4B8C-83A1-F6EECF244321}">
                <p14:modId xmlns:p14="http://schemas.microsoft.com/office/powerpoint/2010/main" val="532016962"/>
              </p:ext>
            </p:extLst>
          </p:nvPr>
        </p:nvGraphicFramePr>
        <p:xfrm>
          <a:off x="4370981" y="2460478"/>
          <a:ext cx="455613" cy="298450"/>
        </p:xfrm>
        <a:graphic>
          <a:graphicData uri="http://schemas.openxmlformats.org/presentationml/2006/ole">
            <mc:AlternateContent xmlns:mc="http://schemas.openxmlformats.org/markup-compatibility/2006">
              <mc:Choice xmlns:v="urn:schemas-microsoft-com:vml" Requires="v">
                <p:oleObj spid="_x0000_s19400" name="数式" r:id="rId32" imgW="368280" imgH="241200" progId="Equation.3">
                  <p:embed/>
                </p:oleObj>
              </mc:Choice>
              <mc:Fallback>
                <p:oleObj name="数式" r:id="rId32" imgW="368280" imgH="241200" progId="Equation.3">
                  <p:embed/>
                  <p:pic>
                    <p:nvPicPr>
                      <p:cNvPr id="0" name=""/>
                      <p:cNvPicPr>
                        <a:picLocks noChangeAspect="1" noChangeArrowheads="1"/>
                      </p:cNvPicPr>
                      <p:nvPr/>
                    </p:nvPicPr>
                    <p:blipFill>
                      <a:blip r:embed="rId33"/>
                      <a:srcRect/>
                      <a:stretch>
                        <a:fillRect/>
                      </a:stretch>
                    </p:blipFill>
                    <p:spPr bwMode="auto">
                      <a:xfrm>
                        <a:off x="4370981" y="2460478"/>
                        <a:ext cx="455613" cy="298450"/>
                      </a:xfrm>
                      <a:prstGeom prst="rect">
                        <a:avLst/>
                      </a:prstGeom>
                      <a:noFill/>
                      <a:extLst/>
                    </p:spPr>
                  </p:pic>
                </p:oleObj>
              </mc:Fallback>
            </mc:AlternateContent>
          </a:graphicData>
        </a:graphic>
      </p:graphicFrame>
      <p:graphicFrame>
        <p:nvGraphicFramePr>
          <p:cNvPr id="97" name="オブジェクト 96"/>
          <p:cNvGraphicFramePr>
            <a:graphicFrameLocks noChangeAspect="1"/>
          </p:cNvGraphicFramePr>
          <p:nvPr>
            <p:extLst>
              <p:ext uri="{D42A27DB-BD31-4B8C-83A1-F6EECF244321}">
                <p14:modId xmlns:p14="http://schemas.microsoft.com/office/powerpoint/2010/main" val="1891867148"/>
              </p:ext>
            </p:extLst>
          </p:nvPr>
        </p:nvGraphicFramePr>
        <p:xfrm>
          <a:off x="4740607" y="2823070"/>
          <a:ext cx="485775" cy="282575"/>
        </p:xfrm>
        <a:graphic>
          <a:graphicData uri="http://schemas.openxmlformats.org/presentationml/2006/ole">
            <mc:AlternateContent xmlns:mc="http://schemas.openxmlformats.org/markup-compatibility/2006">
              <mc:Choice xmlns:v="urn:schemas-microsoft-com:vml" Requires="v">
                <p:oleObj spid="_x0000_s19401" name="数式" r:id="rId34" imgW="393480" imgH="228600" progId="Equation.3">
                  <p:embed/>
                </p:oleObj>
              </mc:Choice>
              <mc:Fallback>
                <p:oleObj name="数式" r:id="rId34" imgW="393480" imgH="228600" progId="Equation.3">
                  <p:embed/>
                  <p:pic>
                    <p:nvPicPr>
                      <p:cNvPr id="0" name=""/>
                      <p:cNvPicPr>
                        <a:picLocks noChangeAspect="1" noChangeArrowheads="1"/>
                      </p:cNvPicPr>
                      <p:nvPr/>
                    </p:nvPicPr>
                    <p:blipFill>
                      <a:blip r:embed="rId35"/>
                      <a:srcRect/>
                      <a:stretch>
                        <a:fillRect/>
                      </a:stretch>
                    </p:blipFill>
                    <p:spPr bwMode="auto">
                      <a:xfrm>
                        <a:off x="4740607" y="2823070"/>
                        <a:ext cx="485775" cy="282575"/>
                      </a:xfrm>
                      <a:prstGeom prst="rect">
                        <a:avLst/>
                      </a:prstGeom>
                      <a:noFill/>
                      <a:extLst/>
                    </p:spPr>
                  </p:pic>
                </p:oleObj>
              </mc:Fallback>
            </mc:AlternateContent>
          </a:graphicData>
        </a:graphic>
      </p:graphicFrame>
      <p:graphicFrame>
        <p:nvGraphicFramePr>
          <p:cNvPr id="98" name="オブジェクト 97"/>
          <p:cNvGraphicFramePr>
            <a:graphicFrameLocks noChangeAspect="1"/>
          </p:cNvGraphicFramePr>
          <p:nvPr>
            <p:extLst>
              <p:ext uri="{D42A27DB-BD31-4B8C-83A1-F6EECF244321}">
                <p14:modId xmlns:p14="http://schemas.microsoft.com/office/powerpoint/2010/main" val="2003857771"/>
              </p:ext>
            </p:extLst>
          </p:nvPr>
        </p:nvGraphicFramePr>
        <p:xfrm>
          <a:off x="4215034" y="3388552"/>
          <a:ext cx="377825" cy="328612"/>
        </p:xfrm>
        <a:graphic>
          <a:graphicData uri="http://schemas.openxmlformats.org/presentationml/2006/ole">
            <mc:AlternateContent xmlns:mc="http://schemas.openxmlformats.org/markup-compatibility/2006">
              <mc:Choice xmlns:v="urn:schemas-microsoft-com:vml" Requires="v">
                <p:oleObj spid="_x0000_s19402" name="数式" r:id="rId36" imgW="380880" imgH="241200" progId="Equation.3">
                  <p:embed/>
                </p:oleObj>
              </mc:Choice>
              <mc:Fallback>
                <p:oleObj name="数式" r:id="rId36" imgW="380880" imgH="241200" progId="Equation.3">
                  <p:embed/>
                  <p:pic>
                    <p:nvPicPr>
                      <p:cNvPr id="0" name=""/>
                      <p:cNvPicPr>
                        <a:picLocks noChangeAspect="1" noChangeArrowheads="1"/>
                      </p:cNvPicPr>
                      <p:nvPr/>
                    </p:nvPicPr>
                    <p:blipFill>
                      <a:blip r:embed="rId37"/>
                      <a:srcRect/>
                      <a:stretch>
                        <a:fillRect/>
                      </a:stretch>
                    </p:blipFill>
                    <p:spPr bwMode="auto">
                      <a:xfrm>
                        <a:off x="4215034" y="3388552"/>
                        <a:ext cx="377825" cy="328612"/>
                      </a:xfrm>
                      <a:prstGeom prst="rect">
                        <a:avLst/>
                      </a:prstGeom>
                      <a:noFill/>
                      <a:extLst/>
                    </p:spPr>
                  </p:pic>
                </p:oleObj>
              </mc:Fallback>
            </mc:AlternateContent>
          </a:graphicData>
        </a:graphic>
      </p:graphicFrame>
      <p:cxnSp>
        <p:nvCxnSpPr>
          <p:cNvPr id="26" name="直線矢印コネクタ 25"/>
          <p:cNvCxnSpPr/>
          <p:nvPr/>
        </p:nvCxnSpPr>
        <p:spPr>
          <a:xfrm>
            <a:off x="2577399" y="161512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2583190" y="1628891"/>
            <a:ext cx="2684944" cy="20986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5585925" y="4431314"/>
            <a:ext cx="994459" cy="369332"/>
          </a:xfrm>
          <a:prstGeom prst="rect">
            <a:avLst/>
          </a:prstGeom>
          <a:noFill/>
        </p:spPr>
        <p:txBody>
          <a:bodyPr wrap="square" rtlCol="0">
            <a:spAutoFit/>
          </a:bodyPr>
          <a:lstStyle/>
          <a:p>
            <a:r>
              <a:rPr kumimoji="1" lang="en-US" altLang="ja-JP" dirty="0" smtClean="0"/>
              <a:t>…….(</a:t>
            </a:r>
            <a:r>
              <a:rPr lang="en-US" altLang="ja-JP" dirty="0" smtClean="0"/>
              <a:t>10</a:t>
            </a:r>
            <a:r>
              <a:rPr kumimoji="1" lang="en-US" altLang="ja-JP" dirty="0" smtClean="0"/>
              <a:t>)</a:t>
            </a:r>
            <a:endParaRPr kumimoji="1" lang="ja-JP" altLang="en-US" dirty="0"/>
          </a:p>
        </p:txBody>
      </p:sp>
      <p:sp>
        <p:nvSpPr>
          <p:cNvPr id="54" name="テキスト ボックス 53"/>
          <p:cNvSpPr txBox="1"/>
          <p:nvPr/>
        </p:nvSpPr>
        <p:spPr>
          <a:xfrm>
            <a:off x="7416316" y="4972523"/>
            <a:ext cx="1620180" cy="307777"/>
          </a:xfrm>
          <a:prstGeom prst="rect">
            <a:avLst/>
          </a:prstGeom>
          <a:noFill/>
        </p:spPr>
        <p:txBody>
          <a:bodyPr wrap="square" rtlCol="0">
            <a:spAutoFit/>
          </a:bodyPr>
          <a:lstStyle/>
          <a:p>
            <a:r>
              <a:rPr lang="en-US" altLang="ja-JP" sz="1400" dirty="0"/>
              <a:t>q: </a:t>
            </a:r>
            <a:r>
              <a:rPr lang="ja-JP" altLang="en-US" sz="1400" dirty="0"/>
              <a:t>周波数ビン番号</a:t>
            </a:r>
            <a:endParaRPr kumimoji="1" lang="ja-JP" altLang="en-US" sz="1400" dirty="0"/>
          </a:p>
        </p:txBody>
      </p:sp>
      <p:sp>
        <p:nvSpPr>
          <p:cNvPr id="6" name="テキスト ボックス 5"/>
          <p:cNvSpPr txBox="1"/>
          <p:nvPr/>
        </p:nvSpPr>
        <p:spPr>
          <a:xfrm>
            <a:off x="175816" y="6092002"/>
            <a:ext cx="9036496" cy="338554"/>
          </a:xfrm>
          <a:prstGeom prst="rect">
            <a:avLst/>
          </a:prstGeom>
          <a:noFill/>
        </p:spPr>
        <p:txBody>
          <a:bodyPr wrap="square" rtlCol="0">
            <a:spAutoFit/>
          </a:bodyPr>
          <a:lstStyle/>
          <a:p>
            <a:r>
              <a:rPr kumimoji="1" lang="en-US" altLang="ja-JP" sz="1600" dirty="0">
                <a:ea typeface="+mj-ea"/>
              </a:rPr>
              <a:t>(</a:t>
            </a:r>
            <a:r>
              <a:rPr lang="ja-JP" altLang="en-US" sz="1600" dirty="0">
                <a:ea typeface="+mj-ea"/>
              </a:rPr>
              <a:t>信号源の個数が既知の仮定で信号源の個数</a:t>
            </a:r>
            <a:r>
              <a:rPr lang="en-US" altLang="ja-JP" sz="1600" dirty="0">
                <a:ea typeface="+mj-ea"/>
              </a:rPr>
              <a:t>J</a:t>
            </a:r>
            <a:r>
              <a:rPr lang="ja-JP" altLang="en-US" sz="1600" dirty="0">
                <a:ea typeface="+mj-ea"/>
              </a:rPr>
              <a:t>と観測信号の個数</a:t>
            </a:r>
            <a:r>
              <a:rPr lang="en-US" altLang="ja-JP" sz="1600" dirty="0">
                <a:ea typeface="+mj-ea"/>
              </a:rPr>
              <a:t>I</a:t>
            </a:r>
            <a:r>
              <a:rPr lang="ja-JP" altLang="en-US" sz="1600" dirty="0">
                <a:ea typeface="+mj-ea"/>
              </a:rPr>
              <a:t>の関係は</a:t>
            </a:r>
            <a:endParaRPr kumimoji="1" lang="en-US" altLang="ja-JP" sz="1600" dirty="0">
              <a:ea typeface="+mj-ea"/>
            </a:endParaRPr>
          </a:p>
        </p:txBody>
      </p:sp>
      <p:sp>
        <p:nvSpPr>
          <p:cNvPr id="85" name="円/楕円 84"/>
          <p:cNvSpPr/>
          <p:nvPr/>
        </p:nvSpPr>
        <p:spPr>
          <a:xfrm>
            <a:off x="6831700" y="1929798"/>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p:nvPr/>
        </p:nvSpPr>
        <p:spPr>
          <a:xfrm>
            <a:off x="6827683" y="2317946"/>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6827683" y="3013250"/>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p:nvSpPr>
        <p:spPr>
          <a:xfrm>
            <a:off x="6821303" y="3390399"/>
            <a:ext cx="72008" cy="144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a:off x="6635949" y="2685640"/>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6639612" y="3808283"/>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98118" y="4483103"/>
            <a:ext cx="4238095" cy="405117"/>
          </a:xfrm>
          <a:prstGeom prst="rect">
            <a:avLst/>
          </a:prstGeom>
        </p:spPr>
      </p:pic>
      <p:pic>
        <p:nvPicPr>
          <p:cNvPr id="14" name="図 13"/>
          <p:cNvPicPr>
            <a:picLocks noChangeAspect="1"/>
          </p:cNvPicPr>
          <p:nvPr/>
        </p:nvPicPr>
        <p:blipFill>
          <a:blip r:embed="rId39"/>
          <a:stretch>
            <a:fillRect/>
          </a:stretch>
        </p:blipFill>
        <p:spPr>
          <a:xfrm>
            <a:off x="6990655" y="4486408"/>
            <a:ext cx="220503" cy="224705"/>
          </a:xfrm>
          <a:prstGeom prst="rect">
            <a:avLst/>
          </a:prstGeom>
        </p:spPr>
      </p:pic>
      <p:sp>
        <p:nvSpPr>
          <p:cNvPr id="15" name="下矢印 14"/>
          <p:cNvSpPr/>
          <p:nvPr/>
        </p:nvSpPr>
        <p:spPr>
          <a:xfrm>
            <a:off x="1224297" y="5055983"/>
            <a:ext cx="681892" cy="320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1970600" y="4967621"/>
            <a:ext cx="5081869" cy="461665"/>
          </a:xfrm>
          <a:prstGeom prst="rect">
            <a:avLst/>
          </a:prstGeom>
          <a:noFill/>
        </p:spPr>
        <p:txBody>
          <a:bodyPr wrap="square" rtlCol="0">
            <a:spAutoFit/>
          </a:bodyPr>
          <a:lstStyle/>
          <a:p>
            <a:r>
              <a:rPr lang="ja-JP" altLang="en-US" sz="2400" dirty="0">
                <a:solidFill>
                  <a:srgbClr val="FF0000"/>
                </a:solidFill>
              </a:rPr>
              <a:t>周波数領域では積で表すことができる</a:t>
            </a:r>
            <a:endParaRPr kumimoji="1" lang="ja-JP" altLang="en-US" sz="2400" dirty="0">
              <a:solidFill>
                <a:srgbClr val="FF0000"/>
              </a:solidFill>
            </a:endParaRPr>
          </a:p>
        </p:txBody>
      </p:sp>
      <p:pic>
        <p:nvPicPr>
          <p:cNvPr id="31" name="図 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030424" y="5283674"/>
            <a:ext cx="1922065" cy="811554"/>
          </a:xfrm>
          <a:prstGeom prst="rect">
            <a:avLst/>
          </a:prstGeom>
        </p:spPr>
      </p:pic>
      <p:sp>
        <p:nvSpPr>
          <p:cNvPr id="93" name="テキスト ボックス 92"/>
          <p:cNvSpPr txBox="1"/>
          <p:nvPr/>
        </p:nvSpPr>
        <p:spPr>
          <a:xfrm>
            <a:off x="5659524" y="5467880"/>
            <a:ext cx="994459" cy="369332"/>
          </a:xfrm>
          <a:prstGeom prst="rect">
            <a:avLst/>
          </a:prstGeom>
          <a:noFill/>
        </p:spPr>
        <p:txBody>
          <a:bodyPr wrap="square" rtlCol="0">
            <a:spAutoFit/>
          </a:bodyPr>
          <a:lstStyle/>
          <a:p>
            <a:r>
              <a:rPr kumimoji="1" lang="en-US" altLang="ja-JP" dirty="0" smtClean="0"/>
              <a:t>…….(11)</a:t>
            </a:r>
            <a:endParaRPr kumimoji="1" lang="ja-JP" altLang="en-US" dirty="0"/>
          </a:p>
        </p:txBody>
      </p:sp>
      <p:sp>
        <p:nvSpPr>
          <p:cNvPr id="92" name="動作設定ボタン: サウンド 91">
            <a:hlinkClick r:id="" action="ppaction://noaction" highlightClick="1">
              <a:snd r:embed="rId41" name="applause.wav"/>
            </a:hlinkClick>
          </p:cNvPr>
          <p:cNvSpPr/>
          <p:nvPr/>
        </p:nvSpPr>
        <p:spPr>
          <a:xfrm>
            <a:off x="2062022" y="1380860"/>
            <a:ext cx="504056" cy="330233"/>
          </a:xfrm>
          <a:prstGeom prst="actionButtonSou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動作設定ボタン: サウンド 98">
            <a:hlinkClick r:id="" action="ppaction://noaction" highlightClick="1">
              <a:snd r:embed="rId41" name="applause.wav"/>
            </a:hlinkClick>
          </p:cNvPr>
          <p:cNvSpPr/>
          <p:nvPr/>
        </p:nvSpPr>
        <p:spPr>
          <a:xfrm>
            <a:off x="2046161" y="2547277"/>
            <a:ext cx="504056" cy="330233"/>
          </a:xfrm>
          <a:prstGeom prst="actionButtonSou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動作設定ボタン: サウンド 99">
            <a:hlinkClick r:id="" action="ppaction://noaction" highlightClick="1">
              <a:snd r:embed="rId41" name="applause.wav"/>
            </a:hlinkClick>
          </p:cNvPr>
          <p:cNvSpPr/>
          <p:nvPr/>
        </p:nvSpPr>
        <p:spPr>
          <a:xfrm>
            <a:off x="2063218" y="3563865"/>
            <a:ext cx="504056" cy="330233"/>
          </a:xfrm>
          <a:prstGeom prst="actionButtonSou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1813495" y="3995955"/>
            <a:ext cx="6408712" cy="369332"/>
          </a:xfrm>
          <a:prstGeom prst="rect">
            <a:avLst/>
          </a:prstGeom>
          <a:noFill/>
        </p:spPr>
        <p:txBody>
          <a:bodyPr wrap="square" rtlCol="0">
            <a:spAutoFit/>
          </a:bodyPr>
          <a:lstStyle/>
          <a:p>
            <a:r>
              <a:rPr kumimoji="1" lang="ja-JP" altLang="en-US" dirty="0" smtClean="0"/>
              <a:t>図</a:t>
            </a:r>
            <a:r>
              <a:rPr lang="ja-JP" altLang="en-US" dirty="0"/>
              <a:t>７</a:t>
            </a:r>
            <a:r>
              <a:rPr kumimoji="1" lang="en-US" altLang="ja-JP" dirty="0" smtClean="0"/>
              <a:t>:</a:t>
            </a:r>
            <a:r>
              <a:rPr kumimoji="1" lang="ja-JP" altLang="en-US" dirty="0"/>
              <a:t>信号源と観測信号</a:t>
            </a:r>
            <a:r>
              <a:rPr lang="ja-JP" altLang="en-US" dirty="0"/>
              <a:t>固定型の畳み込み混合モデル</a:t>
            </a:r>
            <a:endParaRPr kumimoji="1" lang="ja-JP" altLang="en-US" dirty="0"/>
          </a:p>
        </p:txBody>
      </p:sp>
      <p:sp>
        <p:nvSpPr>
          <p:cNvPr id="102" name="テキスト ボックス 101"/>
          <p:cNvSpPr txBox="1"/>
          <p:nvPr/>
        </p:nvSpPr>
        <p:spPr>
          <a:xfrm>
            <a:off x="6461768" y="5541874"/>
            <a:ext cx="724661" cy="276999"/>
          </a:xfrm>
          <a:prstGeom prst="rect">
            <a:avLst/>
          </a:prstGeom>
          <a:noFill/>
        </p:spPr>
        <p:txBody>
          <a:bodyPr wrap="square" rtlCol="0">
            <a:spAutoFit/>
          </a:bodyPr>
          <a:lstStyle/>
          <a:p>
            <a:r>
              <a:rPr lang="ja-JP" altLang="en-US" sz="1200" dirty="0"/>
              <a:t>ただし</a:t>
            </a:r>
            <a:endParaRPr kumimoji="1" lang="ja-JP" altLang="en-US" sz="1200" dirty="0"/>
          </a:p>
        </p:txBody>
      </p:sp>
      <p:sp>
        <p:nvSpPr>
          <p:cNvPr id="20" name="テキスト ボックス 19"/>
          <p:cNvSpPr txBox="1"/>
          <p:nvPr/>
        </p:nvSpPr>
        <p:spPr>
          <a:xfrm>
            <a:off x="189230" y="6373961"/>
            <a:ext cx="6144213" cy="338554"/>
          </a:xfrm>
          <a:prstGeom prst="rect">
            <a:avLst/>
          </a:prstGeom>
          <a:noFill/>
        </p:spPr>
        <p:txBody>
          <a:bodyPr wrap="square" rtlCol="0">
            <a:spAutoFit/>
          </a:bodyPr>
          <a:lstStyle/>
          <a:p>
            <a:r>
              <a:rPr kumimoji="1" lang="ja-JP" altLang="en-US" sz="1600" dirty="0"/>
              <a:t>信号源</a:t>
            </a:r>
            <a:r>
              <a:rPr kumimoji="1" lang="ja-JP" altLang="en-US" sz="1600" dirty="0" err="1"/>
              <a:t>ｊ</a:t>
            </a:r>
            <a:r>
              <a:rPr kumimoji="1" lang="ja-JP" altLang="en-US" sz="1600" dirty="0"/>
              <a:t>に対する観測信号</a:t>
            </a:r>
            <a:r>
              <a:rPr lang="en-US" altLang="ja-JP" sz="1600" dirty="0" err="1"/>
              <a:t>i</a:t>
            </a:r>
            <a:r>
              <a:rPr lang="ja-JP" altLang="en-US" sz="1600" dirty="0"/>
              <a:t>のインパルス応答を　　　　　 とする．</a:t>
            </a:r>
            <a:r>
              <a:rPr lang="en-US" altLang="ja-JP" sz="1600" dirty="0"/>
              <a:t>)</a:t>
            </a:r>
          </a:p>
        </p:txBody>
      </p:sp>
      <p:pic>
        <p:nvPicPr>
          <p:cNvPr id="29" name="図 28"/>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370981" y="6411171"/>
            <a:ext cx="561808" cy="244748"/>
          </a:xfrm>
          <a:prstGeom prst="rect">
            <a:avLst/>
          </a:prstGeom>
        </p:spPr>
      </p:pic>
      <p:sp>
        <p:nvSpPr>
          <p:cNvPr id="101" name="正方形/長方形 100"/>
          <p:cNvSpPr/>
          <p:nvPr/>
        </p:nvSpPr>
        <p:spPr>
          <a:xfrm>
            <a:off x="1450761" y="1219298"/>
            <a:ext cx="1333832" cy="2809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715355" y="1513980"/>
            <a:ext cx="689477" cy="369332"/>
          </a:xfrm>
          <a:prstGeom prst="rect">
            <a:avLst/>
          </a:prstGeom>
          <a:noFill/>
        </p:spPr>
        <p:txBody>
          <a:bodyPr wrap="square" rtlCol="0">
            <a:spAutoFit/>
          </a:bodyPr>
          <a:lstStyle/>
          <a:p>
            <a:r>
              <a:rPr lang="ja-JP" altLang="en-US" dirty="0">
                <a:solidFill>
                  <a:srgbClr val="FF0000"/>
                </a:solidFill>
              </a:rPr>
              <a:t>固定</a:t>
            </a:r>
            <a:endParaRPr kumimoji="1" lang="ja-JP" altLang="en-US" dirty="0">
              <a:solidFill>
                <a:srgbClr val="FF0000"/>
              </a:solidFill>
            </a:endParaRPr>
          </a:p>
        </p:txBody>
      </p:sp>
      <p:pic>
        <p:nvPicPr>
          <p:cNvPr id="34" name="図 33"/>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750620" y="6169147"/>
            <a:ext cx="829641" cy="187489"/>
          </a:xfrm>
          <a:prstGeom prst="rect">
            <a:avLst/>
          </a:prstGeom>
        </p:spPr>
      </p:pic>
      <p:sp>
        <p:nvSpPr>
          <p:cNvPr id="104" name="正方形/長方形 103"/>
          <p:cNvSpPr/>
          <p:nvPr/>
        </p:nvSpPr>
        <p:spPr>
          <a:xfrm>
            <a:off x="1538040" y="1311705"/>
            <a:ext cx="3825070" cy="260779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105"/>
          <p:cNvSpPr txBox="1"/>
          <p:nvPr/>
        </p:nvSpPr>
        <p:spPr>
          <a:xfrm>
            <a:off x="2967674" y="983239"/>
            <a:ext cx="705793" cy="584775"/>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sz="1600" dirty="0"/>
              <a:t>未知</a:t>
            </a:r>
            <a:r>
              <a:rPr lang="ja-JP" altLang="en-US" sz="3200" dirty="0"/>
              <a:t>　　　</a:t>
            </a:r>
            <a:endParaRPr kumimoji="1" lang="ja-JP" altLang="en-US" sz="3200" dirty="0"/>
          </a:p>
        </p:txBody>
      </p:sp>
      <p:sp>
        <p:nvSpPr>
          <p:cNvPr id="36" name="テキスト ボックス 35"/>
          <p:cNvSpPr txBox="1"/>
          <p:nvPr/>
        </p:nvSpPr>
        <p:spPr>
          <a:xfrm>
            <a:off x="-35736" y="3619143"/>
            <a:ext cx="1713182" cy="830997"/>
          </a:xfrm>
          <a:prstGeom prst="rect">
            <a:avLst/>
          </a:prstGeom>
          <a:noFill/>
        </p:spPr>
        <p:txBody>
          <a:bodyPr wrap="square" rtlCol="0">
            <a:spAutoFit/>
          </a:bodyPr>
          <a:lstStyle/>
          <a:p>
            <a:r>
              <a:rPr lang="ja-JP" altLang="en-US" sz="1600" dirty="0">
                <a:solidFill>
                  <a:srgbClr val="FF0000"/>
                </a:solidFill>
              </a:rPr>
              <a:t>扱う信号源は人間が話す声を対象とした</a:t>
            </a:r>
            <a:r>
              <a:rPr lang="ja-JP" altLang="en-US" sz="1600" u="sng" dirty="0">
                <a:solidFill>
                  <a:srgbClr val="FF0000"/>
                </a:solidFill>
              </a:rPr>
              <a:t>音声信号</a:t>
            </a:r>
            <a:endParaRPr kumimoji="1" lang="ja-JP" altLang="en-US" sz="1600" u="sng" dirty="0">
              <a:solidFill>
                <a:srgbClr val="FF0000"/>
              </a:solidFill>
            </a:endParaRPr>
          </a:p>
        </p:txBody>
      </p:sp>
      <p:sp>
        <p:nvSpPr>
          <p:cNvPr id="107" name="正方形/長方形 106"/>
          <p:cNvSpPr/>
          <p:nvPr/>
        </p:nvSpPr>
        <p:spPr>
          <a:xfrm>
            <a:off x="6679051" y="1260387"/>
            <a:ext cx="1605130" cy="2709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p:cNvSpPr txBox="1"/>
          <p:nvPr/>
        </p:nvSpPr>
        <p:spPr>
          <a:xfrm>
            <a:off x="7481616" y="1050714"/>
            <a:ext cx="705793" cy="584775"/>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sz="1600" dirty="0"/>
              <a:t>既知</a:t>
            </a:r>
            <a:r>
              <a:rPr lang="ja-JP" altLang="en-US" sz="3200" dirty="0"/>
              <a:t>　　　</a:t>
            </a:r>
            <a:endParaRPr kumimoji="1" lang="ja-JP" altLang="en-US" sz="3200" dirty="0"/>
          </a:p>
        </p:txBody>
      </p:sp>
      <p:pic>
        <p:nvPicPr>
          <p:cNvPr id="37" name="図 36"/>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06948" y="5515253"/>
            <a:ext cx="5035066" cy="419048"/>
          </a:xfrm>
          <a:prstGeom prst="rect">
            <a:avLst/>
          </a:prstGeom>
        </p:spPr>
      </p:pic>
    </p:spTree>
    <p:extLst>
      <p:ext uri="{BB962C8B-B14F-4D97-AF65-F5344CB8AC3E}">
        <p14:creationId xmlns:p14="http://schemas.microsoft.com/office/powerpoint/2010/main" val="103980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21</a:t>
            </a:fld>
            <a:endParaRPr kumimoji="1" lang="ja-JP" altLang="en-US" dirty="0"/>
          </a:p>
        </p:txBody>
      </p:sp>
      <p:pic>
        <p:nvPicPr>
          <p:cNvPr id="3" name="図 2"/>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951510" y="1600852"/>
            <a:ext cx="7639443" cy="1753338"/>
          </a:xfrm>
          <a:prstGeom prst="rect">
            <a:avLst/>
          </a:prstGeom>
        </p:spPr>
      </p:pic>
      <p:cxnSp>
        <p:nvCxnSpPr>
          <p:cNvPr id="7" name="直線矢印コネクタ 6"/>
          <p:cNvCxnSpPr/>
          <p:nvPr/>
        </p:nvCxnSpPr>
        <p:spPr>
          <a:xfrm flipV="1">
            <a:off x="581211" y="2473618"/>
            <a:ext cx="8182204" cy="131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2179157" y="1399875"/>
            <a:ext cx="8795" cy="2741030"/>
          </a:xfrm>
          <a:prstGeom prst="line">
            <a:avLst/>
          </a:prstGeom>
          <a:ln/>
        </p:spPr>
        <p:style>
          <a:lnRef idx="2">
            <a:schemeClr val="dk1"/>
          </a:lnRef>
          <a:fillRef idx="0">
            <a:schemeClr val="dk1"/>
          </a:fillRef>
          <a:effectRef idx="1">
            <a:schemeClr val="dk1"/>
          </a:effectRef>
          <a:fontRef idx="minor">
            <a:schemeClr val="tx1"/>
          </a:fontRef>
        </p:style>
      </p:cxnSp>
      <p:cxnSp>
        <p:nvCxnSpPr>
          <p:cNvPr id="10" name="直線矢印コネクタ 9"/>
          <p:cNvCxnSpPr/>
          <p:nvPr/>
        </p:nvCxnSpPr>
        <p:spPr>
          <a:xfrm flipV="1">
            <a:off x="928448" y="1310352"/>
            <a:ext cx="1" cy="2897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3465926" y="1393491"/>
            <a:ext cx="3002" cy="2692063"/>
          </a:xfrm>
          <a:prstGeom prst="line">
            <a:avLst/>
          </a:prstGeom>
          <a:ln/>
        </p:spPr>
        <p:style>
          <a:lnRef idx="2">
            <a:schemeClr val="dk1"/>
          </a:lnRef>
          <a:fillRef idx="0">
            <a:schemeClr val="dk1"/>
          </a:fillRef>
          <a:effectRef idx="1">
            <a:schemeClr val="dk1"/>
          </a:effectRef>
          <a:fontRef idx="minor">
            <a:schemeClr val="tx1"/>
          </a:fontRef>
        </p:style>
      </p:cxnSp>
      <p:sp>
        <p:nvSpPr>
          <p:cNvPr id="17" name="テキスト ボックス 16"/>
          <p:cNvSpPr txBox="1"/>
          <p:nvPr/>
        </p:nvSpPr>
        <p:spPr>
          <a:xfrm>
            <a:off x="222603" y="2137221"/>
            <a:ext cx="1080120" cy="369332"/>
          </a:xfrm>
          <a:prstGeom prst="rect">
            <a:avLst/>
          </a:prstGeom>
          <a:noFill/>
        </p:spPr>
        <p:txBody>
          <a:bodyPr wrap="square" rtlCol="0">
            <a:spAutoFit/>
          </a:bodyPr>
          <a:lstStyle/>
          <a:p>
            <a:r>
              <a:rPr lang="ja-JP" altLang="en-US" dirty="0"/>
              <a:t>振幅</a:t>
            </a:r>
            <a:endParaRPr kumimoji="1" lang="ja-JP" altLang="en-US" dirty="0"/>
          </a:p>
        </p:txBody>
      </p:sp>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9942" y="2646580"/>
            <a:ext cx="133333" cy="247619"/>
          </a:xfrm>
          <a:prstGeom prst="rect">
            <a:avLst/>
          </a:prstGeom>
        </p:spPr>
      </p:pic>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67" y="3810637"/>
            <a:ext cx="222245" cy="244471"/>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0911" y="3847332"/>
            <a:ext cx="199020" cy="219609"/>
          </a:xfrm>
          <a:prstGeom prst="rect">
            <a:avLst/>
          </a:prstGeom>
        </p:spPr>
      </p:pic>
      <p:pic>
        <p:nvPicPr>
          <p:cNvPr id="22" name="図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2370" y="3836692"/>
            <a:ext cx="206267" cy="220019"/>
          </a:xfrm>
          <a:prstGeom prst="rect">
            <a:avLst/>
          </a:prstGeom>
        </p:spPr>
      </p:pic>
      <p:pic>
        <p:nvPicPr>
          <p:cNvPr id="23" name="図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7443" y="3884436"/>
            <a:ext cx="405533" cy="225967"/>
          </a:xfrm>
          <a:prstGeom prst="rect">
            <a:avLst/>
          </a:prstGeom>
        </p:spPr>
      </p:pic>
      <p:pic>
        <p:nvPicPr>
          <p:cNvPr id="24" name="図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18780" y="3879005"/>
            <a:ext cx="284869" cy="207177"/>
          </a:xfrm>
          <a:prstGeom prst="rect">
            <a:avLst/>
          </a:prstGeom>
        </p:spPr>
      </p:pic>
      <p:cxnSp>
        <p:nvCxnSpPr>
          <p:cNvPr id="26" name="直線矢印コネクタ 25"/>
          <p:cNvCxnSpPr/>
          <p:nvPr/>
        </p:nvCxnSpPr>
        <p:spPr>
          <a:xfrm>
            <a:off x="902297" y="3309965"/>
            <a:ext cx="12601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920609" y="882501"/>
            <a:ext cx="7829355" cy="338554"/>
          </a:xfrm>
          <a:prstGeom prst="rect">
            <a:avLst/>
          </a:prstGeom>
          <a:noFill/>
        </p:spPr>
        <p:txBody>
          <a:bodyPr wrap="square" rtlCol="0">
            <a:spAutoFit/>
          </a:bodyPr>
          <a:lstStyle/>
          <a:p>
            <a:r>
              <a:rPr lang="ja-JP" altLang="en-US" sz="1600" dirty="0"/>
              <a:t>音声信号は非定常信号だが短時間区間</a:t>
            </a:r>
            <a:r>
              <a:rPr lang="en-US" altLang="ja-JP" sz="1600" dirty="0"/>
              <a:t>(epoch)</a:t>
            </a:r>
            <a:r>
              <a:rPr lang="ja-JP" altLang="en-US" sz="1600" dirty="0"/>
              <a:t>内では定常信号とみなすことができる．</a:t>
            </a:r>
            <a:endParaRPr kumimoji="1" lang="ja-JP" altLang="en-US" sz="1600" dirty="0"/>
          </a:p>
        </p:txBody>
      </p:sp>
      <p:sp>
        <p:nvSpPr>
          <p:cNvPr id="38" name="テキスト ボックス 37"/>
          <p:cNvSpPr txBox="1"/>
          <p:nvPr/>
        </p:nvSpPr>
        <p:spPr>
          <a:xfrm>
            <a:off x="1152516" y="3329179"/>
            <a:ext cx="1076372" cy="307777"/>
          </a:xfrm>
          <a:prstGeom prst="rect">
            <a:avLst/>
          </a:prstGeom>
          <a:noFill/>
        </p:spPr>
        <p:txBody>
          <a:bodyPr wrap="square" rtlCol="0">
            <a:spAutoFit/>
          </a:bodyPr>
          <a:lstStyle/>
          <a:p>
            <a:r>
              <a:rPr lang="en-US" altLang="ja-JP" sz="1400" dirty="0"/>
              <a:t>e</a:t>
            </a:r>
            <a:r>
              <a:rPr kumimoji="1" lang="en-US" altLang="ja-JP" sz="1400" dirty="0"/>
              <a:t>poch  1</a:t>
            </a:r>
            <a:endParaRPr kumimoji="1" lang="ja-JP" altLang="en-US" sz="1400" dirty="0"/>
          </a:p>
        </p:txBody>
      </p:sp>
      <p:sp>
        <p:nvSpPr>
          <p:cNvPr id="39" name="テキスト ボックス 38"/>
          <p:cNvSpPr txBox="1"/>
          <p:nvPr/>
        </p:nvSpPr>
        <p:spPr>
          <a:xfrm>
            <a:off x="951510" y="3573807"/>
            <a:ext cx="1207839" cy="307777"/>
          </a:xfrm>
          <a:prstGeom prst="rect">
            <a:avLst/>
          </a:prstGeom>
          <a:noFill/>
        </p:spPr>
        <p:txBody>
          <a:bodyPr wrap="square" rtlCol="0">
            <a:spAutoFit/>
          </a:bodyPr>
          <a:lstStyle/>
          <a:p>
            <a:r>
              <a:rPr lang="ja-JP" altLang="en-US" sz="1400" dirty="0"/>
              <a:t>定常とみなす</a:t>
            </a:r>
            <a:endParaRPr kumimoji="1" lang="ja-JP" altLang="en-US" sz="1400" dirty="0"/>
          </a:p>
        </p:txBody>
      </p:sp>
      <p:cxnSp>
        <p:nvCxnSpPr>
          <p:cNvPr id="42" name="直線矢印コネクタ 41"/>
          <p:cNvCxnSpPr/>
          <p:nvPr/>
        </p:nvCxnSpPr>
        <p:spPr>
          <a:xfrm>
            <a:off x="2195234" y="3309965"/>
            <a:ext cx="1251681" cy="926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2394324" y="3354455"/>
            <a:ext cx="1076372" cy="307777"/>
          </a:xfrm>
          <a:prstGeom prst="rect">
            <a:avLst/>
          </a:prstGeom>
          <a:noFill/>
        </p:spPr>
        <p:txBody>
          <a:bodyPr wrap="square" rtlCol="0">
            <a:spAutoFit/>
          </a:bodyPr>
          <a:lstStyle/>
          <a:p>
            <a:r>
              <a:rPr lang="en-US" altLang="ja-JP" sz="1400" dirty="0"/>
              <a:t>e</a:t>
            </a:r>
            <a:r>
              <a:rPr kumimoji="1" lang="en-US" altLang="ja-JP" sz="1400" dirty="0"/>
              <a:t>poch 2</a:t>
            </a:r>
            <a:endParaRPr kumimoji="1" lang="ja-JP" altLang="en-US" sz="1400" dirty="0"/>
          </a:p>
        </p:txBody>
      </p:sp>
      <p:sp>
        <p:nvSpPr>
          <p:cNvPr id="45" name="テキスト ボックス 44"/>
          <p:cNvSpPr txBox="1"/>
          <p:nvPr/>
        </p:nvSpPr>
        <p:spPr>
          <a:xfrm>
            <a:off x="2192494" y="3620550"/>
            <a:ext cx="1270549" cy="307777"/>
          </a:xfrm>
          <a:prstGeom prst="rect">
            <a:avLst/>
          </a:prstGeom>
          <a:noFill/>
        </p:spPr>
        <p:txBody>
          <a:bodyPr wrap="square" rtlCol="0">
            <a:spAutoFit/>
          </a:bodyPr>
          <a:lstStyle/>
          <a:p>
            <a:r>
              <a:rPr lang="ja-JP" altLang="en-US" sz="1400" dirty="0"/>
              <a:t>定常とみなす</a:t>
            </a:r>
            <a:endParaRPr kumimoji="1" lang="ja-JP" altLang="en-US" sz="1400" dirty="0"/>
          </a:p>
        </p:txBody>
      </p:sp>
      <p:sp>
        <p:nvSpPr>
          <p:cNvPr id="46" name="テキスト ボックス 45"/>
          <p:cNvSpPr txBox="1"/>
          <p:nvPr/>
        </p:nvSpPr>
        <p:spPr>
          <a:xfrm>
            <a:off x="3479596" y="3407346"/>
            <a:ext cx="3490566" cy="677108"/>
          </a:xfrm>
          <a:prstGeom prst="rect">
            <a:avLst/>
          </a:prstGeom>
          <a:noFill/>
        </p:spPr>
        <p:txBody>
          <a:bodyPr wrap="square" rtlCol="0">
            <a:spAutoFit/>
          </a:bodyPr>
          <a:lstStyle/>
          <a:p>
            <a:r>
              <a:rPr lang="ja-JP" altLang="en-US" dirty="0"/>
              <a:t>クロススペクトル密度行列　　　　の生成</a:t>
            </a:r>
            <a:r>
              <a:rPr lang="en-US" altLang="ja-JP" dirty="0"/>
              <a:t>  (</a:t>
            </a:r>
            <a:r>
              <a:rPr lang="ja-JP" altLang="en-US" sz="2000" dirty="0"/>
              <a:t>推定</a:t>
            </a:r>
            <a:r>
              <a:rPr lang="ja-JP" altLang="en-US" dirty="0"/>
              <a:t>する</a:t>
            </a:r>
            <a:r>
              <a:rPr lang="en-US" altLang="ja-JP" dirty="0"/>
              <a:t>)</a:t>
            </a:r>
            <a:endParaRPr kumimoji="1" lang="ja-JP" altLang="en-US" dirty="0"/>
          </a:p>
        </p:txBody>
      </p:sp>
      <p:sp>
        <p:nvSpPr>
          <p:cNvPr id="47" name="フローチャート: 準備 46"/>
          <p:cNvSpPr/>
          <p:nvPr/>
        </p:nvSpPr>
        <p:spPr>
          <a:xfrm flipV="1">
            <a:off x="4212453" y="3329241"/>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ローチャート: 準備 48"/>
          <p:cNvSpPr/>
          <p:nvPr/>
        </p:nvSpPr>
        <p:spPr>
          <a:xfrm flipV="1">
            <a:off x="4501140" y="3344620"/>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ローチャート: 準備 49"/>
          <p:cNvSpPr/>
          <p:nvPr/>
        </p:nvSpPr>
        <p:spPr>
          <a:xfrm flipV="1">
            <a:off x="4797480" y="3344619"/>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ローチャート: 準備 50"/>
          <p:cNvSpPr/>
          <p:nvPr/>
        </p:nvSpPr>
        <p:spPr>
          <a:xfrm flipV="1">
            <a:off x="5076951" y="3340421"/>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ローチャート: 準備 51"/>
          <p:cNvSpPr/>
          <p:nvPr/>
        </p:nvSpPr>
        <p:spPr>
          <a:xfrm flipV="1">
            <a:off x="5356422" y="3340421"/>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ローチャート: 準備 52"/>
          <p:cNvSpPr/>
          <p:nvPr/>
        </p:nvSpPr>
        <p:spPr>
          <a:xfrm flipV="1">
            <a:off x="5646433" y="3328600"/>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p:nvPr/>
        </p:nvCxnSpPr>
        <p:spPr>
          <a:xfrm>
            <a:off x="7064863" y="3312380"/>
            <a:ext cx="1231971" cy="30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p:cNvSpPr txBox="1"/>
          <p:nvPr/>
        </p:nvSpPr>
        <p:spPr>
          <a:xfrm>
            <a:off x="7070628" y="3541572"/>
            <a:ext cx="1281786" cy="307777"/>
          </a:xfrm>
          <a:prstGeom prst="rect">
            <a:avLst/>
          </a:prstGeom>
          <a:noFill/>
        </p:spPr>
        <p:txBody>
          <a:bodyPr wrap="square" rtlCol="0">
            <a:spAutoFit/>
          </a:bodyPr>
          <a:lstStyle/>
          <a:p>
            <a:r>
              <a:rPr lang="ja-JP" altLang="en-US" sz="1400" dirty="0"/>
              <a:t>定常とみなす</a:t>
            </a:r>
            <a:endParaRPr kumimoji="1" lang="ja-JP" altLang="en-US" sz="1400" dirty="0"/>
          </a:p>
        </p:txBody>
      </p:sp>
      <p:cxnSp>
        <p:nvCxnSpPr>
          <p:cNvPr id="67" name="直線矢印コネクタ 66"/>
          <p:cNvCxnSpPr/>
          <p:nvPr/>
        </p:nvCxnSpPr>
        <p:spPr>
          <a:xfrm>
            <a:off x="928448" y="1772816"/>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2209074" y="1781647"/>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7100079" y="1700808"/>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1204875" y="1405948"/>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sp>
        <p:nvSpPr>
          <p:cNvPr id="72" name="テキスト ボックス 71"/>
          <p:cNvSpPr txBox="1"/>
          <p:nvPr/>
        </p:nvSpPr>
        <p:spPr>
          <a:xfrm>
            <a:off x="2403728" y="1434624"/>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sp>
        <p:nvSpPr>
          <p:cNvPr id="73" name="テキスト ボックス 72"/>
          <p:cNvSpPr txBox="1"/>
          <p:nvPr/>
        </p:nvSpPr>
        <p:spPr>
          <a:xfrm>
            <a:off x="7355697" y="1324593"/>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sp>
        <p:nvSpPr>
          <p:cNvPr id="4" name="正方形/長方形 3"/>
          <p:cNvSpPr/>
          <p:nvPr/>
        </p:nvSpPr>
        <p:spPr>
          <a:xfrm>
            <a:off x="474360" y="291124"/>
            <a:ext cx="7829289" cy="584775"/>
          </a:xfrm>
          <a:prstGeom prst="rect">
            <a:avLst/>
          </a:prstGeom>
        </p:spPr>
        <p:txBody>
          <a:bodyPr wrap="square">
            <a:spAutoFit/>
          </a:bodyPr>
          <a:lstStyle/>
          <a:p>
            <a:pPr algn="ctr"/>
            <a:r>
              <a:rPr lang="en-US" altLang="ja-JP" sz="3200" dirty="0" smtClean="0"/>
              <a:t>9. </a:t>
            </a:r>
            <a:r>
              <a:rPr lang="ja-JP" altLang="en-US" sz="3200" dirty="0" smtClean="0"/>
              <a:t>付録（</a:t>
            </a:r>
            <a:r>
              <a:rPr lang="ja-JP" altLang="en-US" sz="3200" dirty="0"/>
              <a:t>信号</a:t>
            </a:r>
            <a:r>
              <a:rPr lang="ja-JP" altLang="en-US" sz="3200" dirty="0" smtClean="0"/>
              <a:t>の</a:t>
            </a:r>
            <a:r>
              <a:rPr lang="en-US" altLang="ja-JP" sz="3200" dirty="0" err="1" smtClean="0"/>
              <a:t>quasistationary</a:t>
            </a:r>
            <a:r>
              <a:rPr lang="ja-JP" altLang="en-US" sz="3200" dirty="0" smtClean="0"/>
              <a:t>性</a:t>
            </a:r>
            <a:r>
              <a:rPr lang="en-US" altLang="ja-JP" sz="3200" dirty="0" smtClean="0"/>
              <a:t>)</a:t>
            </a:r>
            <a:endParaRPr lang="ja-JP" altLang="en-US" sz="3200" dirty="0"/>
          </a:p>
        </p:txBody>
      </p:sp>
      <p:cxnSp>
        <p:nvCxnSpPr>
          <p:cNvPr id="64" name="直線コネクタ 63"/>
          <p:cNvCxnSpPr/>
          <p:nvPr/>
        </p:nvCxnSpPr>
        <p:spPr>
          <a:xfrm flipH="1">
            <a:off x="7070628" y="1369373"/>
            <a:ext cx="8795" cy="2741030"/>
          </a:xfrm>
          <a:prstGeom prst="line">
            <a:avLst/>
          </a:prstGeom>
          <a:ln/>
        </p:spPr>
        <p:style>
          <a:lnRef idx="2">
            <a:schemeClr val="dk1"/>
          </a:lnRef>
          <a:fillRef idx="0">
            <a:schemeClr val="dk1"/>
          </a:fillRef>
          <a:effectRef idx="1">
            <a:schemeClr val="dk1"/>
          </a:effectRef>
          <a:fontRef idx="minor">
            <a:schemeClr val="tx1"/>
          </a:fontRef>
        </p:style>
      </p:cxnSp>
      <p:cxnSp>
        <p:nvCxnSpPr>
          <p:cNvPr id="65" name="直線コネクタ 64"/>
          <p:cNvCxnSpPr/>
          <p:nvPr/>
        </p:nvCxnSpPr>
        <p:spPr>
          <a:xfrm flipH="1">
            <a:off x="8310108" y="1345318"/>
            <a:ext cx="8795" cy="2741030"/>
          </a:xfrm>
          <a:prstGeom prst="line">
            <a:avLst/>
          </a:prstGeom>
          <a:ln/>
        </p:spPr>
        <p:style>
          <a:lnRef idx="2">
            <a:schemeClr val="dk1"/>
          </a:lnRef>
          <a:fillRef idx="0">
            <a:schemeClr val="dk1"/>
          </a:fillRef>
          <a:effectRef idx="1">
            <a:schemeClr val="dk1"/>
          </a:effectRef>
          <a:fontRef idx="minor">
            <a:schemeClr val="tx1"/>
          </a:fontRef>
        </p:style>
      </p:cxnSp>
      <p:sp>
        <p:nvSpPr>
          <p:cNvPr id="66" name="テキスト ボックス 65"/>
          <p:cNvSpPr txBox="1"/>
          <p:nvPr/>
        </p:nvSpPr>
        <p:spPr>
          <a:xfrm>
            <a:off x="7261490" y="3328600"/>
            <a:ext cx="1076372" cy="307777"/>
          </a:xfrm>
          <a:prstGeom prst="rect">
            <a:avLst/>
          </a:prstGeom>
          <a:noFill/>
        </p:spPr>
        <p:txBody>
          <a:bodyPr wrap="square" rtlCol="0">
            <a:spAutoFit/>
          </a:bodyPr>
          <a:lstStyle/>
          <a:p>
            <a:r>
              <a:rPr lang="en-US" altLang="ja-JP" sz="1400" dirty="0"/>
              <a:t>e</a:t>
            </a:r>
            <a:r>
              <a:rPr kumimoji="1" lang="en-US" altLang="ja-JP" sz="1400" dirty="0"/>
              <a:t>poch K</a:t>
            </a:r>
            <a:endParaRPr kumimoji="1" lang="ja-JP" altLang="en-US" sz="1400" dirty="0"/>
          </a:p>
        </p:txBody>
      </p:sp>
      <p:sp>
        <p:nvSpPr>
          <p:cNvPr id="48" name="テキスト ボックス 47"/>
          <p:cNvSpPr txBox="1"/>
          <p:nvPr/>
        </p:nvSpPr>
        <p:spPr>
          <a:xfrm>
            <a:off x="6752746" y="4575316"/>
            <a:ext cx="2182526" cy="1815882"/>
          </a:xfrm>
          <a:prstGeom prst="rect">
            <a:avLst/>
          </a:prstGeom>
          <a:noFill/>
        </p:spPr>
        <p:txBody>
          <a:bodyPr wrap="square" rtlCol="0">
            <a:spAutoFit/>
          </a:bodyPr>
          <a:lstStyle/>
          <a:p>
            <a:r>
              <a:rPr lang="en-US" altLang="ja-JP" sz="1600" dirty="0"/>
              <a:t>P      :  </a:t>
            </a:r>
            <a:r>
              <a:rPr lang="ja-JP" altLang="en-US" sz="1600" dirty="0"/>
              <a:t>フレーム番号</a:t>
            </a:r>
            <a:endParaRPr lang="en-US" altLang="ja-JP" sz="1600" dirty="0"/>
          </a:p>
          <a:p>
            <a:r>
              <a:rPr kumimoji="1" lang="en-US" altLang="ja-JP" sz="1600" dirty="0"/>
              <a:t>q</a:t>
            </a:r>
            <a:r>
              <a:rPr lang="ja-JP" altLang="en-US" sz="1600" dirty="0"/>
              <a:t>      </a:t>
            </a:r>
            <a:r>
              <a:rPr lang="en-US" altLang="ja-JP" sz="1600" dirty="0"/>
              <a:t>: </a:t>
            </a:r>
            <a:r>
              <a:rPr lang="ja-JP" altLang="en-US" sz="1600" dirty="0"/>
              <a:t>周波数ビン番号</a:t>
            </a:r>
            <a:endParaRPr lang="en-US" altLang="ja-JP" sz="1600" dirty="0"/>
          </a:p>
          <a:p>
            <a:r>
              <a:rPr lang="en-US" altLang="ja-JP" sz="1600" dirty="0"/>
              <a:t>w(t) : </a:t>
            </a:r>
            <a:r>
              <a:rPr lang="ja-JP" altLang="en-US" sz="1600" dirty="0"/>
              <a:t>窓関数</a:t>
            </a:r>
            <a:endParaRPr lang="en-US" altLang="ja-JP" sz="1600" dirty="0"/>
          </a:p>
          <a:p>
            <a:r>
              <a:rPr lang="en-US" altLang="ja-JP" sz="1600" dirty="0" err="1"/>
              <a:t>Ts</a:t>
            </a:r>
            <a:r>
              <a:rPr lang="en-US" altLang="ja-JP" sz="1600" dirty="0"/>
              <a:t>     : </a:t>
            </a:r>
            <a:r>
              <a:rPr lang="ja-JP" altLang="en-US" sz="1600" dirty="0"/>
              <a:t>シフトサイズ</a:t>
            </a:r>
            <a:endParaRPr lang="en-US" altLang="ja-JP" sz="1600" dirty="0"/>
          </a:p>
          <a:p>
            <a:r>
              <a:rPr lang="en-US" altLang="ja-JP" sz="1600" dirty="0"/>
              <a:t> L      : epoch</a:t>
            </a:r>
            <a:r>
              <a:rPr lang="ja-JP" altLang="en-US" sz="1600" dirty="0"/>
              <a:t>の長さ</a:t>
            </a:r>
            <a:endParaRPr lang="en-US" altLang="ja-JP" sz="1600" dirty="0"/>
          </a:p>
          <a:p>
            <a:r>
              <a:rPr lang="en-US" altLang="ja-JP" sz="1600" dirty="0"/>
              <a:t> l       : DFT</a:t>
            </a:r>
            <a:r>
              <a:rPr lang="ja-JP" altLang="en-US" sz="1600" dirty="0"/>
              <a:t>ポイント数</a:t>
            </a:r>
            <a:endParaRPr lang="en-US" altLang="ja-JP" sz="1600" dirty="0"/>
          </a:p>
          <a:p>
            <a:r>
              <a:rPr lang="en-US" altLang="ja-JP" sz="1600" dirty="0"/>
              <a:t> k</a:t>
            </a:r>
            <a:r>
              <a:rPr kumimoji="1" lang="en-US" altLang="ja-JP" sz="1600" dirty="0"/>
              <a:t>={1,..,K}: epoch</a:t>
            </a:r>
            <a:r>
              <a:rPr kumimoji="1" lang="ja-JP" altLang="en-US" sz="1600" dirty="0"/>
              <a:t>の個数</a:t>
            </a:r>
          </a:p>
        </p:txBody>
      </p:sp>
      <p:sp>
        <p:nvSpPr>
          <p:cNvPr id="54" name="下矢印 53"/>
          <p:cNvSpPr/>
          <p:nvPr/>
        </p:nvSpPr>
        <p:spPr>
          <a:xfrm>
            <a:off x="1332882" y="3890464"/>
            <a:ext cx="375503"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64317" y="5236262"/>
            <a:ext cx="6344469" cy="461665"/>
          </a:xfrm>
          <a:prstGeom prst="rect">
            <a:avLst/>
          </a:prstGeom>
        </p:spPr>
        <p:txBody>
          <a:bodyPr wrap="square">
            <a:spAutoFit/>
          </a:bodyPr>
          <a:lstStyle/>
          <a:p>
            <a:r>
              <a:rPr lang="ja-JP" altLang="en-US" sz="2400" dirty="0"/>
              <a:t>　　　　　　　</a:t>
            </a:r>
            <a:endParaRPr lang="en-US" altLang="ja-JP" sz="2400" dirty="0"/>
          </a:p>
        </p:txBody>
      </p:sp>
      <p:sp>
        <p:nvSpPr>
          <p:cNvPr id="59" name="下矢印 58"/>
          <p:cNvSpPr/>
          <p:nvPr/>
        </p:nvSpPr>
        <p:spPr>
          <a:xfrm>
            <a:off x="2633322" y="3902886"/>
            <a:ext cx="375503"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下矢印 60"/>
          <p:cNvSpPr/>
          <p:nvPr/>
        </p:nvSpPr>
        <p:spPr>
          <a:xfrm>
            <a:off x="7471637" y="3873297"/>
            <a:ext cx="375503"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0287" y="3506265"/>
            <a:ext cx="808274" cy="255857"/>
          </a:xfrm>
          <a:prstGeom prst="rect">
            <a:avLst/>
          </a:prstGeom>
        </p:spPr>
      </p:pic>
      <p:pic>
        <p:nvPicPr>
          <p:cNvPr id="34" name="図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7931" y="1098396"/>
            <a:ext cx="544417" cy="293575"/>
          </a:xfrm>
          <a:prstGeom prst="rect">
            <a:avLst/>
          </a:prstGeom>
        </p:spPr>
      </p:pic>
      <mc:AlternateContent xmlns:mc="http://schemas.openxmlformats.org/markup-compatibility/2006" xmlns:a14="http://schemas.microsoft.com/office/drawing/2010/main">
        <mc:Choice Requires="a14">
          <p:sp>
            <p:nvSpPr>
              <p:cNvPr id="5" name="テキスト ボックス 4"/>
              <p:cNvSpPr txBox="1"/>
              <p:nvPr/>
            </p:nvSpPr>
            <p:spPr>
              <a:xfrm>
                <a:off x="247519" y="4645169"/>
                <a:ext cx="6792485" cy="646331"/>
              </a:xfrm>
              <a:prstGeom prst="rect">
                <a:avLst/>
              </a:prstGeom>
              <a:noFill/>
            </p:spPr>
            <p:txBody>
              <a:bodyPr wrap="square" rtlCol="0">
                <a:spAutoFit/>
              </a:bodyPr>
              <a:lstStyle/>
              <a:p>
                <a:pPr marL="285750" indent="-285750">
                  <a:buFont typeface="Wingdings" panose="05000000000000000000" pitchFamily="2" charset="2"/>
                  <a:buChar char="l"/>
                </a:pPr>
                <a:r>
                  <a:rPr lang="ja-JP" altLang="en-US" dirty="0"/>
                  <a:t>信号の</a:t>
                </a:r>
                <a:r>
                  <a:rPr lang="en-US" altLang="ja-JP" dirty="0" err="1"/>
                  <a:t>qusistationary</a:t>
                </a:r>
                <a:r>
                  <a:rPr lang="ja-JP" altLang="en-US" dirty="0"/>
                  <a:t>性を仮定した</a:t>
                </a:r>
                <a:r>
                  <a:rPr lang="en-US" altLang="ja-JP" dirty="0"/>
                  <a:t>k</a:t>
                </a:r>
                <a:r>
                  <a:rPr lang="ja-JP" altLang="en-US" dirty="0"/>
                  <a:t>番目の</a:t>
                </a:r>
                <a:r>
                  <a:rPr lang="en-US" altLang="ja-JP" dirty="0"/>
                  <a:t>epoch</a:t>
                </a:r>
                <a:r>
                  <a:rPr lang="ja-JP" altLang="en-US" dirty="0" err="1"/>
                  <a:t>での</a:t>
                </a:r>
                <a:r>
                  <a:rPr lang="ja-JP" altLang="en-US" dirty="0"/>
                  <a:t>観測信号</a:t>
                </a:r>
                <a14:m>
                  <m:oMath xmlns:m="http://schemas.openxmlformats.org/officeDocument/2006/math">
                    <m:r>
                      <m:rPr>
                        <m:sty m:val="p"/>
                      </m:rPr>
                      <a:rPr lang="en-US" altLang="ja-JP" b="0" i="0" smtClean="0">
                        <a:latin typeface="Cambria Math" panose="02040503050406030204" pitchFamily="18" charset="0"/>
                      </a:rPr>
                      <m:t>x</m:t>
                    </m:r>
                    <m:d>
                      <m:dPr>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𝑡</m:t>
                        </m:r>
                      </m:e>
                    </m:d>
                  </m:oMath>
                </a14:m>
                <a:r>
                  <a:rPr kumimoji="1" lang="ja-JP" altLang="en-US" dirty="0"/>
                  <a:t>に</a:t>
                </a:r>
                <a:r>
                  <a:rPr lang="ja-JP" altLang="en-US" dirty="0"/>
                  <a:t>短時間フーリエ変換を適用すると，以下の</a:t>
                </a:r>
                <a:r>
                  <a:rPr lang="ja-JP" altLang="en-US" dirty="0" smtClean="0"/>
                  <a:t>式で</a:t>
                </a:r>
                <a:r>
                  <a:rPr lang="ja-JP" altLang="en-US" dirty="0"/>
                  <a:t>表される．</a:t>
                </a:r>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47519" y="4645169"/>
                <a:ext cx="6792485" cy="646331"/>
              </a:xfrm>
              <a:prstGeom prst="rect">
                <a:avLst/>
              </a:prstGeom>
              <a:blipFill rotWithShape="0">
                <a:blip r:embed="rId15"/>
                <a:stretch>
                  <a:fillRect l="-628" t="-7547" b="-11321"/>
                </a:stretch>
              </a:blipFill>
            </p:spPr>
            <p:txBody>
              <a:bodyPr/>
              <a:lstStyle/>
              <a:p>
                <a:r>
                  <a:rPr lang="ja-JP" altLang="en-US">
                    <a:noFill/>
                  </a:rPr>
                  <a:t> </a:t>
                </a:r>
              </a:p>
            </p:txBody>
          </p:sp>
        </mc:Fallback>
      </mc:AlternateContent>
      <p:sp>
        <p:nvSpPr>
          <p:cNvPr id="68" name="角丸四角形 67"/>
          <p:cNvSpPr/>
          <p:nvPr/>
        </p:nvSpPr>
        <p:spPr>
          <a:xfrm>
            <a:off x="131466" y="4522790"/>
            <a:ext cx="8803806" cy="18684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571710" y="1366677"/>
            <a:ext cx="3373809" cy="461665"/>
          </a:xfrm>
          <a:prstGeom prst="rect">
            <a:avLst/>
          </a:prstGeom>
          <a:noFill/>
        </p:spPr>
        <p:txBody>
          <a:bodyPr wrap="square" rtlCol="0">
            <a:spAutoFit/>
          </a:bodyPr>
          <a:lstStyle/>
          <a:p>
            <a:r>
              <a:rPr kumimoji="1" lang="ja-JP" altLang="en-US" sz="2400" dirty="0">
                <a:solidFill>
                  <a:srgbClr val="FF0000"/>
                </a:solidFill>
              </a:rPr>
              <a:t>信号の</a:t>
            </a:r>
            <a:r>
              <a:rPr kumimoji="1" lang="en-US" altLang="ja-JP" sz="2400" dirty="0" err="1">
                <a:solidFill>
                  <a:srgbClr val="FF0000"/>
                </a:solidFill>
              </a:rPr>
              <a:t>quasistationary</a:t>
            </a:r>
            <a:r>
              <a:rPr kumimoji="1" lang="ja-JP" altLang="en-US" sz="2400" dirty="0" smtClean="0">
                <a:solidFill>
                  <a:srgbClr val="FF0000"/>
                </a:solidFill>
              </a:rPr>
              <a:t>性</a:t>
            </a:r>
            <a:r>
              <a:rPr kumimoji="1" lang="ja-JP" altLang="en-US" sz="2400" dirty="0" smtClean="0"/>
              <a:t>　</a:t>
            </a:r>
            <a:endParaRPr kumimoji="1" lang="ja-JP" altLang="en-US" sz="1600" dirty="0">
              <a:solidFill>
                <a:srgbClr val="FF0000"/>
              </a:solidFill>
            </a:endParaRPr>
          </a:p>
        </p:txBody>
      </p:sp>
      <p:sp>
        <p:nvSpPr>
          <p:cNvPr id="74" name="下矢印 73"/>
          <p:cNvSpPr/>
          <p:nvPr/>
        </p:nvSpPr>
        <p:spPr>
          <a:xfrm>
            <a:off x="5022076" y="1226393"/>
            <a:ext cx="375503"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9650" y="5260763"/>
            <a:ext cx="5345439" cy="580042"/>
          </a:xfrm>
          <a:prstGeom prst="rect">
            <a:avLst/>
          </a:prstGeom>
        </p:spPr>
      </p:pic>
      <p:pic>
        <p:nvPicPr>
          <p:cNvPr id="9" name="図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5707" y="4181437"/>
            <a:ext cx="946250" cy="287838"/>
          </a:xfrm>
          <a:prstGeom prst="rect">
            <a:avLst/>
          </a:prstGeom>
        </p:spPr>
      </p:pic>
      <p:pic>
        <p:nvPicPr>
          <p:cNvPr id="11" name="図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28888" y="4169571"/>
            <a:ext cx="1097363" cy="296221"/>
          </a:xfrm>
          <a:prstGeom prst="rect">
            <a:avLst/>
          </a:prstGeom>
        </p:spPr>
      </p:pic>
      <p:pic>
        <p:nvPicPr>
          <p:cNvPr id="12" name="図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18883" y="4179828"/>
            <a:ext cx="1081009" cy="290710"/>
          </a:xfrm>
          <a:prstGeom prst="rect">
            <a:avLst/>
          </a:prstGeom>
        </p:spPr>
      </p:pic>
      <p:pic>
        <p:nvPicPr>
          <p:cNvPr id="62" name="図 6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6165" y="5894944"/>
            <a:ext cx="2904439" cy="327746"/>
          </a:xfrm>
          <a:prstGeom prst="rect">
            <a:avLst/>
          </a:prstGeom>
        </p:spPr>
      </p:pic>
      <p:pic>
        <p:nvPicPr>
          <p:cNvPr id="63" name="図 6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285303" y="5859289"/>
            <a:ext cx="3467443" cy="387537"/>
          </a:xfrm>
          <a:prstGeom prst="rect">
            <a:avLst/>
          </a:prstGeom>
        </p:spPr>
      </p:pic>
    </p:spTree>
    <p:extLst>
      <p:ext uri="{BB962C8B-B14F-4D97-AF65-F5344CB8AC3E}">
        <p14:creationId xmlns:p14="http://schemas.microsoft.com/office/powerpoint/2010/main" val="1592533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70774" y="375593"/>
            <a:ext cx="7641178" cy="494197"/>
          </a:xfrm>
        </p:spPr>
        <p:txBody>
          <a:bodyPr>
            <a:normAutofit fontScale="90000"/>
          </a:bodyPr>
          <a:lstStyle/>
          <a:p>
            <a:r>
              <a:rPr lang="en-US" altLang="ja-JP" sz="3100" dirty="0" smtClean="0"/>
              <a:t>9</a:t>
            </a:r>
            <a:r>
              <a:rPr kumimoji="1" lang="en-US" altLang="ja-JP" sz="3100" dirty="0" smtClean="0"/>
              <a:t>. </a:t>
            </a:r>
            <a:r>
              <a:rPr lang="ja-JP" altLang="en-US" sz="3100" dirty="0" smtClean="0"/>
              <a:t>付録 </a:t>
            </a:r>
            <a:r>
              <a:rPr lang="en-US" altLang="ja-JP" sz="3100" dirty="0" smtClean="0"/>
              <a:t>–</a:t>
            </a:r>
            <a:r>
              <a:rPr lang="ja-JP" altLang="en-US" sz="3100" dirty="0" smtClean="0"/>
              <a:t>評価量の</a:t>
            </a:r>
            <a:r>
              <a:rPr lang="en-US" altLang="ja-JP" sz="3100" dirty="0" smtClean="0"/>
              <a:t> </a:t>
            </a:r>
            <a:endParaRPr kumimoji="1" lang="ja-JP" altLang="en-US" sz="3100" dirty="0"/>
          </a:p>
        </p:txBody>
      </p:sp>
      <p:sp>
        <p:nvSpPr>
          <p:cNvPr id="3" name="サブタイトル 2"/>
          <p:cNvSpPr>
            <a:spLocks noGrp="1"/>
          </p:cNvSpPr>
          <p:nvPr>
            <p:ph type="subTitle" idx="1"/>
          </p:nvPr>
        </p:nvSpPr>
        <p:spPr>
          <a:xfrm>
            <a:off x="685800" y="980728"/>
            <a:ext cx="8350696" cy="5375622"/>
          </a:xfrm>
        </p:spPr>
        <p:txBody>
          <a:bodyPr>
            <a:normAutofit/>
          </a:bodyPr>
          <a:lstStyle/>
          <a:p>
            <a:pPr algn="l"/>
            <a:endParaRPr lang="en-US" altLang="ja-JP" sz="2400" dirty="0">
              <a:solidFill>
                <a:schemeClr val="tx1"/>
              </a:solidFill>
            </a:endParaRPr>
          </a:p>
          <a:p>
            <a:pPr algn="l"/>
            <a:endParaRPr kumimoji="1" lang="ja-JP" altLang="en-US" sz="2400" dirty="0">
              <a:solidFill>
                <a:schemeClr val="tx1"/>
              </a:solidFill>
            </a:endParaRPr>
          </a:p>
        </p:txBody>
      </p:sp>
      <p:sp>
        <p:nvSpPr>
          <p:cNvPr id="6" name="スライド番号プレースホルダー 5"/>
          <p:cNvSpPr>
            <a:spLocks noGrp="1"/>
          </p:cNvSpPr>
          <p:nvPr>
            <p:ph type="sldNum" sz="quarter" idx="12"/>
          </p:nvPr>
        </p:nvSpPr>
        <p:spPr/>
        <p:txBody>
          <a:bodyPr/>
          <a:lstStyle/>
          <a:p>
            <a:fld id="{C9689C3F-6F3D-43EB-BA0D-08FB6809879B}" type="slidenum">
              <a:rPr kumimoji="1" lang="ja-JP" altLang="en-US" smtClean="0"/>
              <a:pPr/>
              <a:t>22</a:t>
            </a:fld>
            <a:endParaRPr kumimoji="1" lang="ja-JP"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270828"/>
            <a:ext cx="6190457" cy="43191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152" y="426132"/>
            <a:ext cx="1114286" cy="393118"/>
          </a:xfrm>
          <a:prstGeom prst="rect">
            <a:avLst/>
          </a:prstGeom>
        </p:spPr>
      </p:pic>
      <p:cxnSp>
        <p:nvCxnSpPr>
          <p:cNvPr id="10" name="直線コネクタ 9"/>
          <p:cNvCxnSpPr/>
          <p:nvPr/>
        </p:nvCxnSpPr>
        <p:spPr>
          <a:xfrm>
            <a:off x="4179772" y="1794552"/>
            <a:ext cx="10801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768703" y="2017472"/>
            <a:ext cx="3467594" cy="646331"/>
          </a:xfrm>
          <a:prstGeom prst="rect">
            <a:avLst/>
          </a:prstGeom>
          <a:noFill/>
        </p:spPr>
        <p:txBody>
          <a:bodyPr wrap="square" rtlCol="0">
            <a:spAutoFit/>
          </a:bodyPr>
          <a:lstStyle/>
          <a:p>
            <a:r>
              <a:rPr lang="ja-JP" altLang="en-US" dirty="0" smtClean="0"/>
              <a:t>適応型</a:t>
            </a:r>
            <a:r>
              <a:rPr lang="en-US" altLang="ja-JP" dirty="0" smtClean="0"/>
              <a:t>DMDI</a:t>
            </a:r>
            <a:r>
              <a:rPr lang="ja-JP" altLang="en-US" dirty="0" smtClean="0"/>
              <a:t>で推定した混合行列の疑似逆行列</a:t>
            </a:r>
            <a:endParaRPr kumimoji="1" lang="ja-JP" altLang="en-US" dirty="0"/>
          </a:p>
        </p:txBody>
      </p:sp>
      <p:sp>
        <p:nvSpPr>
          <p:cNvPr id="15" name="上矢印 14"/>
          <p:cNvSpPr/>
          <p:nvPr/>
        </p:nvSpPr>
        <p:spPr>
          <a:xfrm>
            <a:off x="4573116" y="1813986"/>
            <a:ext cx="288032" cy="18667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905328" y="1351920"/>
            <a:ext cx="2131168" cy="338554"/>
          </a:xfrm>
          <a:prstGeom prst="rect">
            <a:avLst/>
          </a:prstGeom>
          <a:noFill/>
        </p:spPr>
        <p:txBody>
          <a:bodyPr wrap="square" rtlCol="0">
            <a:spAutoFit/>
          </a:bodyPr>
          <a:lstStyle/>
          <a:p>
            <a:r>
              <a:rPr kumimoji="1" lang="en-US" altLang="ja-JP" sz="1600" dirty="0" smtClean="0"/>
              <a:t>(</a:t>
            </a:r>
            <a:r>
              <a:rPr kumimoji="1" lang="ja-JP" altLang="en-US" sz="1600" dirty="0" smtClean="0"/>
              <a:t>提案②</a:t>
            </a:r>
            <a:r>
              <a:rPr lang="ja-JP" altLang="en-US" sz="1600" dirty="0" smtClean="0"/>
              <a:t>のとき，　　　　</a:t>
            </a:r>
            <a:r>
              <a:rPr lang="en-US" altLang="ja-JP" sz="1600" dirty="0" smtClean="0"/>
              <a:t>)</a:t>
            </a:r>
          </a:p>
        </p:txBody>
      </p:sp>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373" y="1448220"/>
            <a:ext cx="604667" cy="145954"/>
          </a:xfrm>
          <a:prstGeom prst="rect">
            <a:avLst/>
          </a:prstGeom>
        </p:spPr>
      </p:pic>
      <p:cxnSp>
        <p:nvCxnSpPr>
          <p:cNvPr id="19" name="直線コネクタ 18"/>
          <p:cNvCxnSpPr/>
          <p:nvPr/>
        </p:nvCxnSpPr>
        <p:spPr>
          <a:xfrm>
            <a:off x="1763688" y="1813986"/>
            <a:ext cx="10801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上矢印 19"/>
          <p:cNvSpPr/>
          <p:nvPr/>
        </p:nvSpPr>
        <p:spPr>
          <a:xfrm>
            <a:off x="2159732" y="1831588"/>
            <a:ext cx="288032" cy="18667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1762665" y="2035862"/>
            <a:ext cx="1442985" cy="369332"/>
          </a:xfrm>
          <a:prstGeom prst="rect">
            <a:avLst/>
          </a:prstGeom>
          <a:noFill/>
        </p:spPr>
        <p:txBody>
          <a:bodyPr wrap="square" rtlCol="0">
            <a:spAutoFit/>
          </a:bodyPr>
          <a:lstStyle/>
          <a:p>
            <a:r>
              <a:rPr lang="ja-JP" altLang="en-US" dirty="0" smtClean="0"/>
              <a:t>分離</a:t>
            </a:r>
            <a:r>
              <a:rPr lang="ja-JP" altLang="en-US" dirty="0"/>
              <a:t>行列</a:t>
            </a:r>
            <a:endParaRPr kumimoji="1" lang="ja-JP" altLang="en-US"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383" y="2850452"/>
            <a:ext cx="3304762" cy="722564"/>
          </a:xfrm>
          <a:prstGeom prst="rect">
            <a:avLst/>
          </a:prstGeom>
        </p:spPr>
      </p:pic>
      <p:cxnSp>
        <p:nvCxnSpPr>
          <p:cNvPr id="24" name="直線コネクタ 23"/>
          <p:cNvCxnSpPr/>
          <p:nvPr/>
        </p:nvCxnSpPr>
        <p:spPr>
          <a:xfrm>
            <a:off x="685800" y="3668539"/>
            <a:ext cx="34939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上矢印 25"/>
          <p:cNvSpPr/>
          <p:nvPr/>
        </p:nvSpPr>
        <p:spPr>
          <a:xfrm>
            <a:off x="2130672" y="3717344"/>
            <a:ext cx="288032" cy="18667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94630" y="3998466"/>
            <a:ext cx="8496944" cy="369332"/>
          </a:xfrm>
          <a:prstGeom prst="rect">
            <a:avLst/>
          </a:prstGeom>
          <a:noFill/>
        </p:spPr>
        <p:txBody>
          <a:bodyPr wrap="square" rtlCol="0">
            <a:spAutoFit/>
          </a:bodyPr>
          <a:lstStyle/>
          <a:p>
            <a:r>
              <a:rPr kumimoji="1" lang="ja-JP" altLang="en-US" dirty="0" smtClean="0"/>
              <a:t>　　　　　</a:t>
            </a:r>
            <a:r>
              <a:rPr lang="ja-JP" altLang="en-US" dirty="0"/>
              <a:t>　</a:t>
            </a:r>
            <a:r>
              <a:rPr lang="ja-JP" altLang="en-US" dirty="0" smtClean="0"/>
              <a:t>の周波数ビン毎に各要素の大きさを計算して，全周波数ビンの平均した行列</a:t>
            </a:r>
            <a:endParaRPr kumimoji="1" lang="ja-JP" altLang="en-US" dirty="0"/>
          </a:p>
        </p:txBody>
      </p:sp>
      <p:pic>
        <p:nvPicPr>
          <p:cNvPr id="28" name="図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546" y="4049424"/>
            <a:ext cx="795020" cy="286460"/>
          </a:xfrm>
          <a:prstGeom prst="rect">
            <a:avLst/>
          </a:prstGeom>
        </p:spPr>
      </p:pic>
      <p:cxnSp>
        <p:nvCxnSpPr>
          <p:cNvPr id="29" name="直線コネクタ 28"/>
          <p:cNvCxnSpPr/>
          <p:nvPr/>
        </p:nvCxnSpPr>
        <p:spPr>
          <a:xfrm>
            <a:off x="591544" y="5710850"/>
            <a:ext cx="77996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上矢印 30"/>
          <p:cNvSpPr/>
          <p:nvPr/>
        </p:nvSpPr>
        <p:spPr>
          <a:xfrm>
            <a:off x="2116590" y="5710850"/>
            <a:ext cx="288032" cy="17968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4720" y="5986054"/>
            <a:ext cx="323810" cy="274773"/>
          </a:xfrm>
          <a:prstGeom prst="rect">
            <a:avLst/>
          </a:prstGeom>
        </p:spPr>
      </p:pic>
      <p:sp>
        <p:nvSpPr>
          <p:cNvPr id="33" name="テキスト ボックス 32"/>
          <p:cNvSpPr txBox="1"/>
          <p:nvPr/>
        </p:nvSpPr>
        <p:spPr>
          <a:xfrm>
            <a:off x="611561" y="5977071"/>
            <a:ext cx="7985145" cy="369332"/>
          </a:xfrm>
          <a:prstGeom prst="rect">
            <a:avLst/>
          </a:prstGeom>
          <a:noFill/>
        </p:spPr>
        <p:txBody>
          <a:bodyPr wrap="square" rtlCol="0">
            <a:spAutoFit/>
          </a:bodyPr>
          <a:lstStyle/>
          <a:p>
            <a:r>
              <a:rPr kumimoji="1" lang="ja-JP" altLang="en-US" dirty="0" smtClean="0"/>
              <a:t>　　　　　</a:t>
            </a:r>
            <a:r>
              <a:rPr lang="ja-JP" altLang="en-US" dirty="0"/>
              <a:t>　</a:t>
            </a:r>
            <a:r>
              <a:rPr lang="ja-JP" altLang="en-US" dirty="0" smtClean="0"/>
              <a:t>がどの程度，対角行列に近いのかを表す指標   （低いほど，精度はよい</a:t>
            </a:r>
            <a:r>
              <a:rPr lang="en-US" altLang="ja-JP" dirty="0" smtClean="0"/>
              <a:t>)</a:t>
            </a:r>
            <a:endParaRPr kumimoji="1" lang="ja-JP" altLang="en-US" dirty="0"/>
          </a:p>
        </p:txBody>
      </p:sp>
      <p:pic>
        <p:nvPicPr>
          <p:cNvPr id="34" name="図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0412" y="5058398"/>
            <a:ext cx="437530" cy="268768"/>
          </a:xfrm>
          <a:prstGeom prst="rect">
            <a:avLst/>
          </a:prstGeom>
        </p:spPr>
      </p:pic>
      <p:pic>
        <p:nvPicPr>
          <p:cNvPr id="36" name="図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561" y="4922059"/>
            <a:ext cx="7779621" cy="689887"/>
          </a:xfrm>
          <a:prstGeom prst="rect">
            <a:avLst/>
          </a:prstGeom>
        </p:spPr>
      </p:pic>
    </p:spTree>
    <p:extLst>
      <p:ext uri="{BB962C8B-B14F-4D97-AF65-F5344CB8AC3E}">
        <p14:creationId xmlns:p14="http://schemas.microsoft.com/office/powerpoint/2010/main" val="5119893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94613" y="216091"/>
            <a:ext cx="8045169" cy="666912"/>
          </a:xfrm>
        </p:spPr>
        <p:txBody>
          <a:bodyPr>
            <a:normAutofit/>
          </a:bodyPr>
          <a:lstStyle/>
          <a:p>
            <a:r>
              <a:rPr lang="en-US" altLang="ja-JP" sz="3200" dirty="0" smtClean="0"/>
              <a:t>9. </a:t>
            </a:r>
            <a:r>
              <a:rPr lang="ja-JP" altLang="en-US" sz="3200" dirty="0" smtClean="0"/>
              <a:t>付録</a:t>
            </a:r>
            <a:r>
              <a:rPr lang="en-US" altLang="ja-JP" sz="3200" dirty="0" smtClean="0"/>
              <a:t>-  </a:t>
            </a:r>
            <a:r>
              <a:rPr lang="ja-JP" altLang="en-US" sz="3200" dirty="0" smtClean="0"/>
              <a:t>提案②での</a:t>
            </a:r>
            <a:r>
              <a:rPr lang="en-US" altLang="ja-JP" sz="3200" dirty="0" smtClean="0"/>
              <a:t>DMDI</a:t>
            </a:r>
            <a:r>
              <a:rPr lang="ja-JP" altLang="en-US" sz="3200" dirty="0" smtClean="0"/>
              <a:t>の詳細</a:t>
            </a:r>
            <a:endParaRPr kumimoji="1" lang="ja-JP" altLang="en-US" sz="3200" dirty="0"/>
          </a:p>
        </p:txBody>
      </p:sp>
      <p:sp>
        <p:nvSpPr>
          <p:cNvPr id="3" name="サブタイトル 2"/>
          <p:cNvSpPr>
            <a:spLocks noGrp="1"/>
          </p:cNvSpPr>
          <p:nvPr>
            <p:ph type="subTitle" idx="1"/>
          </p:nvPr>
        </p:nvSpPr>
        <p:spPr>
          <a:xfrm>
            <a:off x="154662" y="1082098"/>
            <a:ext cx="8928991" cy="5400600"/>
          </a:xfrm>
        </p:spPr>
        <p:txBody>
          <a:bodyPr>
            <a:normAutofit/>
          </a:bodyPr>
          <a:lstStyle/>
          <a:p>
            <a:r>
              <a:rPr kumimoji="1" lang="en-US" altLang="ja-JP" dirty="0"/>
              <a:t>                                      </a:t>
            </a:r>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23</a:t>
            </a:fld>
            <a:endParaRPr kumimoji="1" lang="ja-JP" altLang="en-US" dirty="0"/>
          </a:p>
        </p:txBody>
      </p:sp>
      <p:sp>
        <p:nvSpPr>
          <p:cNvPr id="15" name="テキスト ボックス 14"/>
          <p:cNvSpPr txBox="1"/>
          <p:nvPr/>
        </p:nvSpPr>
        <p:spPr>
          <a:xfrm>
            <a:off x="3363735" y="1651760"/>
            <a:ext cx="4642851" cy="461665"/>
          </a:xfrm>
          <a:prstGeom prst="rect">
            <a:avLst/>
          </a:prstGeom>
          <a:noFill/>
        </p:spPr>
        <p:txBody>
          <a:bodyPr wrap="square" rtlCol="0">
            <a:spAutoFit/>
          </a:bodyPr>
          <a:lstStyle/>
          <a:p>
            <a:r>
              <a:rPr lang="ja-JP" altLang="en-US" sz="2400" dirty="0" smtClean="0">
                <a:solidFill>
                  <a:srgbClr val="FF0000"/>
                </a:solidFill>
              </a:rPr>
              <a:t>等価   </a:t>
            </a:r>
            <a:r>
              <a:rPr lang="ja-JP" altLang="en-US" dirty="0" smtClean="0"/>
              <a:t>      </a:t>
            </a:r>
            <a:r>
              <a:rPr lang="en-US" altLang="ja-JP" dirty="0" smtClean="0"/>
              <a:t>(</a:t>
            </a:r>
            <a:r>
              <a:rPr lang="ja-JP" altLang="en-US" dirty="0" smtClean="0"/>
              <a:t>ベクタライズ</a:t>
            </a:r>
            <a:r>
              <a:rPr lang="en-US" altLang="ja-JP" dirty="0" smtClean="0"/>
              <a:t>)</a:t>
            </a:r>
            <a:endParaRPr kumimoji="1" lang="ja-JP" altLang="en-US" dirty="0"/>
          </a:p>
        </p:txBody>
      </p:sp>
      <p:cxnSp>
        <p:nvCxnSpPr>
          <p:cNvPr id="17" name="直線コネクタ 16"/>
          <p:cNvCxnSpPr/>
          <p:nvPr/>
        </p:nvCxnSpPr>
        <p:spPr>
          <a:xfrm flipV="1">
            <a:off x="266999" y="2706123"/>
            <a:ext cx="7926426" cy="81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179512" y="2846860"/>
            <a:ext cx="7963811" cy="646331"/>
          </a:xfrm>
          <a:prstGeom prst="rect">
            <a:avLst/>
          </a:prstGeom>
          <a:noFill/>
        </p:spPr>
        <p:txBody>
          <a:bodyPr wrap="square" rtlCol="0">
            <a:spAutoFit/>
          </a:bodyPr>
          <a:lstStyle/>
          <a:p>
            <a:r>
              <a:rPr lang="en-US" altLang="ja-JP" dirty="0"/>
              <a:t>       </a:t>
            </a:r>
            <a:r>
              <a:rPr lang="ja-JP" altLang="en-US" dirty="0"/>
              <a:t>次元の同時対角化問題として</a:t>
            </a:r>
            <a:r>
              <a:rPr lang="ja-JP" altLang="en-US" dirty="0" smtClean="0"/>
              <a:t>処理できる</a:t>
            </a:r>
            <a:r>
              <a:rPr lang="ja-JP" altLang="en-US" dirty="0"/>
              <a:t>．</a:t>
            </a:r>
            <a:endParaRPr lang="en-US" altLang="ja-JP" dirty="0" smtClean="0"/>
          </a:p>
          <a:p>
            <a:r>
              <a:rPr lang="ja-JP" altLang="en-US" dirty="0" smtClean="0"/>
              <a:t>　　　　　</a:t>
            </a:r>
            <a:r>
              <a:rPr lang="ja-JP" altLang="en-US" dirty="0"/>
              <a:t>　</a:t>
            </a:r>
            <a:r>
              <a:rPr lang="ja-JP" altLang="en-US" dirty="0" smtClean="0"/>
              <a:t>の列ベクトル　　　　　 の最小化問題として処理　</a:t>
            </a:r>
            <a:endParaRPr kumimoji="1" lang="ja-JP" altLang="en-US" dirty="0"/>
          </a:p>
        </p:txBody>
      </p:sp>
      <p:pic>
        <p:nvPicPr>
          <p:cNvPr id="21" name="図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38" y="2897351"/>
            <a:ext cx="379457" cy="239222"/>
          </a:xfrm>
          <a:prstGeom prst="rect">
            <a:avLst/>
          </a:prstGeom>
        </p:spPr>
      </p:pic>
      <p:sp>
        <p:nvSpPr>
          <p:cNvPr id="28" name="テキスト ボックス 27"/>
          <p:cNvSpPr txBox="1"/>
          <p:nvPr/>
        </p:nvSpPr>
        <p:spPr>
          <a:xfrm>
            <a:off x="8295116" y="2134307"/>
            <a:ext cx="969223" cy="369332"/>
          </a:xfrm>
          <a:prstGeom prst="rect">
            <a:avLst/>
          </a:prstGeom>
          <a:noFill/>
        </p:spPr>
        <p:txBody>
          <a:bodyPr wrap="square" rtlCol="0">
            <a:spAutoFit/>
          </a:bodyPr>
          <a:lstStyle/>
          <a:p>
            <a:r>
              <a:rPr kumimoji="1" lang="en-US" altLang="ja-JP" dirty="0" smtClean="0"/>
              <a:t>…….(13)</a:t>
            </a:r>
            <a:endParaRPr kumimoji="1" lang="ja-JP" altLang="en-US" dirty="0"/>
          </a:p>
        </p:txBody>
      </p:sp>
      <p:sp>
        <p:nvSpPr>
          <p:cNvPr id="32" name="テキスト ボックス 31"/>
          <p:cNvSpPr txBox="1"/>
          <p:nvPr/>
        </p:nvSpPr>
        <p:spPr>
          <a:xfrm>
            <a:off x="2050985" y="6331973"/>
            <a:ext cx="4426164" cy="369332"/>
          </a:xfrm>
          <a:prstGeom prst="rect">
            <a:avLst/>
          </a:prstGeom>
          <a:noFill/>
        </p:spPr>
        <p:txBody>
          <a:bodyPr wrap="square" rtlCol="0">
            <a:spAutoFit/>
          </a:bodyPr>
          <a:lstStyle/>
          <a:p>
            <a:r>
              <a:rPr kumimoji="1" lang="ja-JP" altLang="en-US" dirty="0"/>
              <a:t>が収束するまで，式</a:t>
            </a:r>
            <a:r>
              <a:rPr kumimoji="1" lang="ja-JP" altLang="en-US" dirty="0" smtClean="0"/>
              <a:t>（</a:t>
            </a:r>
            <a:r>
              <a:rPr kumimoji="1" lang="en-US" altLang="ja-JP" dirty="0" smtClean="0"/>
              <a:t>1</a:t>
            </a:r>
            <a:r>
              <a:rPr lang="en-US" altLang="ja-JP" dirty="0" smtClean="0"/>
              <a:t>4</a:t>
            </a:r>
            <a:r>
              <a:rPr kumimoji="1" lang="ja-JP" altLang="en-US" dirty="0" smtClean="0"/>
              <a:t>）</a:t>
            </a:r>
            <a:r>
              <a:rPr kumimoji="1" lang="ja-JP" altLang="en-US" dirty="0"/>
              <a:t>～式</a:t>
            </a:r>
            <a:r>
              <a:rPr kumimoji="1" lang="en-US" altLang="ja-JP" dirty="0" smtClean="0"/>
              <a:t>(17)</a:t>
            </a:r>
            <a:r>
              <a:rPr kumimoji="1" lang="ja-JP" altLang="en-US" dirty="0"/>
              <a:t>を反復</a:t>
            </a:r>
          </a:p>
        </p:txBody>
      </p:sp>
      <p:sp>
        <p:nvSpPr>
          <p:cNvPr id="9" name="上下矢印 8"/>
          <p:cNvSpPr/>
          <p:nvPr/>
        </p:nvSpPr>
        <p:spPr>
          <a:xfrm>
            <a:off x="2945871" y="1679198"/>
            <a:ext cx="288032" cy="40962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左中かっこ 25"/>
          <p:cNvSpPr/>
          <p:nvPr/>
        </p:nvSpPr>
        <p:spPr>
          <a:xfrm>
            <a:off x="56168" y="3594345"/>
            <a:ext cx="210831" cy="256505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20" y="4324393"/>
            <a:ext cx="7933905" cy="541733"/>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25" y="5580933"/>
            <a:ext cx="6732240" cy="656835"/>
          </a:xfrm>
          <a:prstGeom prst="rect">
            <a:avLst/>
          </a:prstGeom>
        </p:spPr>
      </p:pic>
      <p:pic>
        <p:nvPicPr>
          <p:cNvPr id="22" name="図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893" y="6322635"/>
            <a:ext cx="1535914" cy="271446"/>
          </a:xfrm>
          <a:prstGeom prst="rect">
            <a:avLst/>
          </a:prstGeom>
        </p:spPr>
      </p:pic>
      <p:pic>
        <p:nvPicPr>
          <p:cNvPr id="23" name="図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444" y="3188439"/>
            <a:ext cx="834362" cy="272772"/>
          </a:xfrm>
          <a:prstGeom prst="rect">
            <a:avLst/>
          </a:prstGeom>
        </p:spPr>
      </p:pic>
      <p:pic>
        <p:nvPicPr>
          <p:cNvPr id="24" name="図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7193" y="3158092"/>
            <a:ext cx="711855" cy="304379"/>
          </a:xfrm>
          <a:prstGeom prst="rect">
            <a:avLst/>
          </a:prstGeom>
        </p:spPr>
      </p:pic>
      <p:sp>
        <p:nvSpPr>
          <p:cNvPr id="33" name="テキスト ボックス 32"/>
          <p:cNvSpPr txBox="1"/>
          <p:nvPr/>
        </p:nvSpPr>
        <p:spPr>
          <a:xfrm>
            <a:off x="8295115" y="1282428"/>
            <a:ext cx="969223" cy="369332"/>
          </a:xfrm>
          <a:prstGeom prst="rect">
            <a:avLst/>
          </a:prstGeom>
          <a:noFill/>
        </p:spPr>
        <p:txBody>
          <a:bodyPr wrap="square" rtlCol="0">
            <a:spAutoFit/>
          </a:bodyPr>
          <a:lstStyle/>
          <a:p>
            <a:r>
              <a:rPr kumimoji="1" lang="en-US" altLang="ja-JP" dirty="0" smtClean="0"/>
              <a:t>…….(12)</a:t>
            </a:r>
            <a:endParaRPr kumimoji="1" lang="ja-JP" altLang="en-US" dirty="0"/>
          </a:p>
        </p:txBody>
      </p:sp>
      <p:sp>
        <p:nvSpPr>
          <p:cNvPr id="34" name="テキスト ボックス 33"/>
          <p:cNvSpPr txBox="1"/>
          <p:nvPr/>
        </p:nvSpPr>
        <p:spPr>
          <a:xfrm>
            <a:off x="8162232" y="3626856"/>
            <a:ext cx="969427" cy="369332"/>
          </a:xfrm>
          <a:prstGeom prst="rect">
            <a:avLst/>
          </a:prstGeom>
          <a:noFill/>
        </p:spPr>
        <p:txBody>
          <a:bodyPr wrap="square" rtlCol="0">
            <a:spAutoFit/>
          </a:bodyPr>
          <a:lstStyle/>
          <a:p>
            <a:r>
              <a:rPr kumimoji="1" lang="en-US" altLang="ja-JP" dirty="0" smtClean="0"/>
              <a:t>…….(14)</a:t>
            </a:r>
            <a:endParaRPr kumimoji="1" lang="ja-JP" altLang="en-US" dirty="0"/>
          </a:p>
        </p:txBody>
      </p:sp>
      <p:sp>
        <p:nvSpPr>
          <p:cNvPr id="35" name="テキスト ボックス 34"/>
          <p:cNvSpPr txBox="1"/>
          <p:nvPr/>
        </p:nvSpPr>
        <p:spPr>
          <a:xfrm>
            <a:off x="8219287" y="4340435"/>
            <a:ext cx="969224" cy="369332"/>
          </a:xfrm>
          <a:prstGeom prst="rect">
            <a:avLst/>
          </a:prstGeom>
          <a:noFill/>
        </p:spPr>
        <p:txBody>
          <a:bodyPr wrap="square" rtlCol="0">
            <a:spAutoFit/>
          </a:bodyPr>
          <a:lstStyle/>
          <a:p>
            <a:r>
              <a:rPr kumimoji="1" lang="en-US" altLang="ja-JP" dirty="0" smtClean="0"/>
              <a:t>…….(15)</a:t>
            </a:r>
            <a:endParaRPr kumimoji="1" lang="ja-JP" altLang="en-US" dirty="0"/>
          </a:p>
        </p:txBody>
      </p:sp>
      <p:sp>
        <p:nvSpPr>
          <p:cNvPr id="36" name="テキスト ボックス 35"/>
          <p:cNvSpPr txBox="1"/>
          <p:nvPr/>
        </p:nvSpPr>
        <p:spPr>
          <a:xfrm>
            <a:off x="8210441" y="5027250"/>
            <a:ext cx="969224" cy="369332"/>
          </a:xfrm>
          <a:prstGeom prst="rect">
            <a:avLst/>
          </a:prstGeom>
          <a:noFill/>
        </p:spPr>
        <p:txBody>
          <a:bodyPr wrap="square" rtlCol="0">
            <a:spAutoFit/>
          </a:bodyPr>
          <a:lstStyle/>
          <a:p>
            <a:r>
              <a:rPr kumimoji="1" lang="en-US" altLang="ja-JP" dirty="0" smtClean="0"/>
              <a:t>…….(16)</a:t>
            </a:r>
            <a:endParaRPr kumimoji="1" lang="ja-JP" altLang="en-US" dirty="0"/>
          </a:p>
        </p:txBody>
      </p:sp>
      <p:sp>
        <p:nvSpPr>
          <p:cNvPr id="37" name="テキスト ボックス 36"/>
          <p:cNvSpPr txBox="1"/>
          <p:nvPr/>
        </p:nvSpPr>
        <p:spPr>
          <a:xfrm>
            <a:off x="8174776" y="5708532"/>
            <a:ext cx="969224" cy="369332"/>
          </a:xfrm>
          <a:prstGeom prst="rect">
            <a:avLst/>
          </a:prstGeom>
          <a:noFill/>
        </p:spPr>
        <p:txBody>
          <a:bodyPr wrap="square" rtlCol="0">
            <a:spAutoFit/>
          </a:bodyPr>
          <a:lstStyle/>
          <a:p>
            <a:r>
              <a:rPr kumimoji="1" lang="en-US" altLang="ja-JP" dirty="0" smtClean="0"/>
              <a:t>…….(17)</a:t>
            </a:r>
            <a:endParaRPr kumimoji="1" lang="ja-JP" altLang="en-US" dirty="0"/>
          </a:p>
        </p:txBody>
      </p:sp>
      <p:pic>
        <p:nvPicPr>
          <p:cNvPr id="6" name="図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103" y="1077263"/>
            <a:ext cx="7440627" cy="592022"/>
          </a:xfrm>
          <a:prstGeom prst="rect">
            <a:avLst/>
          </a:prstGeom>
        </p:spPr>
      </p:pic>
      <p:sp>
        <p:nvSpPr>
          <p:cNvPr id="7" name="テキスト ボックス 6"/>
          <p:cNvSpPr txBox="1"/>
          <p:nvPr/>
        </p:nvSpPr>
        <p:spPr>
          <a:xfrm>
            <a:off x="4283968" y="1063821"/>
            <a:ext cx="216024" cy="369332"/>
          </a:xfrm>
          <a:prstGeom prst="rect">
            <a:avLst/>
          </a:prstGeom>
          <a:noFill/>
        </p:spPr>
        <p:txBody>
          <a:bodyPr wrap="square" rtlCol="0">
            <a:spAutoFit/>
          </a:bodyPr>
          <a:lstStyle/>
          <a:p>
            <a:r>
              <a:rPr lang="en-US" altLang="ja-JP" dirty="0" smtClean="0"/>
              <a:t>‘</a:t>
            </a:r>
            <a:endParaRPr kumimoji="1" lang="ja-JP" altLang="en-US" dirty="0"/>
          </a:p>
        </p:txBody>
      </p:sp>
      <p:pic>
        <p:nvPicPr>
          <p:cNvPr id="8" name="図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8229" y="2134307"/>
            <a:ext cx="7967501" cy="554558"/>
          </a:xfrm>
          <a:prstGeom prst="rect">
            <a:avLst/>
          </a:prstGeom>
        </p:spPr>
      </p:pic>
      <p:pic>
        <p:nvPicPr>
          <p:cNvPr id="11" name="図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444" y="3716790"/>
            <a:ext cx="7791441" cy="372380"/>
          </a:xfrm>
          <a:prstGeom prst="rect">
            <a:avLst/>
          </a:prstGeom>
        </p:spPr>
      </p:pic>
      <p:pic>
        <p:nvPicPr>
          <p:cNvPr id="13" name="図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677" y="5043946"/>
            <a:ext cx="7889589" cy="468816"/>
          </a:xfrm>
          <a:prstGeom prst="rect">
            <a:avLst/>
          </a:prstGeom>
        </p:spPr>
      </p:pic>
    </p:spTree>
    <p:extLst>
      <p:ext uri="{BB962C8B-B14F-4D97-AF65-F5344CB8AC3E}">
        <p14:creationId xmlns:p14="http://schemas.microsoft.com/office/powerpoint/2010/main" val="1818554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70508"/>
            <a:ext cx="7772400" cy="649829"/>
          </a:xfrm>
        </p:spPr>
        <p:txBody>
          <a:bodyPr>
            <a:noAutofit/>
          </a:bodyPr>
          <a:lstStyle/>
          <a:p>
            <a:r>
              <a:rPr lang="en-US" altLang="ja-JP" sz="3200" dirty="0"/>
              <a:t>9</a:t>
            </a:r>
            <a:r>
              <a:rPr kumimoji="1" lang="en-US" altLang="ja-JP" sz="3200" dirty="0" smtClean="0"/>
              <a:t>. </a:t>
            </a:r>
            <a:r>
              <a:rPr lang="ja-JP" altLang="en-US" sz="3200" dirty="0" smtClean="0"/>
              <a:t>付録</a:t>
            </a:r>
            <a:r>
              <a:rPr lang="en-US" altLang="ja-JP" sz="3200" dirty="0" smtClean="0"/>
              <a:t>-</a:t>
            </a:r>
            <a:r>
              <a:rPr lang="ja-JP" altLang="en-US" sz="3200" dirty="0" smtClean="0"/>
              <a:t>予備シミュレーション</a:t>
            </a:r>
            <a:endParaRPr kumimoji="1" lang="ja-JP" altLang="en-US" sz="3200" dirty="0"/>
          </a:p>
        </p:txBody>
      </p:sp>
      <p:sp>
        <p:nvSpPr>
          <p:cNvPr id="3" name="サブタイトル 2"/>
          <p:cNvSpPr>
            <a:spLocks noGrp="1"/>
          </p:cNvSpPr>
          <p:nvPr>
            <p:ph type="subTitle" idx="1"/>
          </p:nvPr>
        </p:nvSpPr>
        <p:spPr>
          <a:xfrm>
            <a:off x="220203" y="764705"/>
            <a:ext cx="8528261" cy="5976663"/>
          </a:xfrm>
        </p:spPr>
        <p:txBody>
          <a:bodyPr>
            <a:normAutofit/>
          </a:bodyPr>
          <a:lstStyle/>
          <a:p>
            <a:pPr algn="l"/>
            <a:endParaRPr lang="en-US" altLang="ja-JP" sz="2400" dirty="0">
              <a:solidFill>
                <a:schemeClr val="tx1"/>
              </a:solidFill>
            </a:endParaRPr>
          </a:p>
          <a:p>
            <a:pPr algn="l"/>
            <a:endParaRPr kumimoji="1" lang="ja-JP" altLang="en-US" sz="2400" dirty="0">
              <a:solidFill>
                <a:schemeClr val="tx1"/>
              </a:solidFill>
            </a:endParaRPr>
          </a:p>
        </p:txBody>
      </p:sp>
      <p:sp>
        <p:nvSpPr>
          <p:cNvPr id="6" name="スライド番号プレースホルダー 5"/>
          <p:cNvSpPr>
            <a:spLocks noGrp="1"/>
          </p:cNvSpPr>
          <p:nvPr>
            <p:ph type="sldNum" sz="quarter" idx="12"/>
          </p:nvPr>
        </p:nvSpPr>
        <p:spPr/>
        <p:txBody>
          <a:bodyPr/>
          <a:lstStyle/>
          <a:p>
            <a:fld id="{C9689C3F-6F3D-43EB-BA0D-08FB6809879B}" type="slidenum">
              <a:rPr kumimoji="1" lang="ja-JP" altLang="en-US" smtClean="0"/>
              <a:pPr/>
              <a:t>24</a:t>
            </a:fld>
            <a:endParaRPr kumimoji="1" lang="ja-JP" altLang="en-US"/>
          </a:p>
        </p:txBody>
      </p:sp>
      <p:graphicFrame>
        <p:nvGraphicFramePr>
          <p:cNvPr id="13" name="グラフ 12"/>
          <p:cNvGraphicFramePr>
            <a:graphicFrameLocks/>
          </p:cNvGraphicFramePr>
          <p:nvPr>
            <p:extLst>
              <p:ext uri="{D42A27DB-BD31-4B8C-83A1-F6EECF244321}">
                <p14:modId xmlns:p14="http://schemas.microsoft.com/office/powerpoint/2010/main" val="1017505017"/>
              </p:ext>
            </p:extLst>
          </p:nvPr>
        </p:nvGraphicFramePr>
        <p:xfrm>
          <a:off x="1259632" y="980728"/>
          <a:ext cx="6576392" cy="3895076"/>
        </p:xfrm>
        <a:graphic>
          <a:graphicData uri="http://schemas.openxmlformats.org/drawingml/2006/chart">
            <c:chart xmlns:c="http://schemas.openxmlformats.org/drawingml/2006/chart" xmlns:r="http://schemas.openxmlformats.org/officeDocument/2006/relationships" r:id="rId2"/>
          </a:graphicData>
        </a:graphic>
      </p:graphicFrame>
      <p:sp>
        <p:nvSpPr>
          <p:cNvPr id="14" name="テキスト ボックス 13"/>
          <p:cNvSpPr txBox="1"/>
          <p:nvPr/>
        </p:nvSpPr>
        <p:spPr>
          <a:xfrm>
            <a:off x="791580" y="4837164"/>
            <a:ext cx="7272808" cy="461665"/>
          </a:xfrm>
          <a:prstGeom prst="rect">
            <a:avLst/>
          </a:prstGeom>
          <a:noFill/>
        </p:spPr>
        <p:txBody>
          <a:bodyPr wrap="square" rtlCol="0">
            <a:spAutoFit/>
          </a:bodyPr>
          <a:lstStyle/>
          <a:p>
            <a:r>
              <a:rPr kumimoji="1" lang="ja-JP" altLang="en-US" sz="2400" dirty="0" smtClean="0"/>
              <a:t>図</a:t>
            </a:r>
            <a:r>
              <a:rPr lang="ja-JP" altLang="en-US" sz="2400" dirty="0"/>
              <a:t>８</a:t>
            </a:r>
            <a:r>
              <a:rPr kumimoji="1" lang="en-US" altLang="ja-JP" sz="2400" dirty="0" smtClean="0"/>
              <a:t>: </a:t>
            </a:r>
            <a:r>
              <a:rPr kumimoji="1" lang="ja-JP" altLang="en-US" sz="2400" dirty="0" smtClean="0"/>
              <a:t>提案②の</a:t>
            </a:r>
            <a:r>
              <a:rPr kumimoji="1" lang="en-US" altLang="ja-JP" sz="2400" dirty="0" smtClean="0"/>
              <a:t>SNR=20[dB]</a:t>
            </a:r>
            <a:r>
              <a:rPr kumimoji="1" lang="ja-JP" altLang="en-US" sz="2400" dirty="0" smtClean="0"/>
              <a:t>のときの各音源の</a:t>
            </a:r>
            <a:r>
              <a:rPr kumimoji="1" lang="en-US" altLang="ja-JP" sz="2400" dirty="0" smtClean="0"/>
              <a:t>SIR</a:t>
            </a:r>
            <a:r>
              <a:rPr kumimoji="1" lang="ja-JP" altLang="en-US" sz="2400" dirty="0" smtClean="0"/>
              <a:t>の推移</a:t>
            </a:r>
            <a:r>
              <a:rPr kumimoji="1" lang="en-US" altLang="ja-JP" sz="2400" dirty="0" smtClean="0"/>
              <a:t> </a:t>
            </a:r>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5421648"/>
            <a:ext cx="6912768" cy="687603"/>
          </a:xfrm>
          <a:prstGeom prst="rect">
            <a:avLst/>
          </a:prstGeom>
        </p:spPr>
      </p:pic>
      <p:sp>
        <p:nvSpPr>
          <p:cNvPr id="9" name="テキスト ボックス 8"/>
          <p:cNvSpPr txBox="1"/>
          <p:nvPr/>
        </p:nvSpPr>
        <p:spPr>
          <a:xfrm>
            <a:off x="1043608" y="6301444"/>
            <a:ext cx="7272808" cy="338554"/>
          </a:xfrm>
          <a:prstGeom prst="rect">
            <a:avLst/>
          </a:prstGeom>
          <a:noFill/>
        </p:spPr>
        <p:txBody>
          <a:bodyPr wrap="square" rtlCol="0">
            <a:spAutoFit/>
          </a:bodyPr>
          <a:lstStyle/>
          <a:p>
            <a:r>
              <a:rPr lang="ja-JP" altLang="en-US" sz="1600" b="1" u="sng" dirty="0" smtClean="0">
                <a:solidFill>
                  <a:srgbClr val="FF0000"/>
                </a:solidFill>
              </a:rPr>
              <a:t>音源</a:t>
            </a:r>
            <a:r>
              <a:rPr lang="en-US" altLang="ja-JP" sz="1600" b="1" u="sng" dirty="0" smtClean="0">
                <a:solidFill>
                  <a:srgbClr val="FF0000"/>
                </a:solidFill>
              </a:rPr>
              <a:t>s2(t)</a:t>
            </a:r>
            <a:r>
              <a:rPr lang="ja-JP" altLang="en-US" sz="1600" b="1" u="sng" dirty="0" smtClean="0">
                <a:solidFill>
                  <a:srgbClr val="FF0000"/>
                </a:solidFill>
              </a:rPr>
              <a:t>が消え，音源</a:t>
            </a:r>
            <a:r>
              <a:rPr lang="en-US" altLang="ja-JP" sz="1600" b="1" u="sng" dirty="0" smtClean="0">
                <a:solidFill>
                  <a:srgbClr val="FF0000"/>
                </a:solidFill>
              </a:rPr>
              <a:t>s3(t)</a:t>
            </a:r>
            <a:r>
              <a:rPr lang="ja-JP" altLang="en-US" sz="1600" b="1" u="sng" dirty="0" smtClean="0">
                <a:solidFill>
                  <a:srgbClr val="FF0000"/>
                </a:solidFill>
              </a:rPr>
              <a:t>の</a:t>
            </a:r>
            <a:r>
              <a:rPr lang="en-US" altLang="ja-JP" sz="1600" b="1" u="sng" dirty="0" smtClean="0">
                <a:solidFill>
                  <a:srgbClr val="FF0000"/>
                </a:solidFill>
              </a:rPr>
              <a:t>SIR</a:t>
            </a:r>
            <a:r>
              <a:rPr lang="ja-JP" altLang="en-US" sz="1600" b="1" u="sng" dirty="0" smtClean="0">
                <a:solidFill>
                  <a:srgbClr val="FF0000"/>
                </a:solidFill>
              </a:rPr>
              <a:t>が途中で出現してしまう．→　評価量と</a:t>
            </a:r>
            <a:r>
              <a:rPr lang="ja-JP" altLang="en-US" sz="1600" b="1" u="sng" smtClean="0">
                <a:solidFill>
                  <a:srgbClr val="FF0000"/>
                </a:solidFill>
              </a:rPr>
              <a:t>して不適</a:t>
            </a:r>
            <a:endParaRPr kumimoji="1" lang="ja-JP" altLang="en-US" sz="1600" b="1" u="sng" dirty="0">
              <a:solidFill>
                <a:srgbClr val="FF0000"/>
              </a:solidFill>
            </a:endParaRPr>
          </a:p>
        </p:txBody>
      </p:sp>
      <p:cxnSp>
        <p:nvCxnSpPr>
          <p:cNvPr id="10" name="直線コネクタ 9"/>
          <p:cNvCxnSpPr/>
          <p:nvPr/>
        </p:nvCxnSpPr>
        <p:spPr>
          <a:xfrm>
            <a:off x="971600" y="6165304"/>
            <a:ext cx="6912768" cy="347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79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82186" y="1786666"/>
            <a:ext cx="2458139" cy="646331"/>
          </a:xfrm>
          <a:prstGeom prst="rect">
            <a:avLst/>
          </a:prstGeom>
          <a:noFill/>
        </p:spPr>
        <p:txBody>
          <a:bodyPr wrap="square" rtlCol="0">
            <a:spAutoFit/>
          </a:bodyPr>
          <a:lstStyle/>
          <a:p>
            <a:r>
              <a:rPr lang="ja-JP" altLang="en-US" b="1" i="1" dirty="0"/>
              <a:t>統計的に独立な信号源 </a:t>
            </a:r>
            <a:r>
              <a:rPr lang="en-US" altLang="ja-JP" b="1" i="1" dirty="0"/>
              <a:t>s(t</a:t>
            </a:r>
            <a:r>
              <a:rPr lang="en-US" altLang="ja-JP" b="1" i="1" dirty="0" smtClean="0"/>
              <a:t>)</a:t>
            </a:r>
            <a:endParaRPr kumimoji="1" lang="ja-JP" altLang="en-US" b="1" i="1" dirty="0"/>
          </a:p>
        </p:txBody>
      </p:sp>
      <p:sp>
        <p:nvSpPr>
          <p:cNvPr id="7" name="テキスト ボックス 6"/>
          <p:cNvSpPr txBox="1"/>
          <p:nvPr/>
        </p:nvSpPr>
        <p:spPr>
          <a:xfrm>
            <a:off x="2900241" y="1166458"/>
            <a:ext cx="1760424" cy="338554"/>
          </a:xfrm>
          <a:prstGeom prst="rect">
            <a:avLst/>
          </a:prstGeom>
          <a:noFill/>
        </p:spPr>
        <p:txBody>
          <a:bodyPr wrap="square" rtlCol="0">
            <a:spAutoFit/>
          </a:bodyPr>
          <a:lstStyle/>
          <a:p>
            <a:r>
              <a:rPr lang="ja-JP" altLang="en-US" sz="1600" b="1" dirty="0"/>
              <a:t>インパルス応答</a:t>
            </a:r>
            <a:endParaRPr kumimoji="1" lang="ja-JP" altLang="en-US" sz="1600" b="1"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sp>
        <p:nvSpPr>
          <p:cNvPr id="5"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cxnSp>
        <p:nvCxnSpPr>
          <p:cNvPr id="41" name="直線矢印コネクタ 40"/>
          <p:cNvCxnSpPr/>
          <p:nvPr/>
        </p:nvCxnSpPr>
        <p:spPr>
          <a:xfrm>
            <a:off x="6639612" y="1623912"/>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6555719" y="764128"/>
            <a:ext cx="1758243" cy="369332"/>
          </a:xfrm>
          <a:prstGeom prst="rect">
            <a:avLst/>
          </a:prstGeom>
          <a:noFill/>
        </p:spPr>
        <p:txBody>
          <a:bodyPr wrap="square" rtlCol="0">
            <a:spAutoFit/>
          </a:bodyPr>
          <a:lstStyle/>
          <a:p>
            <a:r>
              <a:rPr kumimoji="1" lang="ja-JP" altLang="en-US" sz="1100" dirty="0"/>
              <a:t>　　</a:t>
            </a:r>
            <a:r>
              <a:rPr kumimoji="1" lang="ja-JP" altLang="en-US" b="1" i="1" dirty="0"/>
              <a:t>観測信号</a:t>
            </a:r>
            <a:r>
              <a:rPr lang="en-US" altLang="ja-JP" b="1" i="1" dirty="0"/>
              <a:t>x(t)</a:t>
            </a:r>
            <a:endParaRPr kumimoji="1" lang="ja-JP" altLang="en-US" b="1" i="1" dirty="0"/>
          </a:p>
        </p:txBody>
      </p:sp>
      <p:sp>
        <p:nvSpPr>
          <p:cNvPr id="103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sp>
        <p:nvSpPr>
          <p:cNvPr id="8" name="テキスト ボックス 7"/>
          <p:cNvSpPr txBox="1"/>
          <p:nvPr/>
        </p:nvSpPr>
        <p:spPr>
          <a:xfrm>
            <a:off x="1972182" y="195430"/>
            <a:ext cx="5302815" cy="584775"/>
          </a:xfrm>
          <a:prstGeom prst="rect">
            <a:avLst/>
          </a:prstGeom>
          <a:noFill/>
        </p:spPr>
        <p:txBody>
          <a:bodyPr wrap="square" rtlCol="0">
            <a:spAutoFit/>
          </a:bodyPr>
          <a:lstStyle/>
          <a:p>
            <a:r>
              <a:rPr lang="en-US" altLang="ja-JP" sz="3200" dirty="0"/>
              <a:t>4</a:t>
            </a:r>
            <a:r>
              <a:rPr kumimoji="1" lang="en-US" altLang="ja-JP" sz="3200" dirty="0" smtClean="0"/>
              <a:t>. </a:t>
            </a:r>
            <a:r>
              <a:rPr kumimoji="1" lang="ja-JP" altLang="en-US" sz="3200" dirty="0"/>
              <a:t>提案する</a:t>
            </a:r>
            <a:r>
              <a:rPr lang="ja-JP" altLang="en-US" sz="3200" dirty="0"/>
              <a:t>適応型</a:t>
            </a:r>
            <a:r>
              <a:rPr lang="en-US" altLang="ja-JP" sz="3200" dirty="0"/>
              <a:t>BSS</a:t>
            </a:r>
            <a:r>
              <a:rPr lang="ja-JP" altLang="en-US" sz="3200" dirty="0"/>
              <a:t>問題</a:t>
            </a:r>
            <a:endParaRPr lang="en-US" altLang="ja-JP" sz="3200" dirty="0"/>
          </a:p>
        </p:txBody>
      </p:sp>
      <p:sp>
        <p:nvSpPr>
          <p:cNvPr id="21" name="スライド番号プレースホルダー 20"/>
          <p:cNvSpPr>
            <a:spLocks noGrp="1"/>
          </p:cNvSpPr>
          <p:nvPr>
            <p:ph type="sldNum" sz="quarter" idx="12"/>
          </p:nvPr>
        </p:nvSpPr>
        <p:spPr/>
        <p:txBody>
          <a:bodyPr/>
          <a:lstStyle/>
          <a:p>
            <a:fld id="{C9689C3F-6F3D-43EB-BA0D-08FB6809879B}" type="slidenum">
              <a:rPr kumimoji="1" lang="ja-JP" altLang="en-US" smtClean="0"/>
              <a:pPr/>
              <a:t>25</a:t>
            </a:fld>
            <a:endParaRPr kumimoji="1" lang="ja-JP" altLang="en-US" dirty="0"/>
          </a:p>
        </p:txBody>
      </p:sp>
      <p:cxnSp>
        <p:nvCxnSpPr>
          <p:cNvPr id="40" name="直線矢印コネクタ 39"/>
          <p:cNvCxnSpPr/>
          <p:nvPr/>
        </p:nvCxnSpPr>
        <p:spPr>
          <a:xfrm>
            <a:off x="2559364" y="2403427"/>
            <a:ext cx="2818975" cy="21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2160444" y="1751041"/>
            <a:ext cx="2857520" cy="6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2539212" y="1573044"/>
            <a:ext cx="2867498" cy="853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1970596" y="3974281"/>
            <a:ext cx="2105658" cy="588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77399" y="161512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6648797" y="2428440"/>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6670295" y="3212976"/>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2013706" y="1567241"/>
            <a:ext cx="2826474" cy="843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図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588" y="1245104"/>
            <a:ext cx="731117" cy="294631"/>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453" y="2030188"/>
            <a:ext cx="694586" cy="315899"/>
          </a:xfrm>
          <a:prstGeom prst="rect">
            <a:avLst/>
          </a:prstGeom>
        </p:spPr>
      </p:pic>
      <p:pic>
        <p:nvPicPr>
          <p:cNvPr id="64" name="図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730" y="2812358"/>
            <a:ext cx="691977" cy="350059"/>
          </a:xfrm>
          <a:prstGeom prst="rect">
            <a:avLst/>
          </a:prstGeom>
        </p:spPr>
      </p:pic>
      <p:pic>
        <p:nvPicPr>
          <p:cNvPr id="69" name="図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8117" y="1278332"/>
            <a:ext cx="594042" cy="238727"/>
          </a:xfrm>
          <a:prstGeom prst="rect">
            <a:avLst/>
          </a:prstGeom>
        </p:spPr>
      </p:pic>
      <p:pic>
        <p:nvPicPr>
          <p:cNvPr id="72" name="図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1936329"/>
            <a:ext cx="580159" cy="233147"/>
          </a:xfrm>
          <a:prstGeom prst="rect">
            <a:avLst/>
          </a:prstGeom>
        </p:spPr>
      </p:pic>
      <p:cxnSp>
        <p:nvCxnSpPr>
          <p:cNvPr id="76" name="直線矢印コネクタ 75"/>
          <p:cNvCxnSpPr/>
          <p:nvPr/>
        </p:nvCxnSpPr>
        <p:spPr>
          <a:xfrm>
            <a:off x="1983798" y="1574511"/>
            <a:ext cx="2836230" cy="1606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3" name="図 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2859" y="2536451"/>
            <a:ext cx="623041" cy="250381"/>
          </a:xfrm>
          <a:prstGeom prst="rect">
            <a:avLst/>
          </a:prstGeom>
        </p:spPr>
      </p:pic>
      <p:pic>
        <p:nvPicPr>
          <p:cNvPr id="103" name="図 10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3425" y="2198152"/>
            <a:ext cx="551135" cy="221484"/>
          </a:xfrm>
          <a:prstGeom prst="rect">
            <a:avLst/>
          </a:prstGeom>
        </p:spPr>
      </p:pic>
      <p:pic>
        <p:nvPicPr>
          <p:cNvPr id="104" name="図 10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48" y="2662594"/>
            <a:ext cx="522012" cy="209781"/>
          </a:xfrm>
          <a:prstGeom prst="rect">
            <a:avLst/>
          </a:prstGeom>
        </p:spPr>
      </p:pic>
      <p:pic>
        <p:nvPicPr>
          <p:cNvPr id="105" name="図 10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7938" y="2529946"/>
            <a:ext cx="563237" cy="302740"/>
          </a:xfrm>
          <a:prstGeom prst="rect">
            <a:avLst/>
          </a:prstGeom>
        </p:spPr>
      </p:pic>
      <p:pic>
        <p:nvPicPr>
          <p:cNvPr id="106" name="図 10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5576" y="3771577"/>
            <a:ext cx="472102" cy="311997"/>
          </a:xfrm>
          <a:prstGeom prst="rect">
            <a:avLst/>
          </a:prstGeom>
        </p:spPr>
      </p:pic>
      <p:pic>
        <p:nvPicPr>
          <p:cNvPr id="84" name="図 8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0129" y="2605111"/>
            <a:ext cx="482251" cy="509921"/>
          </a:xfrm>
          <a:prstGeom prst="rect">
            <a:avLst/>
          </a:prstGeom>
        </p:spPr>
      </p:pic>
      <p:pic>
        <p:nvPicPr>
          <p:cNvPr id="85" name="図 84"/>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96053" y="3689475"/>
            <a:ext cx="482251" cy="509921"/>
          </a:xfrm>
          <a:prstGeom prst="rect">
            <a:avLst/>
          </a:prstGeom>
        </p:spPr>
      </p:pic>
      <p:pic>
        <p:nvPicPr>
          <p:cNvPr id="81" name="図 80"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5426864" y="1271943"/>
            <a:ext cx="1097937" cy="602199"/>
          </a:xfrm>
          <a:prstGeom prst="rect">
            <a:avLst/>
          </a:prstGeom>
        </p:spPr>
      </p:pic>
      <p:pic>
        <p:nvPicPr>
          <p:cNvPr id="92" name="図 91"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5443301" y="2052163"/>
            <a:ext cx="1097937" cy="602199"/>
          </a:xfrm>
          <a:prstGeom prst="rect">
            <a:avLst/>
          </a:prstGeom>
        </p:spPr>
      </p:pic>
      <p:pic>
        <p:nvPicPr>
          <p:cNvPr id="99" name="図 98"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4173752" y="4200985"/>
            <a:ext cx="1097937" cy="602199"/>
          </a:xfrm>
          <a:prstGeom prst="rect">
            <a:avLst/>
          </a:prstGeom>
        </p:spPr>
      </p:pic>
      <p:pic>
        <p:nvPicPr>
          <p:cNvPr id="23" name="図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20391" y="2008787"/>
            <a:ext cx="500704" cy="201218"/>
          </a:xfrm>
          <a:prstGeom prst="rect">
            <a:avLst/>
          </a:prstGeom>
        </p:spPr>
      </p:pic>
      <p:sp>
        <p:nvSpPr>
          <p:cNvPr id="57" name="テキスト ボックス 56"/>
          <p:cNvSpPr txBox="1"/>
          <p:nvPr/>
        </p:nvSpPr>
        <p:spPr>
          <a:xfrm>
            <a:off x="7459246" y="5537699"/>
            <a:ext cx="1077888" cy="379822"/>
          </a:xfrm>
          <a:prstGeom prst="rect">
            <a:avLst/>
          </a:prstGeom>
          <a:noFill/>
        </p:spPr>
        <p:txBody>
          <a:bodyPr wrap="square" rtlCol="0">
            <a:spAutoFit/>
          </a:bodyPr>
          <a:lstStyle/>
          <a:p>
            <a:r>
              <a:rPr kumimoji="1" lang="en-US" altLang="ja-JP" dirty="0" smtClean="0"/>
              <a:t>……..(2)</a:t>
            </a:r>
            <a:endParaRPr kumimoji="1" lang="ja-JP" altLang="en-US" dirty="0"/>
          </a:p>
        </p:txBody>
      </p:sp>
      <p:pic>
        <p:nvPicPr>
          <p:cNvPr id="6" name="図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8841" y="5858203"/>
            <a:ext cx="4455538" cy="449178"/>
          </a:xfrm>
          <a:prstGeom prst="rect">
            <a:avLst/>
          </a:prstGeom>
        </p:spPr>
      </p:pic>
      <p:pic>
        <p:nvPicPr>
          <p:cNvPr id="9" name="図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04959" y="5987299"/>
            <a:ext cx="132221" cy="190986"/>
          </a:xfrm>
          <a:prstGeom prst="rect">
            <a:avLst/>
          </a:prstGeom>
        </p:spPr>
      </p:pic>
      <p:sp>
        <p:nvSpPr>
          <p:cNvPr id="12" name="テキスト ボックス 11"/>
          <p:cNvSpPr txBox="1"/>
          <p:nvPr/>
        </p:nvSpPr>
        <p:spPr>
          <a:xfrm>
            <a:off x="6231940" y="5917521"/>
            <a:ext cx="2134905" cy="307777"/>
          </a:xfrm>
          <a:prstGeom prst="rect">
            <a:avLst/>
          </a:prstGeom>
          <a:noFill/>
        </p:spPr>
        <p:txBody>
          <a:bodyPr wrap="square" rtlCol="0">
            <a:spAutoFit/>
          </a:bodyPr>
          <a:lstStyle/>
          <a:p>
            <a:r>
              <a:rPr kumimoji="1" lang="en-US" altLang="ja-JP" sz="1400" dirty="0" smtClean="0"/>
              <a:t>: </a:t>
            </a:r>
            <a:r>
              <a:rPr kumimoji="1" lang="ja-JP" altLang="en-US" sz="1400" dirty="0" smtClean="0"/>
              <a:t>周波数ビン番号</a:t>
            </a:r>
            <a:endParaRPr kumimoji="1" lang="ja-JP" altLang="en-US" sz="1400" dirty="0"/>
          </a:p>
        </p:txBody>
      </p:sp>
      <p:pic>
        <p:nvPicPr>
          <p:cNvPr id="14" name="図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84020" y="6234480"/>
            <a:ext cx="174098" cy="243738"/>
          </a:xfrm>
          <a:prstGeom prst="rect">
            <a:avLst/>
          </a:prstGeom>
        </p:spPr>
      </p:pic>
      <p:sp>
        <p:nvSpPr>
          <p:cNvPr id="60" name="テキスト ボックス 59"/>
          <p:cNvSpPr txBox="1"/>
          <p:nvPr/>
        </p:nvSpPr>
        <p:spPr>
          <a:xfrm>
            <a:off x="6233286" y="6202461"/>
            <a:ext cx="2134905" cy="307777"/>
          </a:xfrm>
          <a:prstGeom prst="rect">
            <a:avLst/>
          </a:prstGeom>
          <a:noFill/>
        </p:spPr>
        <p:txBody>
          <a:bodyPr wrap="square" rtlCol="0">
            <a:spAutoFit/>
          </a:bodyPr>
          <a:lstStyle/>
          <a:p>
            <a:r>
              <a:rPr kumimoji="1" lang="en-US" altLang="ja-JP" sz="1400" dirty="0" smtClean="0"/>
              <a:t>: </a:t>
            </a:r>
            <a:r>
              <a:rPr lang="ja-JP" altLang="en-US" sz="1400" dirty="0"/>
              <a:t>フレーム</a:t>
            </a:r>
            <a:r>
              <a:rPr kumimoji="1" lang="ja-JP" altLang="en-US" sz="1400" dirty="0" smtClean="0"/>
              <a:t>番号</a:t>
            </a:r>
            <a:endParaRPr kumimoji="1" lang="ja-JP" altLang="en-US" sz="1400" dirty="0"/>
          </a:p>
        </p:txBody>
      </p:sp>
      <p:pic>
        <p:nvPicPr>
          <p:cNvPr id="4" name="図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32299" y="6549019"/>
            <a:ext cx="191034" cy="172547"/>
          </a:xfrm>
          <a:prstGeom prst="rect">
            <a:avLst/>
          </a:prstGeom>
        </p:spPr>
      </p:pic>
      <p:sp>
        <p:nvSpPr>
          <p:cNvPr id="62" name="テキスト ボックス 61"/>
          <p:cNvSpPr txBox="1"/>
          <p:nvPr/>
        </p:nvSpPr>
        <p:spPr>
          <a:xfrm>
            <a:off x="6234632" y="6467094"/>
            <a:ext cx="2134905" cy="307777"/>
          </a:xfrm>
          <a:prstGeom prst="rect">
            <a:avLst/>
          </a:prstGeom>
          <a:noFill/>
        </p:spPr>
        <p:txBody>
          <a:bodyPr wrap="square" rtlCol="0">
            <a:spAutoFit/>
          </a:bodyPr>
          <a:lstStyle/>
          <a:p>
            <a:r>
              <a:rPr kumimoji="1" lang="en-US" altLang="ja-JP" sz="1400" dirty="0" smtClean="0"/>
              <a:t>: </a:t>
            </a:r>
            <a:r>
              <a:rPr lang="ja-JP" altLang="en-US" sz="1400" dirty="0" smtClean="0"/>
              <a:t>インパルス応答長</a:t>
            </a:r>
            <a:endParaRPr kumimoji="1" lang="ja-JP" altLang="en-US" sz="1400" dirty="0"/>
          </a:p>
        </p:txBody>
      </p:sp>
    </p:spTree>
    <p:extLst>
      <p:ext uri="{BB962C8B-B14F-4D97-AF65-F5344CB8AC3E}">
        <p14:creationId xmlns:p14="http://schemas.microsoft.com/office/powerpoint/2010/main" val="39803533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26</a:t>
            </a:fld>
            <a:endParaRPr kumimoji="1" lang="ja-JP" altLang="en-US"/>
          </a:p>
        </p:txBody>
      </p:sp>
      <p:cxnSp>
        <p:nvCxnSpPr>
          <p:cNvPr id="4" name="直線矢印コネクタ 3"/>
          <p:cNvCxnSpPr/>
          <p:nvPr/>
        </p:nvCxnSpPr>
        <p:spPr>
          <a:xfrm>
            <a:off x="179512" y="2060848"/>
            <a:ext cx="1152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1396045" y="1808820"/>
            <a:ext cx="1671807"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3067852" y="2041611"/>
            <a:ext cx="1792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844408" y="1824812"/>
            <a:ext cx="1887831"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 name="直線矢印コネクタ 8"/>
          <p:cNvCxnSpPr/>
          <p:nvPr/>
        </p:nvCxnSpPr>
        <p:spPr>
          <a:xfrm flipV="1">
            <a:off x="6732239" y="2076614"/>
            <a:ext cx="1656185" cy="8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6725782" y="1564800"/>
            <a:ext cx="1581927" cy="400110"/>
          </a:xfrm>
          <a:prstGeom prst="rect">
            <a:avLst/>
          </a:prstGeom>
          <a:noFill/>
        </p:spPr>
        <p:txBody>
          <a:bodyPr wrap="square" rtlCol="0">
            <a:spAutoFit/>
          </a:bodyPr>
          <a:lstStyle/>
          <a:p>
            <a:r>
              <a:rPr kumimoji="1" lang="ja-JP" altLang="en-US" sz="2000" dirty="0"/>
              <a:t>分離信号</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170" y="1607162"/>
            <a:ext cx="449817" cy="302221"/>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2384" y="2749158"/>
            <a:ext cx="3744416" cy="632881"/>
          </a:xfrm>
          <a:prstGeom prst="rect">
            <a:avLst/>
          </a:prstGeom>
        </p:spPr>
      </p:pic>
      <p:sp>
        <p:nvSpPr>
          <p:cNvPr id="13" name="テキスト ボックス 12"/>
          <p:cNvSpPr txBox="1"/>
          <p:nvPr/>
        </p:nvSpPr>
        <p:spPr>
          <a:xfrm>
            <a:off x="4780003" y="1877499"/>
            <a:ext cx="1327389" cy="369332"/>
          </a:xfrm>
          <a:prstGeom prst="rect">
            <a:avLst/>
          </a:prstGeom>
          <a:noFill/>
        </p:spPr>
        <p:txBody>
          <a:bodyPr wrap="square" rtlCol="0">
            <a:spAutoFit/>
          </a:bodyPr>
          <a:lstStyle/>
          <a:p>
            <a:r>
              <a:rPr lang="ja-JP" altLang="en-US" dirty="0"/>
              <a:t>分離行列</a:t>
            </a:r>
          </a:p>
        </p:txBody>
      </p:sp>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9196" y="1923763"/>
            <a:ext cx="599943" cy="323068"/>
          </a:xfrm>
          <a:prstGeom prst="rect">
            <a:avLst/>
          </a:prstGeom>
        </p:spPr>
      </p:pic>
      <p:sp>
        <p:nvSpPr>
          <p:cNvPr id="15" name="テキスト ボックス 14"/>
          <p:cNvSpPr txBox="1"/>
          <p:nvPr/>
        </p:nvSpPr>
        <p:spPr>
          <a:xfrm>
            <a:off x="6771171" y="2164794"/>
            <a:ext cx="1224136" cy="369332"/>
          </a:xfrm>
          <a:prstGeom prst="rect">
            <a:avLst/>
          </a:prstGeom>
          <a:noFill/>
        </p:spPr>
        <p:txBody>
          <a:bodyPr wrap="square" rtlCol="0">
            <a:spAutoFit/>
          </a:bodyPr>
          <a:lstStyle/>
          <a:p>
            <a:r>
              <a:rPr kumimoji="1" lang="en-US" altLang="ja-JP" dirty="0"/>
              <a:t>Indirect</a:t>
            </a:r>
            <a:endParaRPr kumimoji="1" lang="ja-JP" altLang="en-US" dirty="0"/>
          </a:p>
        </p:txBody>
      </p:sp>
      <p:sp>
        <p:nvSpPr>
          <p:cNvPr id="17" name="テキスト ボックス 16"/>
          <p:cNvSpPr txBox="1"/>
          <p:nvPr/>
        </p:nvSpPr>
        <p:spPr>
          <a:xfrm>
            <a:off x="1357113" y="1877499"/>
            <a:ext cx="1327389" cy="369332"/>
          </a:xfrm>
          <a:prstGeom prst="rect">
            <a:avLst/>
          </a:prstGeom>
          <a:noFill/>
        </p:spPr>
        <p:txBody>
          <a:bodyPr wrap="square" rtlCol="0">
            <a:spAutoFit/>
          </a:bodyPr>
          <a:lstStyle/>
          <a:p>
            <a:r>
              <a:rPr lang="ja-JP" altLang="en-US" dirty="0"/>
              <a:t>混合行列</a:t>
            </a:r>
          </a:p>
        </p:txBody>
      </p:sp>
      <p:pic>
        <p:nvPicPr>
          <p:cNvPr id="18" name="図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5282" y="1956942"/>
            <a:ext cx="550186" cy="291072"/>
          </a:xfrm>
          <a:prstGeom prst="rect">
            <a:avLst/>
          </a:prstGeom>
        </p:spPr>
      </p:pic>
      <p:sp>
        <p:nvSpPr>
          <p:cNvPr id="19" name="テキスト ボックス 18"/>
          <p:cNvSpPr txBox="1"/>
          <p:nvPr/>
        </p:nvSpPr>
        <p:spPr>
          <a:xfrm>
            <a:off x="56446" y="1552518"/>
            <a:ext cx="1581927" cy="400110"/>
          </a:xfrm>
          <a:prstGeom prst="rect">
            <a:avLst/>
          </a:prstGeom>
          <a:noFill/>
        </p:spPr>
        <p:txBody>
          <a:bodyPr wrap="square" rtlCol="0">
            <a:spAutoFit/>
          </a:bodyPr>
          <a:lstStyle/>
          <a:p>
            <a:r>
              <a:rPr kumimoji="1" lang="ja-JP" altLang="en-US" sz="2000" dirty="0"/>
              <a:t>信号</a:t>
            </a:r>
            <a:r>
              <a:rPr lang="ja-JP" altLang="en-US" sz="2000" dirty="0"/>
              <a:t>源</a:t>
            </a:r>
            <a:endParaRPr kumimoji="1" lang="ja-JP" altLang="en-US" sz="2000" dirty="0"/>
          </a:p>
        </p:txBody>
      </p:sp>
      <p:pic>
        <p:nvPicPr>
          <p:cNvPr id="20" name="図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549" y="1603844"/>
            <a:ext cx="431496" cy="294513"/>
          </a:xfrm>
          <a:prstGeom prst="rect">
            <a:avLst/>
          </a:prstGeom>
        </p:spPr>
      </p:pic>
      <p:sp>
        <p:nvSpPr>
          <p:cNvPr id="22" name="テキスト ボックス 21"/>
          <p:cNvSpPr txBox="1"/>
          <p:nvPr/>
        </p:nvSpPr>
        <p:spPr>
          <a:xfrm>
            <a:off x="3077066" y="1574170"/>
            <a:ext cx="1581927" cy="400110"/>
          </a:xfrm>
          <a:prstGeom prst="rect">
            <a:avLst/>
          </a:prstGeom>
          <a:noFill/>
        </p:spPr>
        <p:txBody>
          <a:bodyPr wrap="square" rtlCol="0">
            <a:spAutoFit/>
          </a:bodyPr>
          <a:lstStyle/>
          <a:p>
            <a:r>
              <a:rPr lang="ja-JP" altLang="en-US" sz="2000" dirty="0"/>
              <a:t>観測信号</a:t>
            </a:r>
            <a:endParaRPr kumimoji="1" lang="ja-JP" altLang="en-US" sz="2000" dirty="0"/>
          </a:p>
        </p:txBody>
      </p:sp>
      <p:pic>
        <p:nvPicPr>
          <p:cNvPr id="23" name="図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9008" y="1651340"/>
            <a:ext cx="449394" cy="280057"/>
          </a:xfrm>
          <a:prstGeom prst="rect">
            <a:avLst/>
          </a:prstGeom>
        </p:spPr>
      </p:pic>
      <p:pic>
        <p:nvPicPr>
          <p:cNvPr id="24" name="図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4206" y="2198346"/>
            <a:ext cx="1122912" cy="428161"/>
          </a:xfrm>
          <a:prstGeom prst="rect">
            <a:avLst/>
          </a:prstGeom>
        </p:spPr>
      </p:pic>
      <p:sp>
        <p:nvSpPr>
          <p:cNvPr id="25" name="下矢印 24"/>
          <p:cNvSpPr/>
          <p:nvPr/>
        </p:nvSpPr>
        <p:spPr>
          <a:xfrm>
            <a:off x="2270921" y="3751511"/>
            <a:ext cx="64807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下矢印 25"/>
          <p:cNvSpPr/>
          <p:nvPr/>
        </p:nvSpPr>
        <p:spPr>
          <a:xfrm>
            <a:off x="6725782" y="3771923"/>
            <a:ext cx="64807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0029" y="4309130"/>
            <a:ext cx="679385" cy="334518"/>
          </a:xfrm>
          <a:prstGeom prst="rect">
            <a:avLst/>
          </a:prstGeom>
        </p:spPr>
      </p:pic>
      <p:sp>
        <p:nvSpPr>
          <p:cNvPr id="28" name="テキスト ボックス 27"/>
          <p:cNvSpPr txBox="1"/>
          <p:nvPr/>
        </p:nvSpPr>
        <p:spPr>
          <a:xfrm>
            <a:off x="2486786" y="4269296"/>
            <a:ext cx="1044116" cy="400110"/>
          </a:xfrm>
          <a:prstGeom prst="rect">
            <a:avLst/>
          </a:prstGeom>
          <a:noFill/>
        </p:spPr>
        <p:txBody>
          <a:bodyPr wrap="square" rtlCol="0">
            <a:spAutoFit/>
          </a:bodyPr>
          <a:lstStyle/>
          <a:p>
            <a:r>
              <a:rPr lang="ja-JP" altLang="en-US" sz="2000" dirty="0"/>
              <a:t>を推定</a:t>
            </a:r>
          </a:p>
        </p:txBody>
      </p:sp>
      <p:pic>
        <p:nvPicPr>
          <p:cNvPr id="29" name="図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44797" y="3562059"/>
            <a:ext cx="2670411" cy="288018"/>
          </a:xfrm>
          <a:prstGeom prst="rect">
            <a:avLst/>
          </a:prstGeom>
        </p:spPr>
      </p:pic>
      <p:sp>
        <p:nvSpPr>
          <p:cNvPr id="30" name="右矢印 29"/>
          <p:cNvSpPr/>
          <p:nvPr/>
        </p:nvSpPr>
        <p:spPr>
          <a:xfrm>
            <a:off x="3530164" y="4352129"/>
            <a:ext cx="432048" cy="270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8144" y="4342619"/>
            <a:ext cx="706176" cy="306383"/>
          </a:xfrm>
          <a:prstGeom prst="rect">
            <a:avLst/>
          </a:prstGeom>
        </p:spPr>
      </p:pic>
      <p:sp>
        <p:nvSpPr>
          <p:cNvPr id="32" name="テキスト ボックス 31"/>
          <p:cNvSpPr txBox="1"/>
          <p:nvPr/>
        </p:nvSpPr>
        <p:spPr>
          <a:xfrm>
            <a:off x="4770655" y="4284174"/>
            <a:ext cx="1327389" cy="400110"/>
          </a:xfrm>
          <a:prstGeom prst="rect">
            <a:avLst/>
          </a:prstGeom>
          <a:noFill/>
        </p:spPr>
        <p:txBody>
          <a:bodyPr wrap="square" rtlCol="0">
            <a:spAutoFit/>
          </a:bodyPr>
          <a:lstStyle/>
          <a:p>
            <a:r>
              <a:rPr lang="ja-JP" altLang="en-US" sz="2000" dirty="0"/>
              <a:t>を推定</a:t>
            </a:r>
          </a:p>
        </p:txBody>
      </p:sp>
      <p:sp>
        <p:nvSpPr>
          <p:cNvPr id="33" name="右矢印 32"/>
          <p:cNvSpPr/>
          <p:nvPr/>
        </p:nvSpPr>
        <p:spPr>
          <a:xfrm>
            <a:off x="5768504" y="4360915"/>
            <a:ext cx="432048" cy="245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75945" y="4368653"/>
            <a:ext cx="912587" cy="321231"/>
          </a:xfrm>
          <a:prstGeom prst="rect">
            <a:avLst/>
          </a:prstGeom>
        </p:spPr>
      </p:pic>
      <p:sp>
        <p:nvSpPr>
          <p:cNvPr id="35" name="テキスト ボックス 34"/>
          <p:cNvSpPr txBox="1"/>
          <p:nvPr/>
        </p:nvSpPr>
        <p:spPr>
          <a:xfrm>
            <a:off x="7134844" y="4304434"/>
            <a:ext cx="1327389" cy="400110"/>
          </a:xfrm>
          <a:prstGeom prst="rect">
            <a:avLst/>
          </a:prstGeom>
          <a:noFill/>
        </p:spPr>
        <p:txBody>
          <a:bodyPr wrap="square" rtlCol="0">
            <a:spAutoFit/>
          </a:bodyPr>
          <a:lstStyle/>
          <a:p>
            <a:r>
              <a:rPr lang="ja-JP" altLang="en-US" sz="2000" dirty="0"/>
              <a:t>を推定</a:t>
            </a:r>
          </a:p>
        </p:txBody>
      </p:sp>
      <p:cxnSp>
        <p:nvCxnSpPr>
          <p:cNvPr id="45" name="直線コネクタ 44"/>
          <p:cNvCxnSpPr/>
          <p:nvPr/>
        </p:nvCxnSpPr>
        <p:spPr>
          <a:xfrm>
            <a:off x="7049818" y="4864475"/>
            <a:ext cx="0" cy="42843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2531942" y="5292913"/>
            <a:ext cx="4544755" cy="1961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0" name="上矢印 49"/>
          <p:cNvSpPr/>
          <p:nvPr/>
        </p:nvSpPr>
        <p:spPr>
          <a:xfrm>
            <a:off x="2405282" y="4864475"/>
            <a:ext cx="366518" cy="4589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2966930" y="4803488"/>
            <a:ext cx="3815567" cy="400110"/>
          </a:xfrm>
          <a:prstGeom prst="rect">
            <a:avLst/>
          </a:prstGeom>
          <a:noFill/>
        </p:spPr>
        <p:txBody>
          <a:bodyPr wrap="square" rtlCol="0">
            <a:spAutoFit/>
          </a:bodyPr>
          <a:lstStyle/>
          <a:p>
            <a:r>
              <a:rPr lang="ja-JP" altLang="en-US" sz="2000" dirty="0"/>
              <a:t>①</a:t>
            </a:r>
            <a:r>
              <a:rPr lang="en-US" altLang="ja-JP" sz="2000" dirty="0"/>
              <a:t>,</a:t>
            </a:r>
            <a:r>
              <a:rPr lang="ja-JP" altLang="en-US" sz="2000" dirty="0"/>
              <a:t>②</a:t>
            </a:r>
            <a:r>
              <a:rPr lang="en-US" altLang="ja-JP" sz="2000" dirty="0"/>
              <a:t>,</a:t>
            </a:r>
            <a:r>
              <a:rPr lang="ja-JP" altLang="en-US" sz="2000" dirty="0"/>
              <a:t>③を③が収束するまで</a:t>
            </a:r>
            <a:r>
              <a:rPr kumimoji="1" lang="ja-JP" altLang="en-US" sz="2000" dirty="0"/>
              <a:t>反復</a:t>
            </a:r>
            <a:endParaRPr kumimoji="1" lang="en-US" altLang="ja-JP" sz="2000" dirty="0"/>
          </a:p>
        </p:txBody>
      </p:sp>
      <p:sp>
        <p:nvSpPr>
          <p:cNvPr id="37" name="タイトル 1"/>
          <p:cNvSpPr txBox="1">
            <a:spLocks/>
          </p:cNvSpPr>
          <p:nvPr/>
        </p:nvSpPr>
        <p:spPr>
          <a:xfrm>
            <a:off x="342808" y="294834"/>
            <a:ext cx="7772400" cy="709279"/>
          </a:xfrm>
          <a:prstGeom prst="rect">
            <a:avLst/>
          </a:prstGeom>
        </p:spPr>
        <p:txBody>
          <a:bodyP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smtClean="0"/>
              <a:t>9.</a:t>
            </a:r>
            <a:r>
              <a:rPr lang="ja-JP" altLang="en-US" sz="3200" dirty="0" smtClean="0"/>
              <a:t> 付録</a:t>
            </a:r>
            <a:r>
              <a:rPr lang="en-US" altLang="ja-JP" sz="3200" dirty="0"/>
              <a:t>(</a:t>
            </a:r>
            <a:r>
              <a:rPr lang="en-US" altLang="ja-JP" sz="3200" dirty="0" smtClean="0"/>
              <a:t>DMDI</a:t>
            </a:r>
            <a:r>
              <a:rPr lang="ja-JP" altLang="en-US" sz="3200" dirty="0"/>
              <a:t>（固定型</a:t>
            </a:r>
            <a:r>
              <a:rPr lang="en-US" altLang="ja-JP" sz="3200" dirty="0" smtClean="0"/>
              <a:t>))</a:t>
            </a:r>
            <a:endParaRPr lang="ja-JP" altLang="en-US" sz="3200" dirty="0"/>
          </a:p>
        </p:txBody>
      </p:sp>
      <p:sp>
        <p:nvSpPr>
          <p:cNvPr id="40" name="テキスト ボックス 39"/>
          <p:cNvSpPr txBox="1"/>
          <p:nvPr/>
        </p:nvSpPr>
        <p:spPr>
          <a:xfrm>
            <a:off x="3031102" y="5475725"/>
            <a:ext cx="3835899" cy="400110"/>
          </a:xfrm>
          <a:prstGeom prst="rect">
            <a:avLst/>
          </a:prstGeom>
          <a:noFill/>
        </p:spPr>
        <p:txBody>
          <a:bodyPr wrap="square" rtlCol="0">
            <a:spAutoFit/>
          </a:bodyPr>
          <a:lstStyle/>
          <a:p>
            <a:r>
              <a:rPr kumimoji="1" lang="ja-JP" altLang="en-US" sz="2000" dirty="0"/>
              <a:t>図</a:t>
            </a:r>
            <a:r>
              <a:rPr lang="ja-JP" altLang="en-US" sz="2000" dirty="0"/>
              <a:t>２</a:t>
            </a:r>
            <a:r>
              <a:rPr kumimoji="1" lang="en-US" altLang="ja-JP" sz="2000" dirty="0"/>
              <a:t>:</a:t>
            </a:r>
            <a:r>
              <a:rPr lang="en-US" altLang="ja-JP" sz="2000" dirty="0"/>
              <a:t>DMDI</a:t>
            </a:r>
            <a:r>
              <a:rPr lang="ja-JP" altLang="en-US" sz="2000" dirty="0"/>
              <a:t>アルゴリズム概要</a:t>
            </a:r>
            <a:endParaRPr kumimoji="1" lang="ja-JP" altLang="en-US" sz="2000" dirty="0"/>
          </a:p>
        </p:txBody>
      </p:sp>
      <p:pic>
        <p:nvPicPr>
          <p:cNvPr id="41" name="図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5459" y="2800540"/>
            <a:ext cx="3428523" cy="638186"/>
          </a:xfrm>
          <a:prstGeom prst="rect">
            <a:avLst/>
          </a:prstGeom>
        </p:spPr>
      </p:pic>
      <p:sp>
        <p:nvSpPr>
          <p:cNvPr id="44" name="角丸四角形 43"/>
          <p:cNvSpPr/>
          <p:nvPr/>
        </p:nvSpPr>
        <p:spPr>
          <a:xfrm>
            <a:off x="1756123" y="4139851"/>
            <a:ext cx="1748910" cy="6430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3994463" y="4147842"/>
            <a:ext cx="1748910" cy="6430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p:cNvSpPr/>
          <p:nvPr/>
        </p:nvSpPr>
        <p:spPr>
          <a:xfrm>
            <a:off x="6225683" y="4177712"/>
            <a:ext cx="1902396" cy="6430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1714682" y="3902706"/>
            <a:ext cx="500240" cy="400110"/>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sz="2000" dirty="0"/>
              <a:t> ①</a:t>
            </a:r>
            <a:endParaRPr kumimoji="1" lang="ja-JP" altLang="en-US" sz="2000" dirty="0"/>
          </a:p>
        </p:txBody>
      </p:sp>
      <p:sp>
        <p:nvSpPr>
          <p:cNvPr id="51" name="テキスト ボックス 50"/>
          <p:cNvSpPr txBox="1"/>
          <p:nvPr/>
        </p:nvSpPr>
        <p:spPr>
          <a:xfrm>
            <a:off x="3970518" y="3908522"/>
            <a:ext cx="528273" cy="400608"/>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sz="2000" dirty="0"/>
              <a:t> ②</a:t>
            </a:r>
            <a:endParaRPr kumimoji="1" lang="ja-JP" altLang="en-US" sz="2000" dirty="0"/>
          </a:p>
        </p:txBody>
      </p:sp>
      <p:sp>
        <p:nvSpPr>
          <p:cNvPr id="53" name="テキスト ボックス 52"/>
          <p:cNvSpPr txBox="1"/>
          <p:nvPr/>
        </p:nvSpPr>
        <p:spPr>
          <a:xfrm>
            <a:off x="6225683" y="3920710"/>
            <a:ext cx="500240" cy="400110"/>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sz="2000" dirty="0"/>
              <a:t> ③</a:t>
            </a:r>
            <a:endParaRPr kumimoji="1" lang="ja-JP" altLang="en-US" sz="2000" dirty="0"/>
          </a:p>
        </p:txBody>
      </p:sp>
      <p:sp>
        <p:nvSpPr>
          <p:cNvPr id="3" name="正方形/長方形 2"/>
          <p:cNvSpPr/>
          <p:nvPr/>
        </p:nvSpPr>
        <p:spPr>
          <a:xfrm>
            <a:off x="940366" y="1046163"/>
            <a:ext cx="3518912" cy="400110"/>
          </a:xfrm>
          <a:prstGeom prst="rect">
            <a:avLst/>
          </a:prstGeom>
        </p:spPr>
        <p:txBody>
          <a:bodyPr wrap="none">
            <a:spAutoFit/>
          </a:bodyPr>
          <a:lstStyle/>
          <a:p>
            <a:r>
              <a:rPr lang="ja-JP" altLang="en-US" sz="2000" dirty="0"/>
              <a:t>同時対角化問題の解法の一種</a:t>
            </a:r>
            <a:endParaRPr lang="en-US" altLang="ja-JP" sz="2000" u="sng" dirty="0"/>
          </a:p>
        </p:txBody>
      </p:sp>
      <p:sp>
        <p:nvSpPr>
          <p:cNvPr id="7" name="右矢印 6"/>
          <p:cNvSpPr/>
          <p:nvPr/>
        </p:nvSpPr>
        <p:spPr>
          <a:xfrm>
            <a:off x="4490927" y="1114449"/>
            <a:ext cx="257832" cy="279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844408" y="1050318"/>
            <a:ext cx="3984650" cy="400110"/>
          </a:xfrm>
          <a:prstGeom prst="rect">
            <a:avLst/>
          </a:prstGeom>
        </p:spPr>
        <p:txBody>
          <a:bodyPr wrap="square">
            <a:spAutoFit/>
          </a:bodyPr>
          <a:lstStyle/>
          <a:p>
            <a:r>
              <a:rPr lang="ja-JP" altLang="en-US" sz="2000" dirty="0">
                <a:solidFill>
                  <a:srgbClr val="FF0000"/>
                </a:solidFill>
              </a:rPr>
              <a:t>文献</a:t>
            </a:r>
            <a:r>
              <a:rPr lang="en-US" altLang="ja-JP" sz="2000" dirty="0">
                <a:solidFill>
                  <a:srgbClr val="FF0000"/>
                </a:solidFill>
              </a:rPr>
              <a:t>[1]</a:t>
            </a:r>
            <a:r>
              <a:rPr lang="ja-JP" altLang="en-US" sz="2000" dirty="0">
                <a:solidFill>
                  <a:srgbClr val="FF0000"/>
                </a:solidFill>
              </a:rPr>
              <a:t>では，</a:t>
            </a:r>
            <a:r>
              <a:rPr lang="en-US" altLang="ja-JP" sz="2000" u="sng" dirty="0">
                <a:solidFill>
                  <a:srgbClr val="FF0000"/>
                </a:solidFill>
              </a:rPr>
              <a:t>DMDI(</a:t>
            </a:r>
            <a:r>
              <a:rPr lang="ja-JP" altLang="en-US" sz="2000" u="sng" dirty="0">
                <a:solidFill>
                  <a:srgbClr val="FF0000"/>
                </a:solidFill>
              </a:rPr>
              <a:t>固定型</a:t>
            </a:r>
            <a:r>
              <a:rPr lang="en-US" altLang="ja-JP" sz="2000" u="sng" dirty="0">
                <a:solidFill>
                  <a:srgbClr val="FF0000"/>
                </a:solidFill>
              </a:rPr>
              <a:t>)</a:t>
            </a:r>
            <a:r>
              <a:rPr lang="ja-JP" altLang="en-US" sz="2000" dirty="0">
                <a:solidFill>
                  <a:srgbClr val="FF0000"/>
                </a:solidFill>
              </a:rPr>
              <a:t>を提唱</a:t>
            </a:r>
            <a:endParaRPr lang="en-US" altLang="ja-JP" sz="2000" dirty="0">
              <a:solidFill>
                <a:srgbClr val="FF0000"/>
              </a:solidFill>
            </a:endParaRPr>
          </a:p>
        </p:txBody>
      </p:sp>
    </p:spTree>
    <p:extLst>
      <p:ext uri="{BB962C8B-B14F-4D97-AF65-F5344CB8AC3E}">
        <p14:creationId xmlns:p14="http://schemas.microsoft.com/office/powerpoint/2010/main" val="28050174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685800" y="764705"/>
            <a:ext cx="8062664" cy="5976663"/>
          </a:xfrm>
        </p:spPr>
        <p:txBody>
          <a:bodyPr>
            <a:normAutofit/>
          </a:bodyPr>
          <a:lstStyle/>
          <a:p>
            <a:pPr algn="l"/>
            <a:endParaRPr lang="en-US" altLang="ja-JP" sz="2400" dirty="0">
              <a:solidFill>
                <a:schemeClr val="tx1"/>
              </a:solidFill>
            </a:endParaRPr>
          </a:p>
          <a:p>
            <a:pPr algn="l"/>
            <a:endParaRPr kumimoji="1" lang="ja-JP" altLang="en-US" sz="2400" dirty="0">
              <a:solidFill>
                <a:schemeClr val="tx1"/>
              </a:solidFill>
            </a:endParaRPr>
          </a:p>
        </p:txBody>
      </p:sp>
      <p:sp>
        <p:nvSpPr>
          <p:cNvPr id="6" name="スライド番号プレースホルダー 5"/>
          <p:cNvSpPr>
            <a:spLocks noGrp="1"/>
          </p:cNvSpPr>
          <p:nvPr>
            <p:ph type="sldNum" sz="quarter" idx="12"/>
          </p:nvPr>
        </p:nvSpPr>
        <p:spPr>
          <a:xfrm>
            <a:off x="6516216" y="6337330"/>
            <a:ext cx="2133600" cy="365125"/>
          </a:xfrm>
        </p:spPr>
        <p:txBody>
          <a:bodyPr/>
          <a:lstStyle/>
          <a:p>
            <a:fld id="{C9689C3F-6F3D-43EB-BA0D-08FB6809879B}" type="slidenum">
              <a:rPr kumimoji="1" lang="ja-JP" altLang="en-US" smtClean="0"/>
              <a:pPr/>
              <a:t>27</a:t>
            </a:fld>
            <a:endParaRPr kumimoji="1" lang="ja-JP" altLang="en-US"/>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510" y="548680"/>
            <a:ext cx="576064" cy="576064"/>
          </a:xfrm>
          <a:prstGeom prst="rect">
            <a:avLst/>
          </a:prstGeom>
        </p:spPr>
      </p:pic>
      <p:pic>
        <p:nvPicPr>
          <p:cNvPr id="7" name="図 6"/>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5983" y="1514550"/>
            <a:ext cx="576064" cy="581929"/>
          </a:xfrm>
          <a:prstGeom prst="rect">
            <a:avLst/>
          </a:prstGeom>
        </p:spPr>
      </p:pic>
      <p:sp>
        <p:nvSpPr>
          <p:cNvPr id="8" name="下矢印 7"/>
          <p:cNvSpPr/>
          <p:nvPr/>
        </p:nvSpPr>
        <p:spPr>
          <a:xfrm>
            <a:off x="2132570" y="3167818"/>
            <a:ext cx="720080" cy="400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a:off x="1525725" y="836712"/>
            <a:ext cx="21211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678492" y="560421"/>
            <a:ext cx="864096" cy="602199"/>
          </a:xfrm>
          <a:prstGeom prst="rect">
            <a:avLst/>
          </a:prstGeom>
        </p:spPr>
      </p:pic>
      <p:pic>
        <p:nvPicPr>
          <p:cNvPr id="16" name="図 15"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695666" y="1412579"/>
            <a:ext cx="846922" cy="516394"/>
          </a:xfrm>
          <a:prstGeom prst="rect">
            <a:avLst/>
          </a:prstGeom>
        </p:spPr>
      </p:pic>
      <p:pic>
        <p:nvPicPr>
          <p:cNvPr id="17" name="図 16"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684713" y="2240718"/>
            <a:ext cx="826300" cy="539331"/>
          </a:xfrm>
          <a:prstGeom prst="rect">
            <a:avLst/>
          </a:prstGeom>
        </p:spPr>
      </p:pic>
      <p:cxnSp>
        <p:nvCxnSpPr>
          <p:cNvPr id="18" name="直線矢印コネクタ 17"/>
          <p:cNvCxnSpPr>
            <a:endCxn id="16" idx="3"/>
          </p:cNvCxnSpPr>
          <p:nvPr/>
        </p:nvCxnSpPr>
        <p:spPr>
          <a:xfrm>
            <a:off x="1557300" y="848852"/>
            <a:ext cx="2138366" cy="821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endCxn id="17" idx="3"/>
          </p:cNvCxnSpPr>
          <p:nvPr/>
        </p:nvCxnSpPr>
        <p:spPr>
          <a:xfrm>
            <a:off x="1525725" y="856175"/>
            <a:ext cx="2158988" cy="1654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5559056" y="844036"/>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1558939" y="844036"/>
            <a:ext cx="2092560" cy="874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図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559" y="3905043"/>
            <a:ext cx="576064" cy="576064"/>
          </a:xfrm>
          <a:prstGeom prst="rect">
            <a:avLst/>
          </a:prstGeom>
        </p:spPr>
      </p:pic>
      <p:cxnSp>
        <p:nvCxnSpPr>
          <p:cNvPr id="36" name="直線矢印コネクタ 35"/>
          <p:cNvCxnSpPr>
            <a:endCxn id="16" idx="3"/>
          </p:cNvCxnSpPr>
          <p:nvPr/>
        </p:nvCxnSpPr>
        <p:spPr>
          <a:xfrm flipV="1">
            <a:off x="1557300" y="1670776"/>
            <a:ext cx="2138366" cy="61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1531202" y="1725957"/>
            <a:ext cx="2158988" cy="777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5559056" y="1670776"/>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5559056" y="2515708"/>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3923928" y="147259"/>
            <a:ext cx="1758243" cy="369332"/>
          </a:xfrm>
          <a:prstGeom prst="rect">
            <a:avLst/>
          </a:prstGeom>
          <a:noFill/>
        </p:spPr>
        <p:txBody>
          <a:bodyPr wrap="square" rtlCol="0">
            <a:spAutoFit/>
          </a:bodyPr>
          <a:lstStyle/>
          <a:p>
            <a:r>
              <a:rPr kumimoji="1" lang="ja-JP" altLang="en-US" sz="1100" dirty="0"/>
              <a:t>　　</a:t>
            </a:r>
            <a:r>
              <a:rPr kumimoji="1" lang="ja-JP" altLang="en-US" b="1" i="1" dirty="0"/>
              <a:t>観測信号</a:t>
            </a:r>
            <a:r>
              <a:rPr lang="en-US" altLang="ja-JP" b="1" i="1" dirty="0"/>
              <a:t>x(t)</a:t>
            </a:r>
            <a:endParaRPr kumimoji="1" lang="ja-JP" altLang="en-US" b="1" i="1" dirty="0"/>
          </a:p>
        </p:txBody>
      </p:sp>
      <p:pic>
        <p:nvPicPr>
          <p:cNvPr id="49" name="図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0025" y="952734"/>
            <a:ext cx="607011" cy="294631"/>
          </a:xfrm>
          <a:prstGeom prst="rect">
            <a:avLst/>
          </a:prstGeom>
        </p:spPr>
      </p:pic>
      <p:pic>
        <p:nvPicPr>
          <p:cNvPr id="51" name="図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0880" y="1742517"/>
            <a:ext cx="612130" cy="324395"/>
          </a:xfrm>
          <a:prstGeom prst="rect">
            <a:avLst/>
          </a:prstGeom>
        </p:spPr>
      </p:pic>
      <p:pic>
        <p:nvPicPr>
          <p:cNvPr id="52" name="図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5207" y="2615738"/>
            <a:ext cx="623022" cy="287739"/>
          </a:xfrm>
          <a:prstGeom prst="rect">
            <a:avLst/>
          </a:prstGeom>
        </p:spPr>
      </p:pic>
      <p:pic>
        <p:nvPicPr>
          <p:cNvPr id="53" name="図 52"/>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36481" y="6074692"/>
            <a:ext cx="561003" cy="509921"/>
          </a:xfrm>
          <a:prstGeom prst="rect">
            <a:avLst/>
          </a:prstGeom>
        </p:spPr>
      </p:pic>
      <p:pic>
        <p:nvPicPr>
          <p:cNvPr id="54" name="図 53"/>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43608" y="5029308"/>
            <a:ext cx="576064" cy="581929"/>
          </a:xfrm>
          <a:prstGeom prst="rect">
            <a:avLst/>
          </a:prstGeom>
        </p:spPr>
      </p:pic>
      <p:pic>
        <p:nvPicPr>
          <p:cNvPr id="55" name="図 54"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3660575" y="3855225"/>
            <a:ext cx="802297" cy="602199"/>
          </a:xfrm>
          <a:prstGeom prst="rect">
            <a:avLst/>
          </a:prstGeom>
        </p:spPr>
      </p:pic>
      <p:pic>
        <p:nvPicPr>
          <p:cNvPr id="56" name="図 55"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665815" y="4801510"/>
            <a:ext cx="864096" cy="602199"/>
          </a:xfrm>
          <a:prstGeom prst="rect">
            <a:avLst/>
          </a:prstGeom>
        </p:spPr>
      </p:pic>
      <p:pic>
        <p:nvPicPr>
          <p:cNvPr id="57" name="図 56"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690190" y="5795083"/>
            <a:ext cx="864096" cy="602199"/>
          </a:xfrm>
          <a:prstGeom prst="rect">
            <a:avLst/>
          </a:prstGeom>
        </p:spPr>
      </p:pic>
      <p:cxnSp>
        <p:nvCxnSpPr>
          <p:cNvPr id="58" name="直線コネクタ 57"/>
          <p:cNvCxnSpPr/>
          <p:nvPr/>
        </p:nvCxnSpPr>
        <p:spPr>
          <a:xfrm>
            <a:off x="1187624" y="4546774"/>
            <a:ext cx="20509" cy="41686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5682171" y="4189960"/>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テキスト ボックス 59"/>
          <p:cNvSpPr txBox="1"/>
          <p:nvPr/>
        </p:nvSpPr>
        <p:spPr>
          <a:xfrm>
            <a:off x="507411" y="148098"/>
            <a:ext cx="2458139" cy="369332"/>
          </a:xfrm>
          <a:prstGeom prst="rect">
            <a:avLst/>
          </a:prstGeom>
          <a:noFill/>
        </p:spPr>
        <p:txBody>
          <a:bodyPr wrap="square" rtlCol="0">
            <a:spAutoFit/>
          </a:bodyPr>
          <a:lstStyle/>
          <a:p>
            <a:r>
              <a:rPr lang="ja-JP" altLang="en-US" b="1" i="1" dirty="0" smtClean="0"/>
              <a:t>信号源 </a:t>
            </a:r>
            <a:r>
              <a:rPr lang="en-US" altLang="ja-JP" b="1" i="1" dirty="0"/>
              <a:t>s(t</a:t>
            </a:r>
            <a:r>
              <a:rPr lang="en-US" altLang="ja-JP" b="1" i="1" dirty="0" smtClean="0"/>
              <a:t>)</a:t>
            </a:r>
            <a:endParaRPr kumimoji="1" lang="ja-JP" altLang="en-US" b="1" i="1" dirty="0"/>
          </a:p>
        </p:txBody>
      </p:sp>
      <p:cxnSp>
        <p:nvCxnSpPr>
          <p:cNvPr id="61" name="直線コネクタ 60"/>
          <p:cNvCxnSpPr/>
          <p:nvPr/>
        </p:nvCxnSpPr>
        <p:spPr>
          <a:xfrm>
            <a:off x="1314477" y="5692655"/>
            <a:ext cx="466896" cy="532865"/>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1525725" y="4189960"/>
            <a:ext cx="21211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1485916" y="4189960"/>
            <a:ext cx="2138366" cy="821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endCxn id="57" idx="3"/>
          </p:cNvCxnSpPr>
          <p:nvPr/>
        </p:nvCxnSpPr>
        <p:spPr>
          <a:xfrm>
            <a:off x="1501587" y="4195456"/>
            <a:ext cx="2188603" cy="19007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2915816" y="3167817"/>
            <a:ext cx="6015473" cy="400110"/>
          </a:xfrm>
          <a:prstGeom prst="rect">
            <a:avLst/>
          </a:prstGeom>
          <a:noFill/>
        </p:spPr>
        <p:txBody>
          <a:bodyPr wrap="square" rtlCol="0">
            <a:spAutoFit/>
          </a:bodyPr>
          <a:lstStyle/>
          <a:p>
            <a:r>
              <a:rPr kumimoji="1" lang="ja-JP" altLang="en-US" sz="2000" dirty="0" smtClean="0"/>
              <a:t>ある時刻で，話者と話者の位置の双方が切り替わる．</a:t>
            </a:r>
            <a:endParaRPr kumimoji="1" lang="ja-JP" altLang="en-US" sz="2000" dirty="0"/>
          </a:p>
        </p:txBody>
      </p:sp>
      <p:sp>
        <p:nvSpPr>
          <p:cNvPr id="67" name="テキスト ボックス 66"/>
          <p:cNvSpPr txBox="1"/>
          <p:nvPr/>
        </p:nvSpPr>
        <p:spPr>
          <a:xfrm>
            <a:off x="3923928" y="3570514"/>
            <a:ext cx="1758243" cy="369332"/>
          </a:xfrm>
          <a:prstGeom prst="rect">
            <a:avLst/>
          </a:prstGeom>
          <a:noFill/>
        </p:spPr>
        <p:txBody>
          <a:bodyPr wrap="square" rtlCol="0">
            <a:spAutoFit/>
          </a:bodyPr>
          <a:lstStyle/>
          <a:p>
            <a:r>
              <a:rPr kumimoji="1" lang="ja-JP" altLang="en-US" sz="1100" dirty="0"/>
              <a:t>　　</a:t>
            </a:r>
            <a:r>
              <a:rPr kumimoji="1" lang="ja-JP" altLang="en-US" b="1" i="1" dirty="0"/>
              <a:t>観測信号</a:t>
            </a:r>
            <a:r>
              <a:rPr lang="en-US" altLang="ja-JP" b="1" i="1" dirty="0"/>
              <a:t>x(t)</a:t>
            </a:r>
            <a:endParaRPr kumimoji="1" lang="ja-JP" altLang="en-US" b="1" i="1" dirty="0"/>
          </a:p>
        </p:txBody>
      </p:sp>
      <p:sp>
        <p:nvSpPr>
          <p:cNvPr id="68" name="テキスト ボックス 67"/>
          <p:cNvSpPr txBox="1"/>
          <p:nvPr/>
        </p:nvSpPr>
        <p:spPr>
          <a:xfrm>
            <a:off x="461472" y="3546528"/>
            <a:ext cx="1319901" cy="369332"/>
          </a:xfrm>
          <a:prstGeom prst="rect">
            <a:avLst/>
          </a:prstGeom>
          <a:noFill/>
        </p:spPr>
        <p:txBody>
          <a:bodyPr wrap="square" rtlCol="0">
            <a:spAutoFit/>
          </a:bodyPr>
          <a:lstStyle/>
          <a:p>
            <a:r>
              <a:rPr lang="ja-JP" altLang="en-US" b="1" i="1" dirty="0" smtClean="0"/>
              <a:t>信号源 </a:t>
            </a:r>
            <a:r>
              <a:rPr lang="en-US" altLang="ja-JP" b="1" i="1" dirty="0"/>
              <a:t>s(t</a:t>
            </a:r>
            <a:r>
              <a:rPr lang="en-US" altLang="ja-JP" b="1" i="1" dirty="0" smtClean="0"/>
              <a:t>)</a:t>
            </a:r>
            <a:endParaRPr kumimoji="1" lang="ja-JP" altLang="en-US" b="1" i="1" dirty="0"/>
          </a:p>
        </p:txBody>
      </p:sp>
      <p:cxnSp>
        <p:nvCxnSpPr>
          <p:cNvPr id="69" name="直線矢印コネクタ 68"/>
          <p:cNvCxnSpPr/>
          <p:nvPr/>
        </p:nvCxnSpPr>
        <p:spPr>
          <a:xfrm flipV="1">
            <a:off x="2278515" y="4178829"/>
            <a:ext cx="1363091" cy="20537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2299246" y="5011884"/>
            <a:ext cx="1325036" cy="12371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283263" y="6096182"/>
            <a:ext cx="1382359" cy="14613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79" name="図 7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9418" y="761496"/>
            <a:ext cx="563237" cy="302740"/>
          </a:xfrm>
          <a:prstGeom prst="rect">
            <a:avLst/>
          </a:prstGeom>
        </p:spPr>
      </p:pic>
      <p:pic>
        <p:nvPicPr>
          <p:cNvPr id="80" name="図 7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5829" y="1718634"/>
            <a:ext cx="563163" cy="306277"/>
          </a:xfrm>
          <a:prstGeom prst="rect">
            <a:avLst/>
          </a:prstGeom>
        </p:spPr>
      </p:pic>
      <p:sp>
        <p:nvSpPr>
          <p:cNvPr id="81" name="テキスト ボックス 80"/>
          <p:cNvSpPr txBox="1"/>
          <p:nvPr/>
        </p:nvSpPr>
        <p:spPr>
          <a:xfrm>
            <a:off x="1121422" y="2066382"/>
            <a:ext cx="922859" cy="338554"/>
          </a:xfrm>
          <a:prstGeom prst="rect">
            <a:avLst/>
          </a:prstGeom>
          <a:noFill/>
        </p:spPr>
        <p:txBody>
          <a:bodyPr wrap="square" rtlCol="0">
            <a:spAutoFit/>
          </a:bodyPr>
          <a:lstStyle/>
          <a:p>
            <a:r>
              <a:rPr kumimoji="1" lang="en-US" altLang="ja-JP" sz="1600" dirty="0" smtClean="0"/>
              <a:t>Hello</a:t>
            </a:r>
            <a:endParaRPr kumimoji="1" lang="ja-JP" altLang="en-US" sz="1600" dirty="0"/>
          </a:p>
        </p:txBody>
      </p:sp>
      <p:sp>
        <p:nvSpPr>
          <p:cNvPr id="82" name="テキスト ボックス 81"/>
          <p:cNvSpPr txBox="1"/>
          <p:nvPr/>
        </p:nvSpPr>
        <p:spPr>
          <a:xfrm>
            <a:off x="1035938" y="1105529"/>
            <a:ext cx="922859" cy="338554"/>
          </a:xfrm>
          <a:prstGeom prst="rect">
            <a:avLst/>
          </a:prstGeom>
          <a:noFill/>
        </p:spPr>
        <p:txBody>
          <a:bodyPr wrap="square" rtlCol="0">
            <a:spAutoFit/>
          </a:bodyPr>
          <a:lstStyle/>
          <a:p>
            <a:r>
              <a:rPr lang="ja-JP" altLang="en-US" sz="1600" dirty="0"/>
              <a:t>おはよう</a:t>
            </a:r>
            <a:endParaRPr kumimoji="1" lang="ja-JP" altLang="en-US" sz="1600" dirty="0"/>
          </a:p>
        </p:txBody>
      </p:sp>
      <p:sp>
        <p:nvSpPr>
          <p:cNvPr id="83" name="テキスト ボックス 82"/>
          <p:cNvSpPr txBox="1"/>
          <p:nvPr/>
        </p:nvSpPr>
        <p:spPr>
          <a:xfrm>
            <a:off x="4483895" y="643193"/>
            <a:ext cx="922859" cy="338554"/>
          </a:xfrm>
          <a:prstGeom prst="rect">
            <a:avLst/>
          </a:prstGeom>
          <a:noFill/>
        </p:spPr>
        <p:txBody>
          <a:bodyPr wrap="square" rtlCol="0">
            <a:spAutoFit/>
          </a:bodyPr>
          <a:lstStyle/>
          <a:p>
            <a:r>
              <a:rPr lang="ja-JP" altLang="en-US" sz="1600" dirty="0"/>
              <a:t>おはよう</a:t>
            </a:r>
            <a:endParaRPr kumimoji="1" lang="ja-JP" altLang="en-US" sz="1600" dirty="0"/>
          </a:p>
        </p:txBody>
      </p:sp>
      <p:sp>
        <p:nvSpPr>
          <p:cNvPr id="84" name="テキスト ボックス 83"/>
          <p:cNvSpPr txBox="1"/>
          <p:nvPr/>
        </p:nvSpPr>
        <p:spPr>
          <a:xfrm>
            <a:off x="4766916" y="761496"/>
            <a:ext cx="922859" cy="338554"/>
          </a:xfrm>
          <a:prstGeom prst="rect">
            <a:avLst/>
          </a:prstGeom>
          <a:noFill/>
        </p:spPr>
        <p:txBody>
          <a:bodyPr wrap="square" rtlCol="0">
            <a:spAutoFit/>
          </a:bodyPr>
          <a:lstStyle/>
          <a:p>
            <a:r>
              <a:rPr kumimoji="1" lang="en-US" altLang="ja-JP" sz="1600" dirty="0" smtClean="0"/>
              <a:t>Hello</a:t>
            </a:r>
            <a:endParaRPr kumimoji="1" lang="ja-JP" altLang="en-US" sz="1600" dirty="0"/>
          </a:p>
        </p:txBody>
      </p:sp>
      <p:sp>
        <p:nvSpPr>
          <p:cNvPr id="85" name="テキスト ボックス 84"/>
          <p:cNvSpPr txBox="1"/>
          <p:nvPr/>
        </p:nvSpPr>
        <p:spPr>
          <a:xfrm>
            <a:off x="4504720" y="1438929"/>
            <a:ext cx="922859" cy="338554"/>
          </a:xfrm>
          <a:prstGeom prst="rect">
            <a:avLst/>
          </a:prstGeom>
          <a:noFill/>
        </p:spPr>
        <p:txBody>
          <a:bodyPr wrap="square" rtlCol="0">
            <a:spAutoFit/>
          </a:bodyPr>
          <a:lstStyle/>
          <a:p>
            <a:r>
              <a:rPr kumimoji="1" lang="en-US" altLang="ja-JP" sz="1600" dirty="0" smtClean="0"/>
              <a:t>Hello</a:t>
            </a:r>
            <a:endParaRPr kumimoji="1" lang="ja-JP" altLang="en-US" sz="1600" dirty="0"/>
          </a:p>
        </p:txBody>
      </p:sp>
      <p:sp>
        <p:nvSpPr>
          <p:cNvPr id="86" name="テキスト ボックス 85"/>
          <p:cNvSpPr txBox="1"/>
          <p:nvPr/>
        </p:nvSpPr>
        <p:spPr>
          <a:xfrm>
            <a:off x="4636197" y="1524709"/>
            <a:ext cx="922859" cy="338554"/>
          </a:xfrm>
          <a:prstGeom prst="rect">
            <a:avLst/>
          </a:prstGeom>
          <a:noFill/>
        </p:spPr>
        <p:txBody>
          <a:bodyPr wrap="square" rtlCol="0">
            <a:spAutoFit/>
          </a:bodyPr>
          <a:lstStyle/>
          <a:p>
            <a:r>
              <a:rPr lang="ja-JP" altLang="en-US" sz="1600" dirty="0"/>
              <a:t>おはよう</a:t>
            </a:r>
            <a:endParaRPr kumimoji="1" lang="ja-JP" altLang="en-US" sz="1600" dirty="0"/>
          </a:p>
        </p:txBody>
      </p:sp>
      <p:sp>
        <p:nvSpPr>
          <p:cNvPr id="87" name="テキスト ボックス 86"/>
          <p:cNvSpPr txBox="1"/>
          <p:nvPr/>
        </p:nvSpPr>
        <p:spPr>
          <a:xfrm>
            <a:off x="4704206" y="2497516"/>
            <a:ext cx="723373" cy="338554"/>
          </a:xfrm>
          <a:prstGeom prst="rect">
            <a:avLst/>
          </a:prstGeom>
          <a:noFill/>
        </p:spPr>
        <p:txBody>
          <a:bodyPr wrap="square" rtlCol="0">
            <a:spAutoFit/>
          </a:bodyPr>
          <a:lstStyle/>
          <a:p>
            <a:r>
              <a:rPr kumimoji="1" lang="en-US" altLang="ja-JP" sz="1600" dirty="0" smtClean="0"/>
              <a:t>Hello</a:t>
            </a:r>
            <a:endParaRPr kumimoji="1" lang="ja-JP" altLang="en-US" sz="1600" dirty="0"/>
          </a:p>
        </p:txBody>
      </p:sp>
      <p:sp>
        <p:nvSpPr>
          <p:cNvPr id="88" name="テキスト ボックス 87"/>
          <p:cNvSpPr txBox="1"/>
          <p:nvPr/>
        </p:nvSpPr>
        <p:spPr>
          <a:xfrm>
            <a:off x="4475991" y="2379118"/>
            <a:ext cx="922859" cy="338554"/>
          </a:xfrm>
          <a:prstGeom prst="rect">
            <a:avLst/>
          </a:prstGeom>
          <a:noFill/>
        </p:spPr>
        <p:txBody>
          <a:bodyPr wrap="square" rtlCol="0">
            <a:spAutoFit/>
          </a:bodyPr>
          <a:lstStyle/>
          <a:p>
            <a:r>
              <a:rPr lang="ja-JP" altLang="en-US" sz="1600" dirty="0"/>
              <a:t>おはよう</a:t>
            </a:r>
            <a:endParaRPr kumimoji="1" lang="ja-JP" altLang="en-US" sz="1600" dirty="0"/>
          </a:p>
        </p:txBody>
      </p:sp>
      <p:pic>
        <p:nvPicPr>
          <p:cNvPr id="89" name="図 8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7874" y="4117760"/>
            <a:ext cx="563237" cy="302740"/>
          </a:xfrm>
          <a:prstGeom prst="rect">
            <a:avLst/>
          </a:prstGeom>
        </p:spPr>
      </p:pic>
      <p:pic>
        <p:nvPicPr>
          <p:cNvPr id="90" name="図 8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7335" y="6255364"/>
            <a:ext cx="638564" cy="343228"/>
          </a:xfrm>
          <a:prstGeom prst="rect">
            <a:avLst/>
          </a:prstGeom>
        </p:spPr>
      </p:pic>
      <p:pic>
        <p:nvPicPr>
          <p:cNvPr id="91" name="図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6890" y="5183501"/>
            <a:ext cx="563163" cy="306277"/>
          </a:xfrm>
          <a:prstGeom prst="rect">
            <a:avLst/>
          </a:prstGeom>
        </p:spPr>
      </p:pic>
      <p:pic>
        <p:nvPicPr>
          <p:cNvPr id="92" name="図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3140" y="4333791"/>
            <a:ext cx="607011" cy="294631"/>
          </a:xfrm>
          <a:prstGeom prst="rect">
            <a:avLst/>
          </a:prstGeom>
        </p:spPr>
      </p:pic>
      <p:cxnSp>
        <p:nvCxnSpPr>
          <p:cNvPr id="93" name="直線矢印コネクタ 92"/>
          <p:cNvCxnSpPr/>
          <p:nvPr/>
        </p:nvCxnSpPr>
        <p:spPr>
          <a:xfrm>
            <a:off x="5670880" y="5145819"/>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4" name="図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5292" y="5241511"/>
            <a:ext cx="612130" cy="324395"/>
          </a:xfrm>
          <a:prstGeom prst="rect">
            <a:avLst/>
          </a:prstGeom>
        </p:spPr>
      </p:pic>
      <p:cxnSp>
        <p:nvCxnSpPr>
          <p:cNvPr id="95" name="直線矢印コネクタ 94"/>
          <p:cNvCxnSpPr/>
          <p:nvPr/>
        </p:nvCxnSpPr>
        <p:spPr>
          <a:xfrm>
            <a:off x="5650025" y="6096182"/>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6" name="図 9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3844" y="6215376"/>
            <a:ext cx="623022" cy="336160"/>
          </a:xfrm>
          <a:prstGeom prst="rect">
            <a:avLst/>
          </a:prstGeom>
        </p:spPr>
      </p:pic>
    </p:spTree>
    <p:extLst>
      <p:ext uri="{BB962C8B-B14F-4D97-AF65-F5344CB8AC3E}">
        <p14:creationId xmlns:p14="http://schemas.microsoft.com/office/powerpoint/2010/main" val="1353658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322622"/>
            <a:ext cx="7772400" cy="658106"/>
          </a:xfrm>
        </p:spPr>
        <p:txBody>
          <a:bodyPr>
            <a:noAutofit/>
          </a:bodyPr>
          <a:lstStyle/>
          <a:p>
            <a:r>
              <a:rPr lang="en-US" altLang="ja-JP" sz="3200" dirty="0"/>
              <a:t>11</a:t>
            </a:r>
            <a:r>
              <a:rPr kumimoji="1" lang="en-US" altLang="ja-JP" sz="3200" dirty="0"/>
              <a:t>. </a:t>
            </a:r>
            <a:r>
              <a:rPr lang="ja-JP" altLang="en-US" sz="3200" dirty="0"/>
              <a:t>付録</a:t>
            </a:r>
            <a:r>
              <a:rPr lang="en-US" altLang="ja-JP" sz="3200" dirty="0"/>
              <a:t>(D</a:t>
            </a:r>
            <a:r>
              <a:rPr lang="ja-JP" altLang="en-US" sz="3200" dirty="0"/>
              <a:t>ＭＤＩアルゴリズムのまとめ</a:t>
            </a:r>
            <a:r>
              <a:rPr lang="en-US" altLang="ja-JP" sz="3200" dirty="0"/>
              <a:t>)</a:t>
            </a:r>
            <a:endParaRPr kumimoji="1" lang="ja-JP" altLang="en-US" sz="3200" dirty="0"/>
          </a:p>
        </p:txBody>
      </p:sp>
      <p:sp>
        <p:nvSpPr>
          <p:cNvPr id="3" name="サブタイトル 2"/>
          <p:cNvSpPr>
            <a:spLocks noGrp="1"/>
          </p:cNvSpPr>
          <p:nvPr>
            <p:ph type="subTitle" idx="1"/>
          </p:nvPr>
        </p:nvSpPr>
        <p:spPr>
          <a:xfrm>
            <a:off x="685800" y="1052736"/>
            <a:ext cx="8062664" cy="5688632"/>
          </a:xfrm>
        </p:spPr>
        <p:txBody>
          <a:bodyPr>
            <a:normAutofit/>
          </a:bodyPr>
          <a:lstStyle/>
          <a:p>
            <a:pPr algn="l"/>
            <a:endParaRPr lang="en-US" altLang="ja-JP" sz="2400" dirty="0">
              <a:solidFill>
                <a:schemeClr val="tx1"/>
              </a:solidFill>
            </a:endParaRPr>
          </a:p>
          <a:p>
            <a:pPr algn="l"/>
            <a:r>
              <a:rPr lang="ja-JP" altLang="en-US" sz="2400" dirty="0">
                <a:solidFill>
                  <a:schemeClr val="tx1"/>
                </a:solidFill>
              </a:rPr>
              <a:t>これから書きます。</a:t>
            </a:r>
            <a:endParaRPr kumimoji="1" lang="ja-JP" altLang="en-US" sz="2400" dirty="0">
              <a:solidFill>
                <a:schemeClr val="tx1"/>
              </a:solidFill>
            </a:endParaRPr>
          </a:p>
        </p:txBody>
      </p:sp>
      <p:sp>
        <p:nvSpPr>
          <p:cNvPr id="6" name="スライド番号プレースホルダー 5"/>
          <p:cNvSpPr>
            <a:spLocks noGrp="1"/>
          </p:cNvSpPr>
          <p:nvPr>
            <p:ph type="sldNum" sz="quarter" idx="12"/>
          </p:nvPr>
        </p:nvSpPr>
        <p:spPr/>
        <p:txBody>
          <a:bodyPr/>
          <a:lstStyle/>
          <a:p>
            <a:fld id="{C9689C3F-6F3D-43EB-BA0D-08FB6809879B}" type="slidenum">
              <a:rPr kumimoji="1" lang="ja-JP" altLang="en-US" smtClean="0"/>
              <a:pPr/>
              <a:t>28</a:t>
            </a:fld>
            <a:endParaRPr kumimoji="1" lang="ja-JP" altLang="en-US"/>
          </a:p>
        </p:txBody>
      </p:sp>
      <p:pic>
        <p:nvPicPr>
          <p:cNvPr id="5" name="図 4">
            <a:extLst>
              <a:ext uri="{FF2B5EF4-FFF2-40B4-BE49-F238E27FC236}">
                <a16:creationId xmlns:a16="http://schemas.microsoft.com/office/drawing/2014/main" xmlns="" id="{E53EF24C-F761-4C74-956A-37B32CA81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268" y="1988840"/>
            <a:ext cx="6876256" cy="1293745"/>
          </a:xfrm>
          <a:prstGeom prst="rect">
            <a:avLst/>
          </a:prstGeom>
        </p:spPr>
      </p:pic>
      <p:pic>
        <p:nvPicPr>
          <p:cNvPr id="8" name="図 7">
            <a:extLst>
              <a:ext uri="{FF2B5EF4-FFF2-40B4-BE49-F238E27FC236}">
                <a16:creationId xmlns:a16="http://schemas.microsoft.com/office/drawing/2014/main" xmlns="" id="{51503478-9895-4B01-90C4-7461122CA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3335257"/>
            <a:ext cx="5058105" cy="1117813"/>
          </a:xfrm>
          <a:prstGeom prst="rect">
            <a:avLst/>
          </a:prstGeom>
        </p:spPr>
      </p:pic>
      <p:pic>
        <p:nvPicPr>
          <p:cNvPr id="10" name="図 9">
            <a:extLst>
              <a:ext uri="{FF2B5EF4-FFF2-40B4-BE49-F238E27FC236}">
                <a16:creationId xmlns:a16="http://schemas.microsoft.com/office/drawing/2014/main" xmlns="" id="{A29C36FE-FFF4-4092-B8C1-10156A095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268" y="4556553"/>
            <a:ext cx="6336704" cy="1258624"/>
          </a:xfrm>
          <a:prstGeom prst="rect">
            <a:avLst/>
          </a:prstGeom>
        </p:spPr>
      </p:pic>
    </p:spTree>
    <p:extLst>
      <p:ext uri="{BB962C8B-B14F-4D97-AF65-F5344CB8AC3E}">
        <p14:creationId xmlns:p14="http://schemas.microsoft.com/office/powerpoint/2010/main" val="1460004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1808" y="188641"/>
            <a:ext cx="7772400" cy="494197"/>
          </a:xfrm>
        </p:spPr>
        <p:txBody>
          <a:bodyPr>
            <a:normAutofit fontScale="90000"/>
          </a:bodyPr>
          <a:lstStyle/>
          <a:p>
            <a:r>
              <a:rPr lang="en-US" altLang="ja-JP" sz="3200" dirty="0"/>
              <a:t>10</a:t>
            </a:r>
            <a:r>
              <a:rPr kumimoji="1" lang="en-US" altLang="ja-JP" sz="3200" dirty="0"/>
              <a:t>. </a:t>
            </a:r>
            <a:r>
              <a:rPr lang="ja-JP" altLang="en-US" sz="3200" dirty="0"/>
              <a:t>付録</a:t>
            </a:r>
            <a:endParaRPr kumimoji="1" lang="ja-JP" altLang="en-US" sz="3200" dirty="0"/>
          </a:p>
        </p:txBody>
      </p:sp>
      <p:sp>
        <p:nvSpPr>
          <p:cNvPr id="3" name="サブタイトル 2"/>
          <p:cNvSpPr>
            <a:spLocks noGrp="1"/>
          </p:cNvSpPr>
          <p:nvPr>
            <p:ph type="subTitle" idx="1"/>
          </p:nvPr>
        </p:nvSpPr>
        <p:spPr>
          <a:xfrm>
            <a:off x="685800" y="764705"/>
            <a:ext cx="8062664" cy="5976663"/>
          </a:xfrm>
        </p:spPr>
        <p:txBody>
          <a:bodyPr>
            <a:normAutofit/>
          </a:bodyPr>
          <a:lstStyle/>
          <a:p>
            <a:pPr algn="l"/>
            <a:endParaRPr lang="en-US" altLang="ja-JP" sz="2400" dirty="0">
              <a:solidFill>
                <a:schemeClr val="tx1"/>
              </a:solidFill>
            </a:endParaRPr>
          </a:p>
          <a:p>
            <a:pPr algn="l"/>
            <a:endParaRPr kumimoji="1" lang="ja-JP" altLang="en-US" sz="2400" dirty="0">
              <a:solidFill>
                <a:schemeClr val="tx1"/>
              </a:solidFill>
            </a:endParaRPr>
          </a:p>
        </p:txBody>
      </p:sp>
      <p:sp>
        <p:nvSpPr>
          <p:cNvPr id="6" name="スライド番号プレースホルダー 5"/>
          <p:cNvSpPr>
            <a:spLocks noGrp="1"/>
          </p:cNvSpPr>
          <p:nvPr>
            <p:ph type="sldNum" sz="quarter" idx="12"/>
          </p:nvPr>
        </p:nvSpPr>
        <p:spPr/>
        <p:txBody>
          <a:bodyPr/>
          <a:lstStyle/>
          <a:p>
            <a:fld id="{C9689C3F-6F3D-43EB-BA0D-08FB6809879B}" type="slidenum">
              <a:rPr kumimoji="1" lang="ja-JP" altLang="en-US" smtClean="0"/>
              <a:pPr/>
              <a:t>29</a:t>
            </a:fld>
            <a:endParaRPr kumimoji="1" lang="ja-JP" altLang="en-US"/>
          </a:p>
        </p:txBody>
      </p:sp>
      <p:pic>
        <p:nvPicPr>
          <p:cNvPr id="5" name="図 4"/>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97410" y="1610052"/>
            <a:ext cx="7639443" cy="1950475"/>
          </a:xfrm>
          <a:prstGeom prst="rect">
            <a:avLst/>
          </a:prstGeom>
        </p:spPr>
      </p:pic>
      <p:pic>
        <p:nvPicPr>
          <p:cNvPr id="4" name="図 3" descr="... おはよう」の発話の&lt;strong&gt;音声波形&lt;/strong&g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3901163"/>
            <a:ext cx="4838700" cy="704850"/>
          </a:xfrm>
          <a:prstGeom prst="rect">
            <a:avLst/>
          </a:prstGeom>
        </p:spPr>
      </p:pic>
    </p:spTree>
    <p:extLst>
      <p:ext uri="{BB962C8B-B14F-4D97-AF65-F5344CB8AC3E}">
        <p14:creationId xmlns:p14="http://schemas.microsoft.com/office/powerpoint/2010/main" val="2769837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41784" y="440668"/>
            <a:ext cx="7772400" cy="864096"/>
          </a:xfrm>
        </p:spPr>
        <p:txBody>
          <a:bodyPr>
            <a:normAutofit/>
          </a:bodyPr>
          <a:lstStyle/>
          <a:p>
            <a:r>
              <a:rPr kumimoji="1" lang="en-US" altLang="ja-JP" sz="3200" dirty="0"/>
              <a:t>1, </a:t>
            </a:r>
            <a:r>
              <a:rPr kumimoji="1" lang="ja-JP" altLang="en-US" sz="3200" b="1" dirty="0"/>
              <a:t>はじめに</a:t>
            </a:r>
            <a:r>
              <a:rPr kumimoji="1" lang="en-US" altLang="ja-JP" sz="3200" b="1" dirty="0"/>
              <a:t>(</a:t>
            </a:r>
            <a:r>
              <a:rPr kumimoji="1" lang="ja-JP" altLang="en-US" sz="3200" b="1" dirty="0"/>
              <a:t>研究背景</a:t>
            </a:r>
            <a:r>
              <a:rPr kumimoji="1" lang="en-US" altLang="ja-JP" sz="3200" b="1" dirty="0"/>
              <a:t>)</a:t>
            </a:r>
            <a:endParaRPr kumimoji="1" lang="ja-JP" altLang="en-US" sz="3200" b="1" dirty="0"/>
          </a:p>
        </p:txBody>
      </p:sp>
      <p:sp>
        <p:nvSpPr>
          <p:cNvPr id="3" name="サブタイトル 2"/>
          <p:cNvSpPr>
            <a:spLocks noGrp="1"/>
          </p:cNvSpPr>
          <p:nvPr>
            <p:ph type="subTitle" idx="1"/>
          </p:nvPr>
        </p:nvSpPr>
        <p:spPr>
          <a:xfrm>
            <a:off x="1021672" y="1472468"/>
            <a:ext cx="7200800" cy="5249007"/>
          </a:xfrm>
          <a:solidFill>
            <a:schemeClr val="bg1"/>
          </a:solidFill>
        </p:spPr>
        <p:style>
          <a:lnRef idx="2">
            <a:schemeClr val="dk1"/>
          </a:lnRef>
          <a:fillRef idx="1">
            <a:schemeClr val="lt1"/>
          </a:fillRef>
          <a:effectRef idx="0">
            <a:schemeClr val="dk1"/>
          </a:effectRef>
          <a:fontRef idx="minor">
            <a:schemeClr val="dk1"/>
          </a:fontRef>
        </p:style>
        <p:txBody>
          <a:bodyPr>
            <a:normAutofit/>
          </a:bodyPr>
          <a:lstStyle/>
          <a:p>
            <a:r>
              <a:rPr lang="ja-JP" altLang="en-US" sz="2000" b="1" dirty="0">
                <a:solidFill>
                  <a:schemeClr val="tx1"/>
                </a:solidFill>
              </a:rPr>
              <a:t>様々な音声が混在している</a:t>
            </a:r>
            <a:endParaRPr kumimoji="1" lang="ja-JP" altLang="en-US" sz="2000" b="1" dirty="0">
              <a:solidFill>
                <a:schemeClr val="tx1"/>
              </a:solidFill>
            </a:endParaRPr>
          </a:p>
        </p:txBody>
      </p:sp>
      <p:sp>
        <p:nvSpPr>
          <p:cNvPr id="4" name="正方形/長方形 3"/>
          <p:cNvSpPr/>
          <p:nvPr/>
        </p:nvSpPr>
        <p:spPr>
          <a:xfrm>
            <a:off x="1331640" y="2060848"/>
            <a:ext cx="6624736" cy="842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下矢印 13"/>
          <p:cNvSpPr/>
          <p:nvPr/>
        </p:nvSpPr>
        <p:spPr>
          <a:xfrm>
            <a:off x="3923928" y="3970475"/>
            <a:ext cx="720080" cy="416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1221391" y="4007573"/>
            <a:ext cx="2795065" cy="369332"/>
          </a:xfrm>
          <a:prstGeom prst="rect">
            <a:avLst/>
          </a:prstGeom>
          <a:noFill/>
        </p:spPr>
        <p:txBody>
          <a:bodyPr wrap="square" rtlCol="0">
            <a:spAutoFit/>
          </a:bodyPr>
          <a:lstStyle/>
          <a:p>
            <a:r>
              <a:rPr kumimoji="1" lang="en-US" altLang="ja-JP" u="sng" dirty="0"/>
              <a:t>BSS</a:t>
            </a:r>
            <a:r>
              <a:rPr kumimoji="1" lang="ja-JP" altLang="en-US" u="sng" dirty="0"/>
              <a:t>により所望の音声</a:t>
            </a:r>
            <a:r>
              <a:rPr lang="ja-JP" altLang="en-US" u="sng" dirty="0"/>
              <a:t>抽出</a:t>
            </a:r>
            <a:endParaRPr kumimoji="1" lang="ja-JP" altLang="en-US" u="sng" dirty="0"/>
          </a:p>
        </p:txBody>
      </p:sp>
      <p:sp>
        <p:nvSpPr>
          <p:cNvPr id="17" name="正方形/長方形 16"/>
          <p:cNvSpPr/>
          <p:nvPr/>
        </p:nvSpPr>
        <p:spPr>
          <a:xfrm>
            <a:off x="1279510" y="5278894"/>
            <a:ext cx="6624736" cy="6480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p:cNvSpPr txBox="1"/>
          <p:nvPr/>
        </p:nvSpPr>
        <p:spPr>
          <a:xfrm>
            <a:off x="1367644" y="5422556"/>
            <a:ext cx="5976664" cy="369332"/>
          </a:xfrm>
          <a:prstGeom prst="rect">
            <a:avLst/>
          </a:prstGeom>
          <a:noFill/>
        </p:spPr>
        <p:txBody>
          <a:bodyPr wrap="square" rtlCol="0">
            <a:spAutoFit/>
          </a:bodyPr>
          <a:lstStyle/>
          <a:p>
            <a:pPr algn="ctr"/>
            <a:r>
              <a:rPr kumimoji="1" lang="ja-JP" altLang="en-US" dirty="0">
                <a:solidFill>
                  <a:srgbClr val="C00000"/>
                </a:solidFill>
              </a:rPr>
              <a:t>ノイズキャンセラ、</a:t>
            </a:r>
            <a:r>
              <a:rPr lang="ja-JP" altLang="en-US" dirty="0">
                <a:solidFill>
                  <a:srgbClr val="C00000"/>
                </a:solidFill>
              </a:rPr>
              <a:t>携帯の通話音質向上、音声認識の前処理</a:t>
            </a:r>
            <a:endParaRPr kumimoji="1" lang="ja-JP" altLang="en-US" dirty="0">
              <a:solidFill>
                <a:srgbClr val="C00000"/>
              </a:solidFill>
            </a:endParaRPr>
          </a:p>
        </p:txBody>
      </p:sp>
      <p:cxnSp>
        <p:nvCxnSpPr>
          <p:cNvPr id="24" name="直線矢印コネクタ 23"/>
          <p:cNvCxnSpPr/>
          <p:nvPr/>
        </p:nvCxnSpPr>
        <p:spPr>
          <a:xfrm flipH="1" flipV="1">
            <a:off x="3597391" y="5893849"/>
            <a:ext cx="2501" cy="3687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3599892" y="6229487"/>
            <a:ext cx="136815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4861743" y="6044821"/>
            <a:ext cx="3132739" cy="369332"/>
          </a:xfrm>
          <a:prstGeom prst="rect">
            <a:avLst/>
          </a:prstGeom>
          <a:noFill/>
        </p:spPr>
        <p:txBody>
          <a:bodyPr wrap="square" rtlCol="0">
            <a:spAutoFit/>
          </a:bodyPr>
          <a:lstStyle/>
          <a:p>
            <a:r>
              <a:rPr lang="ja-JP" altLang="en-US" dirty="0"/>
              <a:t>工学的に</a:t>
            </a:r>
            <a:r>
              <a:rPr kumimoji="1" lang="ja-JP" altLang="en-US" dirty="0"/>
              <a:t>広範囲に応用が可能</a:t>
            </a:r>
          </a:p>
        </p:txBody>
      </p:sp>
      <p:sp>
        <p:nvSpPr>
          <p:cNvPr id="6" name="スライド番号プレースホルダー 5"/>
          <p:cNvSpPr>
            <a:spLocks noGrp="1"/>
          </p:cNvSpPr>
          <p:nvPr>
            <p:ph type="sldNum" sz="quarter" idx="12"/>
          </p:nvPr>
        </p:nvSpPr>
        <p:spPr/>
        <p:txBody>
          <a:bodyPr/>
          <a:lstStyle/>
          <a:p>
            <a:fld id="{C9689C3F-6F3D-43EB-BA0D-08FB6809879B}" type="slidenum">
              <a:rPr kumimoji="1" lang="ja-JP" altLang="en-US" smtClean="0"/>
              <a:pPr/>
              <a:t>3</a:t>
            </a:fld>
            <a:endParaRPr kumimoji="1" lang="ja-JP" altLang="en-US" dirty="0"/>
          </a:p>
        </p:txBody>
      </p:sp>
      <p:sp>
        <p:nvSpPr>
          <p:cNvPr id="22" name="テキスト ボックス 21"/>
          <p:cNvSpPr txBox="1"/>
          <p:nvPr/>
        </p:nvSpPr>
        <p:spPr>
          <a:xfrm>
            <a:off x="1483522" y="2051561"/>
            <a:ext cx="792087" cy="369332"/>
          </a:xfrm>
          <a:prstGeom prst="rect">
            <a:avLst/>
          </a:prstGeom>
          <a:noFill/>
        </p:spPr>
        <p:txBody>
          <a:bodyPr wrap="square" rtlCol="0">
            <a:spAutoFit/>
          </a:bodyPr>
          <a:lstStyle/>
          <a:p>
            <a:r>
              <a:rPr lang="ja-JP" altLang="en-US" dirty="0"/>
              <a:t>話者</a:t>
            </a:r>
            <a:r>
              <a:rPr lang="en-US" altLang="ja-JP" dirty="0"/>
              <a:t>1</a:t>
            </a:r>
            <a:endParaRPr kumimoji="1" lang="ja-JP" altLang="en-US" dirty="0"/>
          </a:p>
        </p:txBody>
      </p:sp>
      <p:sp>
        <p:nvSpPr>
          <p:cNvPr id="23" name="テキスト ボックス 22"/>
          <p:cNvSpPr txBox="1"/>
          <p:nvPr/>
        </p:nvSpPr>
        <p:spPr>
          <a:xfrm>
            <a:off x="3829985" y="2025795"/>
            <a:ext cx="792087" cy="369332"/>
          </a:xfrm>
          <a:prstGeom prst="rect">
            <a:avLst/>
          </a:prstGeom>
          <a:noFill/>
        </p:spPr>
        <p:txBody>
          <a:bodyPr wrap="square" rtlCol="0">
            <a:spAutoFit/>
          </a:bodyPr>
          <a:lstStyle/>
          <a:p>
            <a:r>
              <a:rPr lang="ja-JP" altLang="en-US" dirty="0"/>
              <a:t>話者</a:t>
            </a:r>
            <a:r>
              <a:rPr lang="en-US" altLang="ja-JP" dirty="0"/>
              <a:t>2</a:t>
            </a:r>
            <a:endParaRPr kumimoji="1" lang="ja-JP" altLang="en-US" dirty="0"/>
          </a:p>
        </p:txBody>
      </p:sp>
      <p:sp>
        <p:nvSpPr>
          <p:cNvPr id="25" name="テキスト ボックス 24"/>
          <p:cNvSpPr txBox="1"/>
          <p:nvPr/>
        </p:nvSpPr>
        <p:spPr>
          <a:xfrm>
            <a:off x="5931642" y="2012924"/>
            <a:ext cx="792087" cy="369332"/>
          </a:xfrm>
          <a:prstGeom prst="rect">
            <a:avLst/>
          </a:prstGeom>
          <a:noFill/>
        </p:spPr>
        <p:txBody>
          <a:bodyPr wrap="square" rtlCol="0">
            <a:spAutoFit/>
          </a:bodyPr>
          <a:lstStyle/>
          <a:p>
            <a:r>
              <a:rPr lang="ja-JP" altLang="en-US" dirty="0"/>
              <a:t>話者</a:t>
            </a:r>
            <a:r>
              <a:rPr lang="en-US" altLang="ja-JP" dirty="0"/>
              <a:t>3</a:t>
            </a:r>
            <a:endParaRPr kumimoji="1" lang="ja-JP" altLang="en-US" dirty="0"/>
          </a:p>
        </p:txBody>
      </p:sp>
      <p:sp>
        <p:nvSpPr>
          <p:cNvPr id="10" name="テキスト ボックス 9"/>
          <p:cNvSpPr txBox="1"/>
          <p:nvPr/>
        </p:nvSpPr>
        <p:spPr>
          <a:xfrm>
            <a:off x="4658154" y="4015056"/>
            <a:ext cx="2888109" cy="369332"/>
          </a:xfrm>
          <a:prstGeom prst="rect">
            <a:avLst/>
          </a:prstGeom>
          <a:noFill/>
        </p:spPr>
        <p:txBody>
          <a:bodyPr wrap="square" rtlCol="0">
            <a:spAutoFit/>
          </a:bodyPr>
          <a:lstStyle/>
          <a:p>
            <a:r>
              <a:rPr lang="ja-JP" altLang="en-US" dirty="0">
                <a:solidFill>
                  <a:srgbClr val="FF0000"/>
                </a:solidFill>
              </a:rPr>
              <a:t>分離フィルタ</a:t>
            </a:r>
            <a:r>
              <a:rPr lang="ja-JP" altLang="en-US" dirty="0" smtClean="0">
                <a:solidFill>
                  <a:srgbClr val="FF0000"/>
                </a:solidFill>
              </a:rPr>
              <a:t>生成</a:t>
            </a:r>
            <a:r>
              <a:rPr lang="en-US" altLang="ja-JP" dirty="0" smtClean="0">
                <a:solidFill>
                  <a:srgbClr val="FF0000"/>
                </a:solidFill>
              </a:rPr>
              <a:t>(</a:t>
            </a:r>
            <a:r>
              <a:rPr lang="ja-JP" altLang="en-US" dirty="0" smtClean="0">
                <a:solidFill>
                  <a:srgbClr val="FF0000"/>
                </a:solidFill>
              </a:rPr>
              <a:t>分離系</a:t>
            </a:r>
            <a:r>
              <a:rPr lang="en-US" altLang="ja-JP" dirty="0" smtClean="0">
                <a:solidFill>
                  <a:srgbClr val="FF0000"/>
                </a:solidFill>
              </a:rPr>
              <a:t>)</a:t>
            </a:r>
            <a:endParaRPr kumimoji="1" lang="ja-JP" altLang="en-US" dirty="0">
              <a:solidFill>
                <a:srgbClr val="FF0000"/>
              </a:solidFill>
            </a:endParaRPr>
          </a:p>
        </p:txBody>
      </p:sp>
      <p:pic>
        <p:nvPicPr>
          <p:cNvPr id="28" name="図 27">
            <a:extLst>
              <a:ext uri="{FF2B5EF4-FFF2-40B4-BE49-F238E27FC236}">
                <a16:creationId xmlns:a16="http://schemas.microsoft.com/office/drawing/2014/main" xmlns="" id="{FCF1430B-6836-4D8A-A6C3-F667B87F7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8723" y="2368842"/>
            <a:ext cx="482251" cy="509921"/>
          </a:xfrm>
          <a:prstGeom prst="rect">
            <a:avLst/>
          </a:prstGeom>
        </p:spPr>
      </p:pic>
      <p:pic>
        <p:nvPicPr>
          <p:cNvPr id="29" name="図 28"/>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73725" y="2368842"/>
            <a:ext cx="482251" cy="509921"/>
          </a:xfrm>
          <a:prstGeom prst="rect">
            <a:avLst/>
          </a:prstGeom>
        </p:spPr>
      </p:pic>
      <p:pic>
        <p:nvPicPr>
          <p:cNvPr id="30" name="図 2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066075" y="2369556"/>
            <a:ext cx="482251" cy="509921"/>
          </a:xfrm>
          <a:prstGeom prst="rect">
            <a:avLst/>
          </a:prstGeom>
        </p:spPr>
      </p:pic>
      <p:sp>
        <p:nvSpPr>
          <p:cNvPr id="31" name="正方形/長方形 30"/>
          <p:cNvSpPr/>
          <p:nvPr/>
        </p:nvSpPr>
        <p:spPr>
          <a:xfrm>
            <a:off x="1331640" y="3346079"/>
            <a:ext cx="6624736" cy="598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フローチャート: 順次アクセス記憶 32">
            <a:extLst>
              <a:ext uri="{FF2B5EF4-FFF2-40B4-BE49-F238E27FC236}">
                <a16:creationId xmlns:a16="http://schemas.microsoft.com/office/drawing/2014/main" xmlns="" id="{D2566034-D5F3-4215-9BAE-7F84E2690498}"/>
              </a:ext>
            </a:extLst>
          </p:cNvPr>
          <p:cNvSpPr/>
          <p:nvPr/>
        </p:nvSpPr>
        <p:spPr>
          <a:xfrm flipH="1">
            <a:off x="2245005" y="2315703"/>
            <a:ext cx="1493787" cy="386008"/>
          </a:xfrm>
          <a:prstGeom prst="flowChartMagneticTap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おはよう</a:t>
            </a:r>
          </a:p>
        </p:txBody>
      </p:sp>
      <p:sp>
        <p:nvSpPr>
          <p:cNvPr id="34" name="フローチャート: 順次アクセス記憶 33">
            <a:extLst>
              <a:ext uri="{FF2B5EF4-FFF2-40B4-BE49-F238E27FC236}">
                <a16:creationId xmlns:a16="http://schemas.microsoft.com/office/drawing/2014/main" xmlns="" id="{D2566034-D5F3-4215-9BAE-7F84E2690498}"/>
              </a:ext>
            </a:extLst>
          </p:cNvPr>
          <p:cNvSpPr/>
          <p:nvPr/>
        </p:nvSpPr>
        <p:spPr>
          <a:xfrm flipH="1">
            <a:off x="4445177" y="2348637"/>
            <a:ext cx="1586438" cy="386008"/>
          </a:xfrm>
          <a:prstGeom prst="flowChartMagnetic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rPr>
              <a:t>Good morning</a:t>
            </a:r>
            <a:r>
              <a:rPr lang="en-US" altLang="ja-JP" dirty="0" smtClean="0">
                <a:solidFill>
                  <a:schemeClr val="tx1"/>
                </a:solidFill>
              </a:rPr>
              <a:t> </a:t>
            </a:r>
            <a:endParaRPr kumimoji="1" lang="ja-JP" altLang="en-US" dirty="0">
              <a:solidFill>
                <a:schemeClr val="tx1"/>
              </a:solidFill>
            </a:endParaRPr>
          </a:p>
        </p:txBody>
      </p:sp>
      <p:sp>
        <p:nvSpPr>
          <p:cNvPr id="35" name="フローチャート: 順次アクセス記憶 34">
            <a:extLst>
              <a:ext uri="{FF2B5EF4-FFF2-40B4-BE49-F238E27FC236}">
                <a16:creationId xmlns:a16="http://schemas.microsoft.com/office/drawing/2014/main" xmlns="" id="{D2566034-D5F3-4215-9BAE-7F84E2690498}"/>
              </a:ext>
            </a:extLst>
          </p:cNvPr>
          <p:cNvSpPr/>
          <p:nvPr/>
        </p:nvSpPr>
        <p:spPr>
          <a:xfrm flipH="1">
            <a:off x="6749593" y="2304723"/>
            <a:ext cx="899314" cy="386008"/>
          </a:xfrm>
          <a:prstGeom prst="flowChartMagneticTap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smtClean="0">
                <a:solidFill>
                  <a:schemeClr val="tx1"/>
                </a:solidFill>
              </a:rPr>
              <a:t>Hello</a:t>
            </a:r>
            <a:r>
              <a:rPr lang="en-US" altLang="ja-JP" dirty="0" smtClean="0">
                <a:solidFill>
                  <a:schemeClr val="tx1"/>
                </a:solidFill>
              </a:rPr>
              <a:t> </a:t>
            </a:r>
            <a:endParaRPr kumimoji="1" lang="ja-JP" altLang="en-US" dirty="0">
              <a:solidFill>
                <a:schemeClr val="tx1"/>
              </a:solidFill>
            </a:endParaRPr>
          </a:p>
        </p:txBody>
      </p:sp>
      <p:sp>
        <p:nvSpPr>
          <p:cNvPr id="36" name="フローチャート: 順次アクセス記憶 35">
            <a:extLst>
              <a:ext uri="{FF2B5EF4-FFF2-40B4-BE49-F238E27FC236}">
                <a16:creationId xmlns:a16="http://schemas.microsoft.com/office/drawing/2014/main" xmlns="" id="{D2566034-D5F3-4215-9BAE-7F84E2690498}"/>
              </a:ext>
            </a:extLst>
          </p:cNvPr>
          <p:cNvSpPr/>
          <p:nvPr/>
        </p:nvSpPr>
        <p:spPr>
          <a:xfrm flipH="1">
            <a:off x="3367956" y="3431384"/>
            <a:ext cx="1493787" cy="386008"/>
          </a:xfrm>
          <a:prstGeom prst="flowChartMagneticTap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おはよう</a:t>
            </a:r>
          </a:p>
        </p:txBody>
      </p:sp>
      <p:sp>
        <p:nvSpPr>
          <p:cNvPr id="37" name="フローチャート: 順次アクセス記憶 36">
            <a:extLst>
              <a:ext uri="{FF2B5EF4-FFF2-40B4-BE49-F238E27FC236}">
                <a16:creationId xmlns:a16="http://schemas.microsoft.com/office/drawing/2014/main" xmlns="" id="{D2566034-D5F3-4215-9BAE-7F84E2690498}"/>
              </a:ext>
            </a:extLst>
          </p:cNvPr>
          <p:cNvSpPr/>
          <p:nvPr/>
        </p:nvSpPr>
        <p:spPr>
          <a:xfrm flipH="1">
            <a:off x="3922797" y="3416880"/>
            <a:ext cx="1586438" cy="386008"/>
          </a:xfrm>
          <a:prstGeom prst="flowChartMagnetic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rPr>
              <a:t>Good morning</a:t>
            </a:r>
            <a:r>
              <a:rPr lang="en-US" altLang="ja-JP" dirty="0" smtClean="0">
                <a:solidFill>
                  <a:schemeClr val="tx1"/>
                </a:solidFill>
              </a:rPr>
              <a:t> </a:t>
            </a:r>
            <a:endParaRPr kumimoji="1" lang="ja-JP" altLang="en-US" dirty="0">
              <a:solidFill>
                <a:schemeClr val="tx1"/>
              </a:solidFill>
            </a:endParaRPr>
          </a:p>
        </p:txBody>
      </p:sp>
      <p:sp>
        <p:nvSpPr>
          <p:cNvPr id="38" name="フローチャート: 順次アクセス記憶 37">
            <a:extLst>
              <a:ext uri="{FF2B5EF4-FFF2-40B4-BE49-F238E27FC236}">
                <a16:creationId xmlns:a16="http://schemas.microsoft.com/office/drawing/2014/main" xmlns="" id="{D2566034-D5F3-4215-9BAE-7F84E2690498}"/>
              </a:ext>
            </a:extLst>
          </p:cNvPr>
          <p:cNvSpPr/>
          <p:nvPr/>
        </p:nvSpPr>
        <p:spPr>
          <a:xfrm flipH="1">
            <a:off x="4716606" y="3404950"/>
            <a:ext cx="899314" cy="386008"/>
          </a:xfrm>
          <a:prstGeom prst="flowChartMagneticTap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smtClean="0">
                <a:solidFill>
                  <a:schemeClr val="tx1"/>
                </a:solidFill>
              </a:rPr>
              <a:t>Hello</a:t>
            </a:r>
            <a:r>
              <a:rPr lang="en-US" altLang="ja-JP" dirty="0" smtClean="0">
                <a:solidFill>
                  <a:schemeClr val="tx1"/>
                </a:solidFill>
              </a:rPr>
              <a:t> </a:t>
            </a:r>
            <a:endParaRPr kumimoji="1" lang="ja-JP" altLang="en-US" dirty="0">
              <a:solidFill>
                <a:schemeClr val="tx1"/>
              </a:solidFill>
            </a:endParaRPr>
          </a:p>
        </p:txBody>
      </p:sp>
      <p:sp>
        <p:nvSpPr>
          <p:cNvPr id="39" name="下矢印 38"/>
          <p:cNvSpPr/>
          <p:nvPr/>
        </p:nvSpPr>
        <p:spPr>
          <a:xfrm>
            <a:off x="3923928" y="2923001"/>
            <a:ext cx="720080" cy="4046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p:cNvSpPr txBox="1"/>
          <p:nvPr/>
        </p:nvSpPr>
        <p:spPr>
          <a:xfrm>
            <a:off x="4768162" y="2961758"/>
            <a:ext cx="2016224" cy="369332"/>
          </a:xfrm>
          <a:prstGeom prst="rect">
            <a:avLst/>
          </a:prstGeom>
          <a:noFill/>
        </p:spPr>
        <p:txBody>
          <a:bodyPr wrap="square" rtlCol="0">
            <a:spAutoFit/>
          </a:bodyPr>
          <a:lstStyle/>
          <a:p>
            <a:r>
              <a:rPr lang="ja-JP" altLang="en-US" dirty="0" smtClean="0">
                <a:solidFill>
                  <a:srgbClr val="FF0000"/>
                </a:solidFill>
              </a:rPr>
              <a:t>混合する</a:t>
            </a:r>
            <a:endParaRPr kumimoji="1" lang="ja-JP" altLang="en-US" dirty="0">
              <a:solidFill>
                <a:srgbClr val="FF0000"/>
              </a:solidFill>
            </a:endParaRPr>
          </a:p>
        </p:txBody>
      </p:sp>
      <p:sp>
        <p:nvSpPr>
          <p:cNvPr id="41" name="正方形/長方形 40"/>
          <p:cNvSpPr/>
          <p:nvPr/>
        </p:nvSpPr>
        <p:spPr>
          <a:xfrm>
            <a:off x="1279510" y="4420293"/>
            <a:ext cx="6624736" cy="509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フローチャート: 順次アクセス記憶 41">
            <a:extLst>
              <a:ext uri="{FF2B5EF4-FFF2-40B4-BE49-F238E27FC236}">
                <a16:creationId xmlns:a16="http://schemas.microsoft.com/office/drawing/2014/main" xmlns="" id="{D2566034-D5F3-4215-9BAE-7F84E2690498}"/>
              </a:ext>
            </a:extLst>
          </p:cNvPr>
          <p:cNvSpPr/>
          <p:nvPr/>
        </p:nvSpPr>
        <p:spPr>
          <a:xfrm flipH="1">
            <a:off x="1533720" y="4479004"/>
            <a:ext cx="1493787" cy="386008"/>
          </a:xfrm>
          <a:prstGeom prst="flowChartMagneticTap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おはよう</a:t>
            </a:r>
          </a:p>
        </p:txBody>
      </p:sp>
      <p:sp>
        <p:nvSpPr>
          <p:cNvPr id="44" name="フローチャート: 順次アクセス記憶 43">
            <a:extLst>
              <a:ext uri="{FF2B5EF4-FFF2-40B4-BE49-F238E27FC236}">
                <a16:creationId xmlns:a16="http://schemas.microsoft.com/office/drawing/2014/main" xmlns="" id="{D2566034-D5F3-4215-9BAE-7F84E2690498}"/>
              </a:ext>
            </a:extLst>
          </p:cNvPr>
          <p:cNvSpPr/>
          <p:nvPr/>
        </p:nvSpPr>
        <p:spPr>
          <a:xfrm flipH="1">
            <a:off x="3490749" y="4478866"/>
            <a:ext cx="1586438" cy="386008"/>
          </a:xfrm>
          <a:prstGeom prst="flowChartMagnetic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rPr>
              <a:t>Good morning</a:t>
            </a:r>
            <a:r>
              <a:rPr lang="en-US" altLang="ja-JP" dirty="0" smtClean="0">
                <a:solidFill>
                  <a:schemeClr val="tx1"/>
                </a:solidFill>
              </a:rPr>
              <a:t> </a:t>
            </a:r>
            <a:endParaRPr kumimoji="1" lang="ja-JP" altLang="en-US" dirty="0">
              <a:solidFill>
                <a:schemeClr val="tx1"/>
              </a:solidFill>
            </a:endParaRPr>
          </a:p>
        </p:txBody>
      </p:sp>
      <p:sp>
        <p:nvSpPr>
          <p:cNvPr id="45" name="フローチャート: 順次アクセス記憶 44">
            <a:extLst>
              <a:ext uri="{FF2B5EF4-FFF2-40B4-BE49-F238E27FC236}">
                <a16:creationId xmlns:a16="http://schemas.microsoft.com/office/drawing/2014/main" xmlns="" id="{D2566034-D5F3-4215-9BAE-7F84E2690498}"/>
              </a:ext>
            </a:extLst>
          </p:cNvPr>
          <p:cNvSpPr/>
          <p:nvPr/>
        </p:nvSpPr>
        <p:spPr>
          <a:xfrm flipH="1">
            <a:off x="5931642" y="4464789"/>
            <a:ext cx="899314" cy="386008"/>
          </a:xfrm>
          <a:prstGeom prst="flowChartMagneticTap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smtClean="0">
                <a:solidFill>
                  <a:schemeClr val="tx1"/>
                </a:solidFill>
              </a:rPr>
              <a:t>Hello</a:t>
            </a:r>
            <a:r>
              <a:rPr lang="en-US" altLang="ja-JP" dirty="0" smtClean="0">
                <a:solidFill>
                  <a:schemeClr val="tx1"/>
                </a:solidFill>
              </a:rPr>
              <a:t> </a:t>
            </a:r>
            <a:endParaRPr kumimoji="1" lang="ja-JP" altLang="en-US" dirty="0">
              <a:solidFill>
                <a:schemeClr val="tx1"/>
              </a:solidFill>
            </a:endParaRPr>
          </a:p>
        </p:txBody>
      </p:sp>
      <p:sp>
        <p:nvSpPr>
          <p:cNvPr id="43" name="テキスト ボックス 42"/>
          <p:cNvSpPr txBox="1"/>
          <p:nvPr/>
        </p:nvSpPr>
        <p:spPr>
          <a:xfrm>
            <a:off x="5911107" y="3437796"/>
            <a:ext cx="2016224" cy="369332"/>
          </a:xfrm>
          <a:prstGeom prst="rect">
            <a:avLst/>
          </a:prstGeom>
          <a:noFill/>
        </p:spPr>
        <p:txBody>
          <a:bodyPr wrap="square" rtlCol="0">
            <a:spAutoFit/>
          </a:bodyPr>
          <a:lstStyle/>
          <a:p>
            <a:r>
              <a:rPr lang="ja-JP" altLang="en-US" dirty="0" smtClean="0">
                <a:solidFill>
                  <a:srgbClr val="FF0000"/>
                </a:solidFill>
              </a:rPr>
              <a:t>混合</a:t>
            </a:r>
            <a:r>
              <a:rPr lang="ja-JP" altLang="en-US" dirty="0">
                <a:solidFill>
                  <a:srgbClr val="FF0000"/>
                </a:solidFill>
              </a:rPr>
              <a:t>系</a:t>
            </a:r>
            <a:endParaRPr kumimoji="1" lang="ja-JP" altLang="en-US" dirty="0">
              <a:solidFill>
                <a:srgbClr val="FF0000"/>
              </a:solidFill>
            </a:endParaRPr>
          </a:p>
        </p:txBody>
      </p:sp>
    </p:spTree>
    <p:extLst>
      <p:ext uri="{BB962C8B-B14F-4D97-AF65-F5344CB8AC3E}">
        <p14:creationId xmlns:p14="http://schemas.microsoft.com/office/powerpoint/2010/main" val="2017286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9"/>
            <a:ext cx="8229600" cy="709636"/>
          </a:xfrm>
        </p:spPr>
        <p:txBody>
          <a:bodyPr>
            <a:normAutofit/>
          </a:bodyPr>
          <a:lstStyle/>
          <a:p>
            <a:r>
              <a:rPr lang="en-US" altLang="ja-JP" sz="3200" dirty="0"/>
              <a:t>5.</a:t>
            </a:r>
            <a:r>
              <a:rPr kumimoji="1" lang="en-US" altLang="ja-JP" sz="3200" dirty="0"/>
              <a:t> DIEM</a:t>
            </a:r>
            <a:endParaRPr kumimoji="1" lang="ja-JP" altLang="en-US" sz="3200" dirty="0"/>
          </a:p>
        </p:txBody>
      </p:sp>
      <p:sp>
        <p:nvSpPr>
          <p:cNvPr id="3" name="コンテンツ プレースホルダー 2"/>
          <p:cNvSpPr>
            <a:spLocks noGrp="1"/>
          </p:cNvSpPr>
          <p:nvPr>
            <p:ph idx="1"/>
          </p:nvPr>
        </p:nvSpPr>
        <p:spPr>
          <a:xfrm>
            <a:off x="359387" y="908720"/>
            <a:ext cx="8425226" cy="5616625"/>
          </a:xfrm>
        </p:spPr>
        <p:txBody>
          <a:bodyPr>
            <a:normAutofit/>
          </a:bodyPr>
          <a:lstStyle/>
          <a:p>
            <a:pPr marL="0" indent="0">
              <a:buNone/>
            </a:pPr>
            <a:r>
              <a:rPr lang="en-US" altLang="ja-JP" sz="2800" dirty="0"/>
              <a:t>                                                              </a:t>
            </a:r>
          </a:p>
          <a:p>
            <a:pPr marL="0" indent="0">
              <a:buNone/>
            </a:pPr>
            <a:endParaRPr lang="en-US" altLang="ja-JP" dirty="0"/>
          </a:p>
          <a:p>
            <a:pPr marL="0" indent="0">
              <a:buNone/>
            </a:pPr>
            <a:r>
              <a:rPr kumimoji="1" lang="ja-JP" altLang="en-US" dirty="0"/>
              <a:t>　　　　　　　　　　　　　　　　　　　　　　　　　　　</a:t>
            </a:r>
            <a:r>
              <a:rPr lang="ja-JP" altLang="en-US" dirty="0"/>
              <a:t>　　　　　　　　               　　</a:t>
            </a:r>
            <a:endParaRPr lang="en-US" altLang="ja-JP" sz="2400" dirty="0"/>
          </a:p>
          <a:p>
            <a:pPr marL="0" indent="0">
              <a:buNone/>
            </a:pPr>
            <a:r>
              <a:rPr lang="ja-JP" altLang="en-US" sz="2000" dirty="0"/>
              <a:t>　　　　　　　　　　　　　　　　</a:t>
            </a:r>
            <a:endParaRPr lang="en-US" altLang="ja-JP" sz="2000" dirty="0"/>
          </a:p>
        </p:txBody>
      </p:sp>
      <p:sp>
        <p:nvSpPr>
          <p:cNvPr id="5" name="下矢印 4"/>
          <p:cNvSpPr/>
          <p:nvPr/>
        </p:nvSpPr>
        <p:spPr>
          <a:xfrm>
            <a:off x="3756384" y="2299913"/>
            <a:ext cx="513681" cy="359890"/>
          </a:xfrm>
          <a:prstGeom prst="downArrow">
            <a:avLst>
              <a:gd name="adj1" fmla="val 50000"/>
              <a:gd name="adj2" fmla="val 473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星 32 3"/>
          <p:cNvSpPr/>
          <p:nvPr/>
        </p:nvSpPr>
        <p:spPr>
          <a:xfrm>
            <a:off x="4716016" y="2048966"/>
            <a:ext cx="3653555" cy="692134"/>
          </a:xfrm>
          <a:prstGeom prst="star32">
            <a:avLst>
              <a:gd name="adj" fmla="val 3614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10"/>
          <p:cNvSpPr>
            <a:spLocks noGrp="1"/>
          </p:cNvSpPr>
          <p:nvPr>
            <p:ph type="sldNum" sz="quarter" idx="12"/>
          </p:nvPr>
        </p:nvSpPr>
        <p:spPr/>
        <p:txBody>
          <a:bodyPr/>
          <a:lstStyle/>
          <a:p>
            <a:fld id="{C9689C3F-6F3D-43EB-BA0D-08FB6809879B}" type="slidenum">
              <a:rPr kumimoji="1" lang="ja-JP" altLang="en-US" smtClean="0"/>
              <a:pPr/>
              <a:t>30</a:t>
            </a:fld>
            <a:endParaRPr kumimoji="1" lang="ja-JP" altLang="en-US"/>
          </a:p>
        </p:txBody>
      </p:sp>
      <p:sp>
        <p:nvSpPr>
          <p:cNvPr id="12" name="テキスト ボックス 11"/>
          <p:cNvSpPr txBox="1"/>
          <p:nvPr/>
        </p:nvSpPr>
        <p:spPr>
          <a:xfrm>
            <a:off x="8045686" y="1322768"/>
            <a:ext cx="946448" cy="646331"/>
          </a:xfrm>
          <a:prstGeom prst="rect">
            <a:avLst/>
          </a:prstGeom>
          <a:noFill/>
        </p:spPr>
        <p:txBody>
          <a:bodyPr wrap="square" rtlCol="0">
            <a:spAutoFit/>
          </a:bodyPr>
          <a:lstStyle/>
          <a:p>
            <a:endParaRPr kumimoji="1" lang="en-US" altLang="ja-JP" dirty="0"/>
          </a:p>
          <a:p>
            <a:r>
              <a:rPr lang="en-US" altLang="ja-JP" dirty="0"/>
              <a:t>….(7)</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691" y="2848794"/>
            <a:ext cx="1904762" cy="323194"/>
          </a:xfrm>
          <a:prstGeom prst="rect">
            <a:avLst/>
          </a:prstGeom>
        </p:spPr>
      </p:pic>
      <p:sp>
        <p:nvSpPr>
          <p:cNvPr id="6" name="テキスト ボックス 5"/>
          <p:cNvSpPr txBox="1"/>
          <p:nvPr/>
        </p:nvSpPr>
        <p:spPr>
          <a:xfrm>
            <a:off x="5485581" y="2072340"/>
            <a:ext cx="2339793" cy="646331"/>
          </a:xfrm>
          <a:prstGeom prst="rect">
            <a:avLst/>
          </a:prstGeom>
          <a:noFill/>
        </p:spPr>
        <p:txBody>
          <a:bodyPr wrap="square" rtlCol="0">
            <a:spAutoFit/>
          </a:bodyPr>
          <a:lstStyle/>
          <a:p>
            <a:r>
              <a:rPr kumimoji="1" lang="en-US" altLang="ja-JP" dirty="0"/>
              <a:t>A</a:t>
            </a:r>
            <a:r>
              <a:rPr kumimoji="1" lang="ja-JP" altLang="en-US" dirty="0"/>
              <a:t>に関して</a:t>
            </a:r>
            <a:r>
              <a:rPr kumimoji="1" lang="en-US" altLang="ja-JP" dirty="0"/>
              <a:t>4</a:t>
            </a:r>
            <a:r>
              <a:rPr kumimoji="1" lang="ja-JP" altLang="en-US" dirty="0"/>
              <a:t>乗</a:t>
            </a:r>
            <a:r>
              <a:rPr kumimoji="1" lang="en-US" altLang="ja-JP" dirty="0"/>
              <a:t>,</a:t>
            </a:r>
            <a:r>
              <a:rPr kumimoji="1" lang="ja-JP" altLang="en-US" dirty="0"/>
              <a:t>次元</a:t>
            </a:r>
            <a:r>
              <a:rPr kumimoji="1" lang="en-US" altLang="ja-JP" dirty="0"/>
              <a:t>N</a:t>
            </a:r>
            <a:r>
              <a:rPr kumimoji="1" lang="ja-JP" altLang="en-US" dirty="0"/>
              <a:t>の同時対角化問題</a:t>
            </a:r>
          </a:p>
        </p:txBody>
      </p:sp>
      <p:sp>
        <p:nvSpPr>
          <p:cNvPr id="16" name="テキスト ボックス 15"/>
          <p:cNvSpPr txBox="1"/>
          <p:nvPr/>
        </p:nvSpPr>
        <p:spPr>
          <a:xfrm>
            <a:off x="2671024" y="2861534"/>
            <a:ext cx="838021" cy="369332"/>
          </a:xfrm>
          <a:prstGeom prst="rect">
            <a:avLst/>
          </a:prstGeom>
          <a:noFill/>
        </p:spPr>
        <p:txBody>
          <a:bodyPr wrap="square" rtlCol="0">
            <a:spAutoFit/>
          </a:bodyPr>
          <a:lstStyle/>
          <a:p>
            <a:r>
              <a:rPr lang="en-US" altLang="ja-JP" dirty="0"/>
              <a:t> ,</a:t>
            </a:r>
            <a:endParaRPr kumimoji="1" lang="ja-JP" altLang="en-US" dirty="0"/>
          </a:p>
        </p:txBody>
      </p:sp>
      <p:sp>
        <p:nvSpPr>
          <p:cNvPr id="17" name="テキスト ボックス 16"/>
          <p:cNvSpPr txBox="1"/>
          <p:nvPr/>
        </p:nvSpPr>
        <p:spPr>
          <a:xfrm>
            <a:off x="4996999" y="2825725"/>
            <a:ext cx="3148224" cy="369332"/>
          </a:xfrm>
          <a:prstGeom prst="rect">
            <a:avLst/>
          </a:prstGeom>
          <a:noFill/>
        </p:spPr>
        <p:txBody>
          <a:bodyPr wrap="square" rtlCol="0">
            <a:spAutoFit/>
          </a:bodyPr>
          <a:lstStyle/>
          <a:p>
            <a:r>
              <a:rPr kumimoji="1" lang="ja-JP" altLang="en-US" dirty="0"/>
              <a:t>を用いて、</a:t>
            </a:r>
            <a:r>
              <a:rPr kumimoji="1" lang="en-US" altLang="ja-JP" dirty="0"/>
              <a:t>(7)</a:t>
            </a:r>
            <a:r>
              <a:rPr kumimoji="1" lang="ja-JP" altLang="en-US" dirty="0"/>
              <a:t>式を変形</a:t>
            </a:r>
          </a:p>
        </p:txBody>
      </p:sp>
      <p:sp>
        <p:nvSpPr>
          <p:cNvPr id="18" name="テキスト ボックス 17"/>
          <p:cNvSpPr txBox="1"/>
          <p:nvPr/>
        </p:nvSpPr>
        <p:spPr>
          <a:xfrm>
            <a:off x="755576" y="984275"/>
            <a:ext cx="5797624" cy="369332"/>
          </a:xfrm>
          <a:prstGeom prst="rect">
            <a:avLst/>
          </a:prstGeom>
          <a:noFill/>
        </p:spPr>
        <p:txBody>
          <a:bodyPr wrap="square" rtlCol="0">
            <a:spAutoFit/>
          </a:bodyPr>
          <a:lstStyle/>
          <a:p>
            <a:r>
              <a:rPr kumimoji="1" lang="en-US" altLang="ja-JP" dirty="0"/>
              <a:t>(11)</a:t>
            </a:r>
            <a:r>
              <a:rPr kumimoji="1" lang="ja-JP" altLang="en-US" dirty="0"/>
              <a:t>ページの</a:t>
            </a:r>
            <a:r>
              <a:rPr kumimoji="1" lang="en-US" altLang="ja-JP" dirty="0"/>
              <a:t>(10)</a:t>
            </a:r>
            <a:r>
              <a:rPr kumimoji="1" lang="ja-JP" altLang="en-US" dirty="0"/>
              <a:t>式により、　　　　　　　　　　　　　</a:t>
            </a:r>
            <a:r>
              <a:rPr lang="ja-JP" altLang="en-US" dirty="0"/>
              <a:t>と表せ</a:t>
            </a:r>
            <a:r>
              <a:rPr kumimoji="1" lang="ja-JP" altLang="en-US" dirty="0"/>
              <a:t>　　　　　　　　　　　　　　</a:t>
            </a:r>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816" y="3930943"/>
            <a:ext cx="5725616" cy="859148"/>
          </a:xfrm>
          <a:prstGeom prst="rect">
            <a:avLst/>
          </a:prstGeom>
        </p:spPr>
      </p:pic>
      <p:sp>
        <p:nvSpPr>
          <p:cNvPr id="20" name="下矢印 19"/>
          <p:cNvSpPr/>
          <p:nvPr/>
        </p:nvSpPr>
        <p:spPr>
          <a:xfrm>
            <a:off x="3504356" y="3447846"/>
            <a:ext cx="50405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7942002" y="4181568"/>
            <a:ext cx="1761526" cy="369332"/>
          </a:xfrm>
          <a:prstGeom prst="rect">
            <a:avLst/>
          </a:prstGeom>
          <a:noFill/>
        </p:spPr>
        <p:txBody>
          <a:bodyPr wrap="square" rtlCol="0">
            <a:spAutoFit/>
          </a:bodyPr>
          <a:lstStyle/>
          <a:p>
            <a:r>
              <a:rPr kumimoji="1" lang="en-US" altLang="ja-JP" dirty="0"/>
              <a:t>…….(8)</a:t>
            </a:r>
            <a:endParaRPr kumimoji="1" lang="ja-JP" altLang="en-US" dirty="0"/>
          </a:p>
        </p:txBody>
      </p:sp>
      <p:sp>
        <p:nvSpPr>
          <p:cNvPr id="22" name="テキスト ボックス 21"/>
          <p:cNvSpPr txBox="1"/>
          <p:nvPr/>
        </p:nvSpPr>
        <p:spPr>
          <a:xfrm>
            <a:off x="4320894" y="3307744"/>
            <a:ext cx="3175829" cy="369332"/>
          </a:xfrm>
          <a:prstGeom prst="rect">
            <a:avLst/>
          </a:prstGeom>
          <a:noFill/>
        </p:spPr>
        <p:txBody>
          <a:bodyPr wrap="square" rtlCol="0">
            <a:spAutoFit/>
          </a:bodyPr>
          <a:lstStyle/>
          <a:p>
            <a:r>
              <a:rPr kumimoji="1" lang="ja-JP" altLang="en-US" dirty="0"/>
              <a:t>詳細は付録</a:t>
            </a:r>
            <a:r>
              <a:rPr kumimoji="1" lang="en-US" altLang="ja-JP" dirty="0"/>
              <a:t>P. </a:t>
            </a:r>
            <a:r>
              <a:rPr lang="en-US" altLang="ja-JP" dirty="0"/>
              <a:t>19</a:t>
            </a:r>
            <a:r>
              <a:rPr kumimoji="1" lang="en-US" altLang="ja-JP" dirty="0"/>
              <a:t>.20.21  </a:t>
            </a:r>
            <a:r>
              <a:rPr kumimoji="1" lang="ja-JP" altLang="en-US" dirty="0"/>
              <a:t>に添付</a:t>
            </a:r>
          </a:p>
        </p:txBody>
      </p:sp>
      <p:sp>
        <p:nvSpPr>
          <p:cNvPr id="26" name="テキスト ボックス 25"/>
          <p:cNvSpPr txBox="1"/>
          <p:nvPr/>
        </p:nvSpPr>
        <p:spPr>
          <a:xfrm>
            <a:off x="2824659" y="4970631"/>
            <a:ext cx="4019709" cy="461665"/>
          </a:xfrm>
          <a:prstGeom prst="rect">
            <a:avLst/>
          </a:prstGeom>
          <a:noFill/>
        </p:spPr>
        <p:txBody>
          <a:bodyPr wrap="square" rtlCol="0">
            <a:spAutoFit/>
          </a:bodyPr>
          <a:lstStyle/>
          <a:p>
            <a:r>
              <a:rPr lang="ja-JP" altLang="en-US" sz="2400" dirty="0">
                <a:solidFill>
                  <a:srgbClr val="FF0000"/>
                </a:solidFill>
              </a:rPr>
              <a:t>を求める必要がなくなる</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27" name="テキスト ボックス 26"/>
              <p:cNvSpPr txBox="1"/>
              <p:nvPr/>
            </p:nvSpPr>
            <p:spPr>
              <a:xfrm>
                <a:off x="758546" y="4958496"/>
                <a:ext cx="4831461" cy="476477"/>
              </a:xfrm>
              <a:prstGeom prst="rect">
                <a:avLst/>
              </a:prstGeom>
              <a:noFill/>
            </p:spPr>
            <p:txBody>
              <a:bodyPr wrap="square" rtlCol="0">
                <a:spAutoFit/>
              </a:bodyPr>
              <a:lstStyle/>
              <a:p>
                <a:pPr marL="342900" indent="-342900">
                  <a:buFont typeface="Wingdings" panose="05000000000000000000" pitchFamily="2" charset="2"/>
                  <a:buChar char="l"/>
                </a:pPr>
                <a14:m>
                  <m:oMath xmlns:m="http://schemas.openxmlformats.org/officeDocument/2006/math">
                    <m:sSubSup>
                      <m:sSubSupPr>
                        <m:ctrlPr>
                          <a:rPr lang="en-US" altLang="ja-JP" sz="2400" i="1" smtClean="0">
                            <a:solidFill>
                              <a:srgbClr val="FF0000"/>
                            </a:solidFill>
                            <a:latin typeface="Cambria Math" panose="02040503050406030204" pitchFamily="18" charset="0"/>
                          </a:rPr>
                        </m:ctrlPr>
                      </m:sSubSupPr>
                      <m:e>
                        <m:r>
                          <a:rPr lang="en-US" altLang="ja-JP" sz="2400" i="1">
                            <a:solidFill>
                              <a:srgbClr val="FF0000"/>
                            </a:solidFill>
                            <a:latin typeface="Cambria Math" panose="02040503050406030204" pitchFamily="18" charset="0"/>
                          </a:rPr>
                          <m:t>    </m:t>
                        </m:r>
                        <m:d>
                          <m:dPr>
                            <m:begChr m:val="{"/>
                            <m:endChr m:val="}"/>
                            <m:ctrlPr>
                              <a:rPr lang="en-US" altLang="ja-JP" sz="2400" i="1">
                                <a:solidFill>
                                  <a:srgbClr val="FF0000"/>
                                </a:solidFill>
                                <a:latin typeface="Cambria Math" panose="02040503050406030204" pitchFamily="18" charset="0"/>
                              </a:rPr>
                            </m:ctrlPr>
                          </m:dPr>
                          <m:e>
                            <m:sSub>
                              <m:sSubPr>
                                <m:ctrlPr>
                                  <a:rPr lang="en-US" altLang="ja-JP" sz="2400" i="1">
                                    <a:solidFill>
                                      <a:srgbClr val="FF0000"/>
                                    </a:solidFill>
                                    <a:latin typeface="Cambria Math" panose="02040503050406030204" pitchFamily="18" charset="0"/>
                                  </a:rPr>
                                </m:ctrlPr>
                              </m:sSubPr>
                              <m:e>
                                <m:r>
                                  <m:rPr>
                                    <m:sty m:val="p"/>
                                  </m:rPr>
                                  <a:rPr lang="en-US" altLang="ja-JP" sz="2400" i="1">
                                    <a:solidFill>
                                      <a:srgbClr val="FF0000"/>
                                    </a:solidFill>
                                    <a:latin typeface="Cambria Math" panose="02040503050406030204" pitchFamily="18" charset="0"/>
                                  </a:rPr>
                                  <m:t>Λ</m:t>
                                </m:r>
                              </m:e>
                              <m:sub>
                                <m:r>
                                  <a:rPr lang="en-US" altLang="ja-JP" sz="2400" i="1">
                                    <a:solidFill>
                                      <a:srgbClr val="FF0000"/>
                                    </a:solidFill>
                                    <a:latin typeface="Cambria Math" panose="02040503050406030204" pitchFamily="18" charset="0"/>
                                  </a:rPr>
                                  <m:t>𝑠</m:t>
                                </m:r>
                              </m:sub>
                            </m:sSub>
                            <m:r>
                              <a:rPr lang="en-US" altLang="ja-JP" sz="2400" b="0" i="1" smtClean="0">
                                <a:solidFill>
                                  <a:srgbClr val="FF0000"/>
                                </a:solidFill>
                                <a:latin typeface="Cambria Math" panose="02040503050406030204" pitchFamily="18" charset="0"/>
                              </a:rPr>
                              <m:t>(</m:t>
                            </m:r>
                            <m:r>
                              <a:rPr lang="en-US" altLang="ja-JP" sz="2400" i="1">
                                <a:solidFill>
                                  <a:srgbClr val="FF0000"/>
                                </a:solidFill>
                                <a:latin typeface="Cambria Math" panose="02040503050406030204" pitchFamily="18" charset="0"/>
                              </a:rPr>
                              <m:t>𝑘</m:t>
                            </m:r>
                            <m:r>
                              <a:rPr lang="en-US" altLang="ja-JP" sz="2400" i="1">
                                <a:solidFill>
                                  <a:srgbClr val="FF0000"/>
                                </a:solidFill>
                                <a:latin typeface="Cambria Math" panose="02040503050406030204" pitchFamily="18" charset="0"/>
                              </a:rPr>
                              <m:t>)</m:t>
                            </m:r>
                          </m:e>
                        </m:d>
                      </m:e>
                      <m:sub>
                        <m:r>
                          <a:rPr lang="en-US" altLang="ja-JP" sz="2400" i="1">
                            <a:solidFill>
                              <a:srgbClr val="FF0000"/>
                            </a:solidFill>
                            <a:latin typeface="Cambria Math" panose="02040503050406030204" pitchFamily="18" charset="0"/>
                          </a:rPr>
                          <m:t>𝑘</m:t>
                        </m:r>
                        <m:r>
                          <a:rPr lang="en-US" altLang="ja-JP" sz="2400" i="1">
                            <a:solidFill>
                              <a:srgbClr val="FF0000"/>
                            </a:solidFill>
                            <a:latin typeface="Cambria Math" panose="02040503050406030204" pitchFamily="18" charset="0"/>
                          </a:rPr>
                          <m:t>=1</m:t>
                        </m:r>
                      </m:sub>
                      <m:sup>
                        <m:r>
                          <a:rPr lang="en-US" altLang="ja-JP" sz="2400" i="1">
                            <a:solidFill>
                              <a:srgbClr val="FF0000"/>
                            </a:solidFill>
                            <a:latin typeface="Cambria Math" panose="02040503050406030204" pitchFamily="18" charset="0"/>
                          </a:rPr>
                          <m:t>𝐾</m:t>
                        </m:r>
                      </m:sup>
                    </m:sSubSup>
                  </m:oMath>
                </a14:m>
                <a:endParaRPr kumimoji="1" lang="ja-JP" altLang="en-US" sz="2400" dirty="0">
                  <a:solidFill>
                    <a:srgbClr val="FF0000"/>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58546" y="4958496"/>
                <a:ext cx="4831461" cy="476477"/>
              </a:xfrm>
              <a:prstGeom prst="rect">
                <a:avLst/>
              </a:prstGeom>
              <a:blipFill rotWithShape="0">
                <a:blip r:embed="rId5"/>
                <a:stretch>
                  <a:fillRect l="-1639" t="-3797" b="-215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806432" y="5461546"/>
                <a:ext cx="6293281" cy="515782"/>
              </a:xfrm>
              <a:prstGeom prst="rect">
                <a:avLst/>
              </a:prstGeom>
              <a:noFill/>
            </p:spPr>
            <p:txBody>
              <a:bodyPr wrap="square" rtlCol="0">
                <a:spAutoFit/>
              </a:bodyPr>
              <a:lstStyle/>
              <a:p>
                <a:pPr marL="342900" indent="-342900">
                  <a:buFont typeface="Wingdings" panose="05000000000000000000" pitchFamily="2" charset="2"/>
                  <a:buChar char="l"/>
                </a:pPr>
                <a14:m>
                  <m:oMath xmlns:m="http://schemas.openxmlformats.org/officeDocument/2006/math">
                    <m:acc>
                      <m:accPr>
                        <m:chr m:val="̇"/>
                        <m:ctrlPr>
                          <a:rPr kumimoji="1" lang="ja-JP" altLang="en-US" sz="2400" i="1" smtClean="0">
                            <a:solidFill>
                              <a:srgbClr val="FF0000"/>
                            </a:solidFill>
                            <a:latin typeface="Cambria Math" panose="02040503050406030204" pitchFamily="18" charset="0"/>
                          </a:rPr>
                        </m:ctrlPr>
                      </m:accPr>
                      <m:e>
                        <m:r>
                          <a:rPr kumimoji="1" lang="en-US" altLang="ja-JP" sz="2400" b="0" i="1" smtClean="0">
                            <a:solidFill>
                              <a:srgbClr val="FF0000"/>
                            </a:solidFill>
                            <a:latin typeface="Cambria Math" panose="02040503050406030204" pitchFamily="18" charset="0"/>
                          </a:rPr>
                          <m:t>𝐴</m:t>
                        </m:r>
                      </m:e>
                    </m:acc>
                    <m:acc>
                      <m:accPr>
                        <m:chr m:val="̇"/>
                        <m:ctrlPr>
                          <a:rPr kumimoji="1" lang="ja-JP" altLang="en-US" sz="2400" i="1" smtClean="0">
                            <a:solidFill>
                              <a:srgbClr val="FF0000"/>
                            </a:solidFill>
                            <a:latin typeface="Cambria Math" panose="02040503050406030204" pitchFamily="18" charset="0"/>
                          </a:rPr>
                        </m:ctrlPr>
                      </m:accPr>
                      <m:e>
                        <m:r>
                          <a:rPr lang="ja-JP" altLang="en-US" sz="2400" i="1">
                            <a:solidFill>
                              <a:srgbClr val="FF0000"/>
                            </a:solidFill>
                            <a:latin typeface="Cambria Math" panose="02040503050406030204" pitchFamily="18" charset="0"/>
                          </a:rPr>
                          <m:t>に</m:t>
                        </m:r>
                        <m:r>
                          <a:rPr lang="ja-JP" altLang="en-US" sz="2400" i="1" smtClean="0">
                            <a:solidFill>
                              <a:srgbClr val="FF0000"/>
                            </a:solidFill>
                            <a:latin typeface="Cambria Math" panose="02040503050406030204" pitchFamily="18" charset="0"/>
                          </a:rPr>
                          <m:t>関して</m:t>
                        </m:r>
                        <m:r>
                          <a:rPr lang="en-US" altLang="ja-JP" sz="2400" b="0" i="1" smtClean="0">
                            <a:solidFill>
                              <a:srgbClr val="FF0000"/>
                            </a:solidFill>
                            <a:latin typeface="Cambria Math" panose="02040503050406030204" pitchFamily="18" charset="0"/>
                          </a:rPr>
                          <m:t>2</m:t>
                        </m:r>
                        <m:r>
                          <a:rPr lang="ja-JP" altLang="en-US" sz="2400" i="1">
                            <a:solidFill>
                              <a:srgbClr val="FF0000"/>
                            </a:solidFill>
                            <a:latin typeface="Cambria Math" panose="02040503050406030204" pitchFamily="18" charset="0"/>
                          </a:rPr>
                          <m:t>乗</m:t>
                        </m:r>
                        <m:r>
                          <a:rPr lang="ja-JP" altLang="en-US" sz="2400" i="1" smtClean="0">
                            <a:solidFill>
                              <a:srgbClr val="FF0000"/>
                            </a:solidFill>
                            <a:latin typeface="Cambria Math" panose="02040503050406030204" pitchFamily="18" charset="0"/>
                          </a:rPr>
                          <m:t>、</m:t>
                        </m:r>
                        <m:r>
                          <a:rPr lang="ja-JP" altLang="en-US" sz="2400" i="1">
                            <a:solidFill>
                              <a:srgbClr val="FF0000"/>
                            </a:solidFill>
                            <a:latin typeface="Cambria Math" panose="02040503050406030204" pitchFamily="18" charset="0"/>
                          </a:rPr>
                          <m:t>次元</m:t>
                        </m:r>
                        <m:sSup>
                          <m:sSupPr>
                            <m:ctrlPr>
                              <a:rPr lang="en-US" altLang="ja-JP" sz="2400" i="1" smtClean="0">
                                <a:solidFill>
                                  <a:srgbClr val="FF0000"/>
                                </a:solidFill>
                                <a:latin typeface="Cambria Math" panose="02040503050406030204" pitchFamily="18" charset="0"/>
                              </a:rPr>
                            </m:ctrlPr>
                          </m:sSupPr>
                          <m:e>
                            <m:r>
                              <a:rPr lang="en-US" altLang="ja-JP" sz="2400" b="0" i="1" smtClean="0">
                                <a:solidFill>
                                  <a:srgbClr val="FF0000"/>
                                </a:solidFill>
                                <a:latin typeface="Cambria Math" panose="02040503050406030204" pitchFamily="18" charset="0"/>
                              </a:rPr>
                              <m:t>𝑁</m:t>
                            </m:r>
                          </m:e>
                          <m:sup>
                            <m:r>
                              <a:rPr lang="en-US" altLang="ja-JP" sz="2400" b="0" i="1" smtClean="0">
                                <a:solidFill>
                                  <a:srgbClr val="FF0000"/>
                                </a:solidFill>
                                <a:latin typeface="Cambria Math" panose="02040503050406030204" pitchFamily="18" charset="0"/>
                              </a:rPr>
                              <m:t>2</m:t>
                            </m:r>
                          </m:sup>
                        </m:sSup>
                        <m:r>
                          <a:rPr lang="ja-JP" altLang="en-US" sz="2400" i="1">
                            <a:solidFill>
                              <a:srgbClr val="FF0000"/>
                            </a:solidFill>
                            <a:latin typeface="Cambria Math" panose="02040503050406030204" pitchFamily="18" charset="0"/>
                          </a:rPr>
                          <m:t>の</m:t>
                        </m:r>
                      </m:e>
                    </m:acc>
                    <m:r>
                      <a:rPr lang="ja-JP" altLang="en-US" sz="2400" i="1">
                        <a:solidFill>
                          <a:srgbClr val="FF0000"/>
                        </a:solidFill>
                        <a:latin typeface="Cambria Math" panose="02040503050406030204" pitchFamily="18" charset="0"/>
                      </a:rPr>
                      <m:t>最小化</m:t>
                    </m:r>
                  </m:oMath>
                </a14:m>
                <a:r>
                  <a:rPr kumimoji="1" lang="ja-JP" altLang="en-US" sz="2400" dirty="0">
                    <a:solidFill>
                      <a:srgbClr val="FF0000"/>
                    </a:solidFill>
                  </a:rPr>
                  <a:t>問題に帰着</a:t>
                </a: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06432" y="5461546"/>
                <a:ext cx="6293281" cy="515782"/>
              </a:xfrm>
              <a:prstGeom prst="rect">
                <a:avLst/>
              </a:prstGeom>
              <a:blipFill rotWithShape="0">
                <a:blip r:embed="rId6"/>
                <a:stretch>
                  <a:fillRect t="-4706" r="-19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flipH="1">
                <a:off x="5393112" y="1337387"/>
                <a:ext cx="3599022" cy="293222"/>
              </a:xfrm>
              <a:prstGeom prst="rect">
                <a:avLst/>
              </a:prstGeom>
              <a:noFill/>
            </p:spPr>
            <p:txBody>
              <a:bodyPr wrap="square" lIns="0" tIns="0" rIns="0" bIns="0" rtlCol="0">
                <a:spAutoFit/>
              </a:bodyPr>
              <a:lstStyle/>
              <a:p>
                <a:pPr algn="ctr"/>
                <a:r>
                  <a:rPr kumimoji="1" lang="en-US" altLang="ja-JP" dirty="0"/>
                  <a:t>(</a:t>
                </a:r>
                <a14:m>
                  <m:oMath xmlns:m="http://schemas.openxmlformats.org/officeDocument/2006/math">
                    <m:sSub>
                      <m:sSubPr>
                        <m:ctrlPr>
                          <a:rPr kumimoji="1" lang="en-US" altLang="ja-JP" i="1" smtClean="0">
                            <a:latin typeface="Cambria Math" panose="02040503050406030204" pitchFamily="18" charset="0"/>
                          </a:rPr>
                        </m:ctrlPr>
                      </m:sSubPr>
                      <m:e>
                        <m:acc>
                          <m:accPr>
                            <m:chr m:val="̂"/>
                            <m:ctrlPr>
                              <a:rPr kumimoji="1" lang="en-US" altLang="ja-JP" i="1" smtClean="0">
                                <a:latin typeface="Cambria Math" panose="02040503050406030204" pitchFamily="18" charset="0"/>
                              </a:rPr>
                            </m:ctrlPr>
                          </m:accPr>
                          <m:e>
                            <m:r>
                              <a:rPr kumimoji="1" lang="en-US" altLang="ja-JP" b="0" i="1" smtClean="0">
                                <a:latin typeface="Cambria Math" panose="02040503050406030204" pitchFamily="18" charset="0"/>
                              </a:rPr>
                              <m:t>𝑇</m:t>
                            </m:r>
                          </m:e>
                        </m:acc>
                      </m:e>
                      <m:sub>
                        <m:r>
                          <a:rPr kumimoji="1" lang="en-US" altLang="ja-JP" b="0" i="1" smtClean="0">
                            <a:latin typeface="Cambria Math" panose="02040503050406030204" pitchFamily="18" charset="0"/>
                          </a:rPr>
                          <m:t>𝑘</m:t>
                        </m:r>
                      </m:sub>
                    </m:sSub>
                  </m:oMath>
                </a14:m>
                <a:r>
                  <a:rPr kumimoji="1" lang="en-US" altLang="ja-JP" dirty="0"/>
                  <a:t>:(N×N),A:(N×N),</a:t>
                </a:r>
                <a14:m>
                  <m:oMath xmlns:m="http://schemas.openxmlformats.org/officeDocument/2006/math">
                    <m:sSub>
                      <m:sSubPr>
                        <m:ctrlPr>
                          <a:rPr kumimoji="1" lang="en-US" altLang="ja-JP" i="1" smtClean="0">
                            <a:latin typeface="Cambria Math" panose="02040503050406030204" pitchFamily="18" charset="0"/>
                          </a:rPr>
                        </m:ctrlPr>
                      </m:sSubPr>
                      <m:e>
                        <m:r>
                          <m:rPr>
                            <m:sty m:val="p"/>
                          </m:rPr>
                          <a:rPr lang="en-US" altLang="ja-JP" i="1">
                            <a:latin typeface="Cambria Math" panose="02040503050406030204" pitchFamily="18" charset="0"/>
                          </a:rPr>
                          <m:t>Λ</m:t>
                        </m:r>
                      </m:e>
                      <m:sub>
                        <m:r>
                          <a:rPr kumimoji="1" lang="en-US" altLang="ja-JP" b="0" i="1" smtClean="0">
                            <a:latin typeface="Cambria Math" panose="02040503050406030204" pitchFamily="18" charset="0"/>
                          </a:rPr>
                          <m:t>𝑠</m:t>
                        </m:r>
                      </m:sub>
                    </m:sSub>
                  </m:oMath>
                </a14:m>
                <a:r>
                  <a:rPr kumimoji="1" lang="en-US" altLang="ja-JP" dirty="0"/>
                  <a:t>(k):(N×N))</a:t>
                </a:r>
                <a:endParaRPr kumimoji="1" lang="ja-JP" altLang="en-US" dirty="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flipH="1">
                <a:off x="5393112" y="1337387"/>
                <a:ext cx="3599022" cy="293222"/>
              </a:xfrm>
              <a:prstGeom prst="rect">
                <a:avLst/>
              </a:prstGeom>
              <a:blipFill rotWithShape="0">
                <a:blip r:embed="rId7"/>
                <a:stretch>
                  <a:fillRect t="-31250" b="-47917"/>
                </a:stretch>
              </a:blipFill>
            </p:spPr>
            <p:txBody>
              <a:bodyPr/>
              <a:lstStyle/>
              <a:p>
                <a:r>
                  <a:rPr lang="ja-JP" altLang="en-US">
                    <a:noFill/>
                  </a:rPr>
                  <a:t> </a:t>
                </a:r>
              </a:p>
            </p:txBody>
          </p:sp>
        </mc:Fallback>
      </mc:AlternateContent>
      <p:cxnSp>
        <p:nvCxnSpPr>
          <p:cNvPr id="32" name="直線矢印コネクタ 31"/>
          <p:cNvCxnSpPr/>
          <p:nvPr/>
        </p:nvCxnSpPr>
        <p:spPr>
          <a:xfrm flipH="1" flipV="1">
            <a:off x="7680435" y="2716699"/>
            <a:ext cx="419034" cy="369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6796216" y="3050843"/>
            <a:ext cx="2342912" cy="338554"/>
          </a:xfrm>
          <a:prstGeom prst="rect">
            <a:avLst/>
          </a:prstGeom>
          <a:noFill/>
        </p:spPr>
        <p:txBody>
          <a:bodyPr wrap="square" rtlCol="0">
            <a:spAutoFit/>
          </a:bodyPr>
          <a:lstStyle/>
          <a:p>
            <a:r>
              <a:rPr lang="ja-JP" altLang="en-US" sz="1600" dirty="0"/>
              <a:t>（解が一意に定まらない）</a:t>
            </a:r>
            <a:endParaRPr kumimoji="1" lang="ja-JP" altLang="en-US" sz="1600" dirty="0"/>
          </a:p>
        </p:txBody>
      </p:sp>
      <mc:AlternateContent xmlns:mc="http://schemas.openxmlformats.org/markup-compatibility/2006" xmlns:a14="http://schemas.microsoft.com/office/drawing/2010/main">
        <mc:Choice Requires="a14">
          <p:sp>
            <p:nvSpPr>
              <p:cNvPr id="34" name="テキスト ボックス 33"/>
              <p:cNvSpPr txBox="1"/>
              <p:nvPr/>
            </p:nvSpPr>
            <p:spPr>
              <a:xfrm>
                <a:off x="6774025" y="4550900"/>
                <a:ext cx="1625629" cy="369332"/>
              </a:xfrm>
              <a:prstGeom prst="rect">
                <a:avLst/>
              </a:prstGeom>
              <a:noFill/>
            </p:spPr>
            <p:txBody>
              <a:bodyPr wrap="square" rtlCol="0">
                <a:spAutoFit/>
              </a:bodyPr>
              <a:lstStyle/>
              <a:p>
                <a:r>
                  <a:rPr kumimoji="1" lang="en-US" altLang="ja-JP" dirty="0"/>
                  <a:t>(</a:t>
                </a:r>
                <a14:m>
                  <m:oMath xmlns:m="http://schemas.openxmlformats.org/officeDocument/2006/math">
                    <m:sSub>
                      <m:sSubPr>
                        <m:ctrlPr>
                          <a:rPr kumimoji="1" lang="en-US" altLang="ja-JP" i="1" smtClean="0">
                            <a:latin typeface="Cambria Math" panose="02040503050406030204" pitchFamily="18" charset="0"/>
                          </a:rPr>
                        </m:ctrlPr>
                      </m:sSubPr>
                      <m:e>
                        <m:acc>
                          <m:accPr>
                            <m:chr m:val="̂"/>
                            <m:ctrlPr>
                              <a:rPr kumimoji="1" lang="en-US" altLang="ja-JP" i="1" smtClean="0">
                                <a:latin typeface="Cambria Math" panose="02040503050406030204" pitchFamily="18" charset="0"/>
                              </a:rPr>
                            </m:ctrlPr>
                          </m:accPr>
                          <m:e>
                            <m:r>
                              <a:rPr kumimoji="1" lang="en-US" altLang="ja-JP" b="0" i="1" smtClean="0">
                                <a:latin typeface="Cambria Math" panose="02040503050406030204" pitchFamily="18" charset="0"/>
                              </a:rPr>
                              <m:t>𝑡</m:t>
                            </m:r>
                          </m:e>
                        </m:acc>
                      </m:e>
                      <m:sub>
                        <m:r>
                          <a:rPr kumimoji="1" lang="en-US" altLang="ja-JP" b="0" i="1" smtClean="0">
                            <a:latin typeface="Cambria Math" panose="02040503050406030204" pitchFamily="18" charset="0"/>
                          </a:rPr>
                          <m:t>𝑘</m:t>
                        </m:r>
                      </m:sub>
                    </m:sSub>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𝑁</m:t>
                        </m:r>
                      </m:e>
                      <m:sup>
                        <m:r>
                          <a:rPr kumimoji="1" lang="en-US" altLang="ja-JP" b="0" i="1" smtClean="0">
                            <a:latin typeface="Cambria Math" panose="02040503050406030204" pitchFamily="18" charset="0"/>
                          </a:rPr>
                          <m:t>2</m:t>
                        </m:r>
                      </m:sup>
                    </m:sSup>
                    <m:r>
                      <a:rPr lang="en-US" altLang="ja-JP" i="1">
                        <a:latin typeface="Cambria Math" panose="02040503050406030204" pitchFamily="18" charset="0"/>
                      </a:rPr>
                      <m:t>×</m:t>
                    </m:r>
                  </m:oMath>
                </a14:m>
                <a:r>
                  <a:rPr kumimoji="1" lang="en-US" altLang="ja-JP" dirty="0"/>
                  <a:t>1))</a:t>
                </a:r>
                <a:endParaRPr kumimoji="1" lang="ja-JP" altLang="en-US"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774025" y="4550900"/>
                <a:ext cx="1625629" cy="369332"/>
              </a:xfrm>
              <a:prstGeom prst="rect">
                <a:avLst/>
              </a:prstGeom>
              <a:blipFill rotWithShape="0">
                <a:blip r:embed="rId8"/>
                <a:stretch>
                  <a:fillRect l="-2996" t="-13333" b="-26667"/>
                </a:stretch>
              </a:blipFill>
            </p:spPr>
            <p:txBody>
              <a:bodyPr/>
              <a:lstStyle/>
              <a:p>
                <a:r>
                  <a:rPr lang="ja-JP" altLang="en-US">
                    <a:noFill/>
                  </a:rPr>
                  <a:t> </a:t>
                </a:r>
              </a:p>
            </p:txBody>
          </p:sp>
        </mc:Fallback>
      </mc:AlternateContent>
      <p:pic>
        <p:nvPicPr>
          <p:cNvPr id="7" name="図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567" y="1495493"/>
            <a:ext cx="7282177" cy="704910"/>
          </a:xfrm>
          <a:prstGeom prst="rect">
            <a:avLst/>
          </a:prstGeom>
        </p:spPr>
      </p:pic>
      <p:pic>
        <p:nvPicPr>
          <p:cNvPr id="9" name="図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567" y="2806298"/>
            <a:ext cx="2066992" cy="382504"/>
          </a:xfrm>
          <a:prstGeom prst="rect">
            <a:avLst/>
          </a:prstGeom>
        </p:spPr>
      </p:pic>
      <p:pic>
        <p:nvPicPr>
          <p:cNvPr id="31" name="図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5875" y="1012079"/>
            <a:ext cx="1993106" cy="379400"/>
          </a:xfrm>
          <a:prstGeom prst="rect">
            <a:avLst/>
          </a:prstGeom>
        </p:spPr>
      </p:pic>
    </p:spTree>
    <p:extLst>
      <p:ext uri="{BB962C8B-B14F-4D97-AF65-F5344CB8AC3E}">
        <p14:creationId xmlns:p14="http://schemas.microsoft.com/office/powerpoint/2010/main" val="1862373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テキスト ボックス 6"/>
              <p:cNvSpPr txBox="1"/>
              <p:nvPr/>
            </p:nvSpPr>
            <p:spPr>
              <a:xfrm>
                <a:off x="683568" y="1124744"/>
                <a:ext cx="7776864" cy="5539978"/>
              </a:xfrm>
              <a:prstGeom prst="rect">
                <a:avLst/>
              </a:prstGeom>
              <a:noFill/>
            </p:spPr>
            <p:txBody>
              <a:bodyPr wrap="square" rtlCol="0">
                <a:spAutoFit/>
              </a:bodyPr>
              <a:lstStyle/>
              <a:p>
                <a:r>
                  <a:rPr lang="ja-JP" altLang="en-US" sz="2000" dirty="0"/>
                  <a:t>　　　</a:t>
                </a:r>
                <a:r>
                  <a:rPr lang="en-US" altLang="ja-JP" sz="2000" dirty="0"/>
                  <a:t>(8)</a:t>
                </a:r>
                <a:r>
                  <a:rPr lang="ja-JP" altLang="en-US" sz="2000" dirty="0"/>
                  <a:t>式からの続き</a:t>
                </a:r>
                <a:endParaRPr lang="en-US" altLang="ja-JP" sz="2000" dirty="0"/>
              </a:p>
              <a:p>
                <a:r>
                  <a:rPr lang="ja-JP" altLang="en-US" sz="2000" dirty="0"/>
                  <a:t>　　　　</a:t>
                </a:r>
                <a:endParaRPr lang="en-US" altLang="ja-JP" sz="2000" dirty="0"/>
              </a:p>
              <a:p>
                <a:pPr algn="ctr"/>
                <a:r>
                  <a:rPr lang="ja-JP" altLang="en-US" sz="2400" dirty="0"/>
                  <a:t>と置くと</a:t>
                </a:r>
                <a:endParaRPr lang="en-US" altLang="ja-JP" sz="2400" dirty="0"/>
              </a:p>
              <a:p>
                <a:pPr algn="ctr"/>
                <a:endParaRPr lang="en-US" altLang="ja-JP" sz="2000" dirty="0"/>
              </a:p>
              <a:p>
                <a:r>
                  <a:rPr lang="ja-JP" altLang="en-US" sz="2000" dirty="0"/>
                  <a:t>　　　　</a:t>
                </a:r>
                <a:endParaRPr lang="en-US" altLang="ja-JP" sz="2000" dirty="0"/>
              </a:p>
              <a:p>
                <a:r>
                  <a:rPr lang="ja-JP" altLang="en-US" sz="2000" dirty="0"/>
                  <a:t>　　　　　　</a:t>
                </a:r>
                <a14:m>
                  <m:oMath xmlns:m="http://schemas.openxmlformats.org/officeDocument/2006/math">
                    <m:r>
                      <a:rPr lang="ja-JP" altLang="en-US" sz="2000" i="1">
                        <a:latin typeface="Cambria Math" panose="02040503050406030204" pitchFamily="18" charset="0"/>
                      </a:rPr>
                      <m:t>　</m:t>
                    </m:r>
                    <m:r>
                      <a:rPr lang="ja-JP" altLang="en-US" sz="2000" i="1" smtClean="0">
                        <a:latin typeface="Cambria Math" panose="02040503050406030204" pitchFamily="18" charset="0"/>
                      </a:rPr>
                      <m:t>　</m:t>
                    </m:r>
                    <m:r>
                      <a:rPr lang="ja-JP" altLang="en-US" sz="2000" i="1">
                        <a:latin typeface="Cambria Math" panose="02040503050406030204" pitchFamily="18" charset="0"/>
                      </a:rPr>
                      <m:t>　</m:t>
                    </m:r>
                    <m:r>
                      <a:rPr lang="ja-JP" altLang="en-US" sz="2000" i="1" smtClean="0">
                        <a:latin typeface="Cambria Math" panose="02040503050406030204" pitchFamily="18" charset="0"/>
                      </a:rPr>
                      <m:t>　</m:t>
                    </m:r>
                    <m:r>
                      <a:rPr lang="ja-JP" altLang="en-US" sz="2000" i="1">
                        <a:latin typeface="Cambria Math" panose="02040503050406030204" pitchFamily="18" charset="0"/>
                      </a:rPr>
                      <m:t>　</m:t>
                    </m:r>
                  </m:oMath>
                </a14:m>
                <a:endParaRPr lang="en-US" altLang="ja-JP" sz="2000" dirty="0"/>
              </a:p>
              <a:p>
                <a:r>
                  <a:rPr lang="ja-JP" altLang="en-US" sz="2000" dirty="0"/>
                  <a:t>　</a:t>
                </a:r>
                <a14:m>
                  <m:oMath xmlns:m="http://schemas.openxmlformats.org/officeDocument/2006/math">
                    <m:r>
                      <a:rPr lang="ja-JP" altLang="en-US" sz="2000" i="1" dirty="0" smtClean="0">
                        <a:latin typeface="Cambria Math" panose="02040503050406030204" pitchFamily="18" charset="0"/>
                      </a:rPr>
                      <m:t>　</m:t>
                    </m:r>
                    <m:r>
                      <a:rPr lang="ja-JP" altLang="en-US" sz="2000" i="1" dirty="0">
                        <a:latin typeface="Cambria Math" panose="02040503050406030204" pitchFamily="18" charset="0"/>
                      </a:rPr>
                      <m:t>　</m:t>
                    </m:r>
                    <m:r>
                      <a:rPr lang="ja-JP" altLang="en-US" sz="2000" i="1" dirty="0" smtClean="0">
                        <a:latin typeface="Cambria Math" panose="02040503050406030204" pitchFamily="18" charset="0"/>
                      </a:rPr>
                      <m:t>　</m:t>
                    </m:r>
                    <m:r>
                      <a:rPr lang="ja-JP" altLang="en-US" sz="2000" i="1" dirty="0">
                        <a:latin typeface="Cambria Math" panose="02040503050406030204" pitchFamily="18" charset="0"/>
                      </a:rPr>
                      <m:t>　</m:t>
                    </m:r>
                    <m:r>
                      <a:rPr lang="ja-JP" altLang="en-US" sz="2000" i="1" dirty="0" smtClean="0">
                        <a:latin typeface="Cambria Math" panose="02040503050406030204" pitchFamily="18" charset="0"/>
                      </a:rPr>
                      <m:t>　</m:t>
                    </m:r>
                    <m:r>
                      <a:rPr lang="ja-JP" altLang="en-US" sz="2000" i="1" dirty="0">
                        <a:latin typeface="Cambria Math" panose="02040503050406030204" pitchFamily="18" charset="0"/>
                      </a:rPr>
                      <m:t>　</m:t>
                    </m:r>
                    <m:r>
                      <a:rPr lang="ja-JP" altLang="en-US" sz="2000" i="1" dirty="0" smtClean="0">
                        <a:latin typeface="Cambria Math" panose="02040503050406030204" pitchFamily="18" charset="0"/>
                      </a:rPr>
                      <m:t>　</m:t>
                    </m:r>
                    <m:r>
                      <a:rPr lang="ja-JP" altLang="en-US" sz="2000" i="1" dirty="0">
                        <a:latin typeface="Cambria Math" panose="02040503050406030204" pitchFamily="18" charset="0"/>
                      </a:rPr>
                      <m:t>　</m:t>
                    </m:r>
                    <m:r>
                      <a:rPr lang="ja-JP" altLang="en-US" sz="2000" i="1" dirty="0" smtClean="0">
                        <a:latin typeface="Cambria Math" panose="02040503050406030204" pitchFamily="18" charset="0"/>
                      </a:rPr>
                      <m:t>　</m:t>
                    </m:r>
                  </m:oMath>
                </a14:m>
                <a:endParaRPr lang="en-US" altLang="ja-JP" sz="2000" dirty="0"/>
              </a:p>
              <a:p>
                <a:r>
                  <a:rPr lang="ja-JP" altLang="en-US" sz="2000" dirty="0"/>
                  <a:t>　　　　　　　　　　　　　　　　　　　　　　　　　　　　として</a:t>
                </a:r>
                <a:endParaRPr lang="en-US" altLang="ja-JP" sz="2000" dirty="0"/>
              </a:p>
              <a:p>
                <a:r>
                  <a:rPr lang="ja-JP" altLang="en-US" sz="2000" dirty="0"/>
                  <a:t>　　　　　　　　　</a:t>
                </a:r>
                <a14:m>
                  <m:oMath xmlns:m="http://schemas.openxmlformats.org/officeDocument/2006/math">
                    <m:r>
                      <a:rPr lang="ja-JP" altLang="en-US" sz="2000" i="1" dirty="0">
                        <a:latin typeface="Cambria Math" panose="02040503050406030204" pitchFamily="18" charset="0"/>
                      </a:rPr>
                      <m:t>　</m:t>
                    </m:r>
                  </m:oMath>
                </a14:m>
                <a:endParaRPr lang="en-US" altLang="ja-JP" sz="2000" dirty="0"/>
              </a:p>
              <a:p>
                <a:pPr algn="ctr"/>
                <a:r>
                  <a:rPr lang="ja-JP" altLang="en-US"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𝑁</m:t>
                        </m:r>
                      </m:e>
                      <m:sup>
                        <m:r>
                          <a:rPr lang="en-US" altLang="ja-JP" sz="2000" i="1">
                            <a:latin typeface="Cambria Math" panose="02040503050406030204" pitchFamily="18" charset="0"/>
                          </a:rPr>
                          <m:t>2</m:t>
                        </m:r>
                      </m:sup>
                    </m:sSup>
                    <m:r>
                      <a:rPr lang="ja-JP" altLang="en-US" sz="2000" i="1">
                        <a:latin typeface="Cambria Math" panose="02040503050406030204" pitchFamily="18" charset="0"/>
                      </a:rPr>
                      <m:t>と</m:t>
                    </m:r>
                    <m:r>
                      <a:rPr lang="en-US" altLang="ja-JP" sz="2000" i="1">
                        <a:latin typeface="Cambria Math" panose="02040503050406030204" pitchFamily="18" charset="0"/>
                      </a:rPr>
                      <m:t>𝑁</m:t>
                    </m:r>
                    <m:r>
                      <a:rPr lang="ja-JP" altLang="en-US" sz="2000" i="1">
                        <a:latin typeface="Cambria Math" panose="02040503050406030204" pitchFamily="18" charset="0"/>
                      </a:rPr>
                      <m:t>の</m:t>
                    </m:r>
                  </m:oMath>
                </a14:m>
                <a:r>
                  <a:rPr lang="ja-JP" altLang="en-US" sz="2000" dirty="0"/>
                  <a:t>空間での最小値は一致しない</a:t>
                </a:r>
                <a:endParaRPr lang="en-US" altLang="ja-JP" sz="2000" dirty="0"/>
              </a:p>
              <a:p>
                <a:endParaRPr lang="en-US" altLang="ja-JP" sz="2000" dirty="0"/>
              </a:p>
              <a:p>
                <a:r>
                  <a:rPr lang="ja-JP" altLang="en-US" sz="2000" dirty="0"/>
                  <a:t>　　　</a:t>
                </a:r>
                <a:endParaRPr lang="en-US" altLang="ja-JP" sz="2000" dirty="0"/>
              </a:p>
              <a:p>
                <a:r>
                  <a:rPr lang="ja-JP" altLang="en-US" sz="2000" dirty="0"/>
                  <a:t>　　　　　　　</a:t>
                </a:r>
                <a:endParaRPr lang="en-US" altLang="ja-JP" sz="2000" dirty="0"/>
              </a:p>
              <a:p>
                <a:r>
                  <a:rPr lang="ja-JP" altLang="en-US" sz="2000" dirty="0"/>
                  <a:t>　　　</a:t>
                </a:r>
                <a:r>
                  <a:rPr lang="ja-JP" altLang="en-US" dirty="0" err="1"/>
                  <a:t>の</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𝑁</m:t>
                        </m:r>
                      </m:e>
                      <m:sup>
                        <m:r>
                          <a:rPr lang="en-US" altLang="ja-JP" b="0" i="1" smtClean="0">
                            <a:latin typeface="Cambria Math" panose="02040503050406030204" pitchFamily="18" charset="0"/>
                          </a:rPr>
                          <m:t>2</m:t>
                        </m:r>
                      </m:sup>
                    </m:sSup>
                    <m:r>
                      <a:rPr lang="ja-JP" altLang="en-US" i="1">
                        <a:latin typeface="Cambria Math" panose="02040503050406030204" pitchFamily="18" charset="0"/>
                      </a:rPr>
                      <m:t>個の</m:t>
                    </m:r>
                    <m:r>
                      <a:rPr lang="ja-JP" altLang="en-US" i="1" smtClean="0">
                        <a:latin typeface="Cambria Math" panose="02040503050406030204" pitchFamily="18" charset="0"/>
                      </a:rPr>
                      <m:t>中の</m:t>
                    </m:r>
                  </m:oMath>
                </a14:m>
                <a:r>
                  <a:rPr lang="ja-JP" altLang="en-US" dirty="0"/>
                  <a:t>影響力の大きい</a:t>
                </a:r>
                <a:r>
                  <a:rPr lang="en-US" altLang="ja-JP" dirty="0"/>
                  <a:t>N</a:t>
                </a:r>
                <a:r>
                  <a:rPr lang="ja-JP" altLang="en-US" dirty="0"/>
                  <a:t>個の固有ベクトルを取り出して考える</a:t>
                </a:r>
                <a:r>
                  <a:rPr lang="ja-JP" altLang="en-US" sz="2000" dirty="0"/>
                  <a:t>　　　　　</a:t>
                </a:r>
                <a:endParaRPr lang="en-US" altLang="ja-JP" sz="2000" dirty="0"/>
              </a:p>
              <a:p>
                <a:r>
                  <a:rPr lang="en-US" altLang="ja-JP" sz="2000" dirty="0"/>
                  <a:t>        </a:t>
                </a:r>
              </a:p>
              <a:p>
                <a:endParaRPr lang="en-US" altLang="ja-JP" sz="2000" dirty="0"/>
              </a:p>
              <a:p>
                <a:r>
                  <a:rPr lang="en-US" altLang="ja-JP" sz="2000" dirty="0">
                    <a:solidFill>
                      <a:srgbClr val="FF0000"/>
                    </a:solidFill>
                  </a:rPr>
                  <a:t>           </a:t>
                </a:r>
                <a:r>
                  <a:rPr lang="en-US" altLang="ja-JP" sz="2000" dirty="0"/>
                  <a:t>(</a:t>
                </a:r>
                <a:r>
                  <a:rPr lang="ja-JP" altLang="en-US" sz="2000" dirty="0"/>
                  <a:t>以降の詳細は付録</a:t>
                </a:r>
                <a:r>
                  <a:rPr lang="en-US" altLang="ja-JP" sz="2000" dirty="0"/>
                  <a:t>P.20 </a:t>
                </a:r>
                <a:r>
                  <a:rPr lang="ja-JP" altLang="en-US" sz="2000" dirty="0"/>
                  <a:t>に記載</a:t>
                </a:r>
                <a:r>
                  <a:rPr lang="en-US" altLang="ja-JP" sz="2000" dirty="0"/>
                  <a:t>)</a:t>
                </a: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683568" y="1124744"/>
                <a:ext cx="7776864" cy="5539978"/>
              </a:xfrm>
              <a:prstGeom prst="rect">
                <a:avLst/>
              </a:prstGeom>
              <a:blipFill rotWithShape="0">
                <a:blip r:embed="rId3"/>
                <a:stretch>
                  <a:fillRect t="-991" b="-1211"/>
                </a:stretch>
              </a:blipFill>
            </p:spPr>
            <p:txBody>
              <a:bodyPr/>
              <a:lstStyle/>
              <a:p>
                <a:r>
                  <a:rPr lang="ja-JP" altLang="en-US">
                    <a:noFill/>
                  </a:rPr>
                  <a:t> </a:t>
                </a:r>
              </a:p>
            </p:txBody>
          </p:sp>
        </mc:Fallback>
      </mc:AlternateContent>
      <p:sp>
        <p:nvSpPr>
          <p:cNvPr id="9" name="1 つの角を切り取った四角形 8"/>
          <p:cNvSpPr/>
          <p:nvPr/>
        </p:nvSpPr>
        <p:spPr>
          <a:xfrm>
            <a:off x="1298112" y="3997221"/>
            <a:ext cx="6696744" cy="576064"/>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4463988" y="4642974"/>
            <a:ext cx="360040"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611560" y="4992725"/>
            <a:ext cx="7704856" cy="94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fld id="{C9689C3F-6F3D-43EB-BA0D-08FB6809879B}" type="slidenum">
              <a:rPr kumimoji="1" lang="ja-JP" altLang="en-US" smtClean="0"/>
              <a:pPr/>
              <a:t>31</a:t>
            </a:fld>
            <a:endParaRPr kumimoji="1" lang="ja-JP" altLang="en-US"/>
          </a:p>
        </p:txBody>
      </p:sp>
      <p:sp>
        <p:nvSpPr>
          <p:cNvPr id="11" name="テキスト ボックス 10"/>
          <p:cNvSpPr txBox="1"/>
          <p:nvPr/>
        </p:nvSpPr>
        <p:spPr>
          <a:xfrm>
            <a:off x="1907704" y="390864"/>
            <a:ext cx="5112568" cy="584775"/>
          </a:xfrm>
          <a:prstGeom prst="rect">
            <a:avLst/>
          </a:prstGeom>
          <a:noFill/>
        </p:spPr>
        <p:txBody>
          <a:bodyPr wrap="square" rtlCol="0">
            <a:spAutoFit/>
          </a:bodyPr>
          <a:lstStyle/>
          <a:p>
            <a:pPr algn="ctr"/>
            <a:r>
              <a:rPr lang="en-US" altLang="ja-JP" sz="3200" dirty="0"/>
              <a:t>5</a:t>
            </a:r>
            <a:r>
              <a:rPr kumimoji="1" lang="en-US" altLang="ja-JP" sz="3200" dirty="0"/>
              <a:t>. DIEM</a:t>
            </a:r>
            <a:endParaRPr kumimoji="1" lang="ja-JP" altLang="en-US" sz="3200" dirty="0"/>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99" y="1785863"/>
            <a:ext cx="2706537" cy="346994"/>
          </a:xfrm>
          <a:prstGeom prst="rect">
            <a:avLst/>
          </a:prstGeom>
        </p:spPr>
      </p:pic>
      <p:pic>
        <p:nvPicPr>
          <p:cNvPr id="18" name="図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4131" y="2212404"/>
            <a:ext cx="5730873" cy="953545"/>
          </a:xfrm>
          <a:prstGeom prst="rect">
            <a:avLst/>
          </a:prstGeom>
        </p:spPr>
      </p:pic>
      <p:sp>
        <p:nvSpPr>
          <p:cNvPr id="8" name="テキスト ボックス 7"/>
          <p:cNvSpPr txBox="1"/>
          <p:nvPr/>
        </p:nvSpPr>
        <p:spPr>
          <a:xfrm>
            <a:off x="7236296" y="2420888"/>
            <a:ext cx="1224136" cy="369332"/>
          </a:xfrm>
          <a:prstGeom prst="rect">
            <a:avLst/>
          </a:prstGeom>
          <a:noFill/>
        </p:spPr>
        <p:txBody>
          <a:bodyPr wrap="square" rtlCol="0">
            <a:spAutoFit/>
          </a:bodyPr>
          <a:lstStyle/>
          <a:p>
            <a:r>
              <a:rPr kumimoji="1" lang="en-US" altLang="ja-JP" dirty="0"/>
              <a:t>……..(</a:t>
            </a:r>
            <a:r>
              <a:rPr lang="en-US" altLang="ja-JP" dirty="0"/>
              <a:t>9</a:t>
            </a:r>
            <a:r>
              <a:rPr kumimoji="1" lang="en-US" altLang="ja-JP" dirty="0"/>
              <a:t>)</a:t>
            </a:r>
            <a:endParaRPr kumimoji="1" lang="ja-JP" altLang="en-US" dirty="0"/>
          </a:p>
        </p:txBody>
      </p:sp>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956" y="5274376"/>
            <a:ext cx="254156" cy="325637"/>
          </a:xfrm>
          <a:prstGeom prst="rect">
            <a:avLst/>
          </a:prstGeom>
        </p:spPr>
      </p:pic>
      <p:sp>
        <p:nvSpPr>
          <p:cNvPr id="2" name="右カーブ矢印 1"/>
          <p:cNvSpPr/>
          <p:nvPr/>
        </p:nvSpPr>
        <p:spPr>
          <a:xfrm>
            <a:off x="378703" y="3655231"/>
            <a:ext cx="720080" cy="165618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2249" y="3189142"/>
            <a:ext cx="4171429" cy="770491"/>
          </a:xfrm>
          <a:prstGeom prst="rect">
            <a:avLst/>
          </a:prstGeom>
        </p:spPr>
      </p:pic>
    </p:spTree>
    <p:extLst>
      <p:ext uri="{BB962C8B-B14F-4D97-AF65-F5344CB8AC3E}">
        <p14:creationId xmlns:p14="http://schemas.microsoft.com/office/powerpoint/2010/main" val="1131318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32</a:t>
            </a:fld>
            <a:endParaRPr kumimoji="1" lang="ja-JP" altLang="en-US"/>
          </a:p>
        </p:txBody>
      </p:sp>
      <p:pic>
        <p:nvPicPr>
          <p:cNvPr id="3" name="図 2"/>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49656" y="2855090"/>
            <a:ext cx="7639443" cy="1950475"/>
          </a:xfrm>
          <a:prstGeom prst="rect">
            <a:avLst/>
          </a:prstGeom>
        </p:spPr>
      </p:pic>
      <p:cxnSp>
        <p:nvCxnSpPr>
          <p:cNvPr id="7" name="直線矢印コネクタ 6"/>
          <p:cNvCxnSpPr/>
          <p:nvPr/>
        </p:nvCxnSpPr>
        <p:spPr>
          <a:xfrm>
            <a:off x="565392" y="3867005"/>
            <a:ext cx="8158449" cy="21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2100754" y="2375336"/>
            <a:ext cx="8158" cy="3622409"/>
          </a:xfrm>
          <a:prstGeom prst="line">
            <a:avLst/>
          </a:prstGeom>
          <a:ln/>
        </p:spPr>
        <p:style>
          <a:lnRef idx="2">
            <a:schemeClr val="dk1"/>
          </a:lnRef>
          <a:fillRef idx="0">
            <a:schemeClr val="dk1"/>
          </a:fillRef>
          <a:effectRef idx="1">
            <a:schemeClr val="dk1"/>
          </a:effectRef>
          <a:fontRef idx="minor">
            <a:schemeClr val="tx1"/>
          </a:fontRef>
        </p:style>
      </p:cxnSp>
      <p:cxnSp>
        <p:nvCxnSpPr>
          <p:cNvPr id="10" name="直線矢印コネクタ 9"/>
          <p:cNvCxnSpPr/>
          <p:nvPr/>
        </p:nvCxnSpPr>
        <p:spPr>
          <a:xfrm flipV="1">
            <a:off x="839227" y="1956996"/>
            <a:ext cx="10429" cy="4392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3394436" y="2450473"/>
            <a:ext cx="22477" cy="3608673"/>
          </a:xfrm>
          <a:prstGeom prst="line">
            <a:avLst/>
          </a:prstGeom>
          <a:ln/>
        </p:spPr>
        <p:style>
          <a:lnRef idx="2">
            <a:schemeClr val="dk1"/>
          </a:lnRef>
          <a:fillRef idx="0">
            <a:schemeClr val="dk1"/>
          </a:fillRef>
          <a:effectRef idx="1">
            <a:schemeClr val="dk1"/>
          </a:effectRef>
          <a:fontRef idx="minor">
            <a:schemeClr val="tx1"/>
          </a:fontRef>
        </p:style>
      </p:cxnSp>
      <p:sp>
        <p:nvSpPr>
          <p:cNvPr id="17" name="テキスト ボックス 16"/>
          <p:cNvSpPr txBox="1"/>
          <p:nvPr/>
        </p:nvSpPr>
        <p:spPr>
          <a:xfrm>
            <a:off x="222603" y="2137221"/>
            <a:ext cx="1080120" cy="369332"/>
          </a:xfrm>
          <a:prstGeom prst="rect">
            <a:avLst/>
          </a:prstGeom>
          <a:noFill/>
        </p:spPr>
        <p:txBody>
          <a:bodyPr wrap="square" rtlCol="0">
            <a:spAutoFit/>
          </a:bodyPr>
          <a:lstStyle/>
          <a:p>
            <a:r>
              <a:rPr lang="ja-JP" altLang="en-US" dirty="0"/>
              <a:t>振幅</a:t>
            </a:r>
            <a:endParaRPr kumimoji="1" lang="ja-JP" altLang="en-US" dirty="0"/>
          </a:p>
        </p:txBody>
      </p:sp>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320" y="3963319"/>
            <a:ext cx="133333" cy="247619"/>
          </a:xfrm>
          <a:prstGeom prst="rect">
            <a:avLst/>
          </a:prstGeom>
        </p:spPr>
      </p:pic>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966" y="4153241"/>
            <a:ext cx="222245" cy="244471"/>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9296" y="4254584"/>
            <a:ext cx="199020" cy="219609"/>
          </a:xfrm>
          <a:prstGeom prst="rect">
            <a:avLst/>
          </a:prstGeom>
        </p:spPr>
      </p:pic>
      <p:pic>
        <p:nvPicPr>
          <p:cNvPr id="22" name="図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1495" y="4268698"/>
            <a:ext cx="206267" cy="220019"/>
          </a:xfrm>
          <a:prstGeom prst="rect">
            <a:avLst/>
          </a:prstGeom>
        </p:spPr>
      </p:pic>
      <p:pic>
        <p:nvPicPr>
          <p:cNvPr id="23" name="図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0187" y="4375733"/>
            <a:ext cx="405533" cy="225967"/>
          </a:xfrm>
          <a:prstGeom prst="rect">
            <a:avLst/>
          </a:prstGeom>
        </p:spPr>
      </p:pic>
      <p:pic>
        <p:nvPicPr>
          <p:cNvPr id="24" name="図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47246" y="4352589"/>
            <a:ext cx="325329" cy="236602"/>
          </a:xfrm>
          <a:prstGeom prst="rect">
            <a:avLst/>
          </a:prstGeom>
        </p:spPr>
      </p:pic>
      <p:cxnSp>
        <p:nvCxnSpPr>
          <p:cNvPr id="26" name="直線矢印コネクタ 25"/>
          <p:cNvCxnSpPr/>
          <p:nvPr/>
        </p:nvCxnSpPr>
        <p:spPr>
          <a:xfrm>
            <a:off x="850160" y="5102740"/>
            <a:ext cx="12601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622143" y="2261529"/>
            <a:ext cx="4612736" cy="369332"/>
          </a:xfrm>
          <a:prstGeom prst="rect">
            <a:avLst/>
          </a:prstGeom>
          <a:noFill/>
        </p:spPr>
        <p:txBody>
          <a:bodyPr wrap="square" rtlCol="0">
            <a:spAutoFit/>
          </a:bodyPr>
          <a:lstStyle/>
          <a:p>
            <a:r>
              <a:rPr kumimoji="1" lang="en-US" altLang="ja-JP" dirty="0"/>
              <a:t>(</a:t>
            </a:r>
            <a:r>
              <a:rPr kumimoji="1" lang="ja-JP" altLang="en-US" dirty="0"/>
              <a:t>全体では非定常信号</a:t>
            </a:r>
            <a:r>
              <a:rPr kumimoji="1" lang="en-US" altLang="ja-JP" dirty="0"/>
              <a:t>)</a:t>
            </a:r>
            <a:endParaRPr kumimoji="1" lang="ja-JP" altLang="en-US" dirty="0"/>
          </a:p>
        </p:txBody>
      </p:sp>
      <p:sp>
        <p:nvSpPr>
          <p:cNvPr id="38" name="テキスト ボックス 37"/>
          <p:cNvSpPr txBox="1"/>
          <p:nvPr/>
        </p:nvSpPr>
        <p:spPr>
          <a:xfrm>
            <a:off x="1033163" y="4790206"/>
            <a:ext cx="1076372" cy="307777"/>
          </a:xfrm>
          <a:prstGeom prst="rect">
            <a:avLst/>
          </a:prstGeom>
          <a:noFill/>
        </p:spPr>
        <p:txBody>
          <a:bodyPr wrap="square" rtlCol="0">
            <a:spAutoFit/>
          </a:bodyPr>
          <a:lstStyle/>
          <a:p>
            <a:r>
              <a:rPr lang="en-US" altLang="ja-JP" sz="1400" dirty="0"/>
              <a:t>e</a:t>
            </a:r>
            <a:r>
              <a:rPr kumimoji="1" lang="en-US" altLang="ja-JP" sz="1400" dirty="0"/>
              <a:t>poch  1</a:t>
            </a:r>
            <a:endParaRPr kumimoji="1" lang="ja-JP" altLang="en-US" sz="1400" dirty="0"/>
          </a:p>
        </p:txBody>
      </p:sp>
      <p:sp>
        <p:nvSpPr>
          <p:cNvPr id="39" name="テキスト ボックス 38"/>
          <p:cNvSpPr txBox="1"/>
          <p:nvPr/>
        </p:nvSpPr>
        <p:spPr>
          <a:xfrm>
            <a:off x="891908" y="5116898"/>
            <a:ext cx="1207839" cy="307777"/>
          </a:xfrm>
          <a:prstGeom prst="rect">
            <a:avLst/>
          </a:prstGeom>
          <a:noFill/>
        </p:spPr>
        <p:txBody>
          <a:bodyPr wrap="square" rtlCol="0">
            <a:spAutoFit/>
          </a:bodyPr>
          <a:lstStyle/>
          <a:p>
            <a:r>
              <a:rPr lang="ja-JP" altLang="en-US" sz="1400" dirty="0"/>
              <a:t>定常とみなす</a:t>
            </a:r>
            <a:endParaRPr kumimoji="1" lang="ja-JP" altLang="en-US" sz="1400" dirty="0"/>
          </a:p>
        </p:txBody>
      </p:sp>
      <p:sp>
        <p:nvSpPr>
          <p:cNvPr id="40" name="下矢印 39"/>
          <p:cNvSpPr/>
          <p:nvPr/>
        </p:nvSpPr>
        <p:spPr>
          <a:xfrm>
            <a:off x="1333125" y="5477869"/>
            <a:ext cx="288032"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下矢印 40"/>
          <p:cNvSpPr/>
          <p:nvPr/>
        </p:nvSpPr>
        <p:spPr>
          <a:xfrm>
            <a:off x="2590461" y="5502804"/>
            <a:ext cx="288032"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p:cNvCxnSpPr/>
          <p:nvPr/>
        </p:nvCxnSpPr>
        <p:spPr>
          <a:xfrm>
            <a:off x="2139606" y="5123796"/>
            <a:ext cx="1224135" cy="164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2311213" y="4832625"/>
            <a:ext cx="1076372" cy="307777"/>
          </a:xfrm>
          <a:prstGeom prst="rect">
            <a:avLst/>
          </a:prstGeom>
          <a:noFill/>
        </p:spPr>
        <p:txBody>
          <a:bodyPr wrap="square" rtlCol="0">
            <a:spAutoFit/>
          </a:bodyPr>
          <a:lstStyle/>
          <a:p>
            <a:r>
              <a:rPr lang="en-US" altLang="ja-JP" sz="1400" dirty="0"/>
              <a:t>e</a:t>
            </a:r>
            <a:r>
              <a:rPr kumimoji="1" lang="en-US" altLang="ja-JP" sz="1400" dirty="0"/>
              <a:t>poch 2</a:t>
            </a:r>
            <a:endParaRPr kumimoji="1" lang="ja-JP" altLang="en-US" sz="1400" dirty="0"/>
          </a:p>
        </p:txBody>
      </p:sp>
      <p:sp>
        <p:nvSpPr>
          <p:cNvPr id="45" name="テキスト ボックス 44"/>
          <p:cNvSpPr txBox="1"/>
          <p:nvPr/>
        </p:nvSpPr>
        <p:spPr>
          <a:xfrm>
            <a:off x="2148668" y="5158125"/>
            <a:ext cx="1270549" cy="307777"/>
          </a:xfrm>
          <a:prstGeom prst="rect">
            <a:avLst/>
          </a:prstGeom>
          <a:noFill/>
        </p:spPr>
        <p:txBody>
          <a:bodyPr wrap="square" rtlCol="0">
            <a:spAutoFit/>
          </a:bodyPr>
          <a:lstStyle/>
          <a:p>
            <a:r>
              <a:rPr lang="ja-JP" altLang="en-US" sz="1400" dirty="0"/>
              <a:t>定常とみなす</a:t>
            </a:r>
            <a:endParaRPr kumimoji="1" lang="ja-JP" altLang="en-US" sz="1400" dirty="0"/>
          </a:p>
        </p:txBody>
      </p:sp>
      <p:sp>
        <p:nvSpPr>
          <p:cNvPr id="46" name="テキスト ボックス 45"/>
          <p:cNvSpPr txBox="1"/>
          <p:nvPr/>
        </p:nvSpPr>
        <p:spPr>
          <a:xfrm>
            <a:off x="3893984" y="4916935"/>
            <a:ext cx="2797677" cy="677108"/>
          </a:xfrm>
          <a:prstGeom prst="rect">
            <a:avLst/>
          </a:prstGeom>
          <a:noFill/>
        </p:spPr>
        <p:txBody>
          <a:bodyPr wrap="square" rtlCol="0">
            <a:spAutoFit/>
          </a:bodyPr>
          <a:lstStyle/>
          <a:p>
            <a:r>
              <a:rPr kumimoji="1" lang="ja-JP" altLang="en-US" dirty="0"/>
              <a:t>分散共分散行列を得る</a:t>
            </a:r>
            <a:endParaRPr kumimoji="1" lang="en-US" altLang="ja-JP" dirty="0"/>
          </a:p>
          <a:p>
            <a:r>
              <a:rPr lang="en-US" altLang="ja-JP" dirty="0"/>
              <a:t>                           (</a:t>
            </a:r>
            <a:r>
              <a:rPr lang="ja-JP" altLang="en-US" sz="2000" dirty="0"/>
              <a:t>推定</a:t>
            </a:r>
            <a:r>
              <a:rPr lang="ja-JP" altLang="en-US" dirty="0"/>
              <a:t>する</a:t>
            </a:r>
            <a:r>
              <a:rPr lang="en-US" altLang="ja-JP" dirty="0"/>
              <a:t>)</a:t>
            </a:r>
            <a:endParaRPr kumimoji="1" lang="ja-JP" altLang="en-US" dirty="0"/>
          </a:p>
        </p:txBody>
      </p:sp>
      <p:sp>
        <p:nvSpPr>
          <p:cNvPr id="47" name="フローチャート: 準備 46"/>
          <p:cNvSpPr/>
          <p:nvPr/>
        </p:nvSpPr>
        <p:spPr>
          <a:xfrm flipV="1">
            <a:off x="4204279" y="4687627"/>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ローチャート: 準備 48"/>
          <p:cNvSpPr/>
          <p:nvPr/>
        </p:nvSpPr>
        <p:spPr>
          <a:xfrm flipV="1">
            <a:off x="4464977" y="4687626"/>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ローチャート: 準備 49"/>
          <p:cNvSpPr/>
          <p:nvPr/>
        </p:nvSpPr>
        <p:spPr>
          <a:xfrm flipV="1">
            <a:off x="4796561" y="4687842"/>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ローチャート: 準備 50"/>
          <p:cNvSpPr/>
          <p:nvPr/>
        </p:nvSpPr>
        <p:spPr>
          <a:xfrm flipV="1">
            <a:off x="5098736" y="4687625"/>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ローチャート: 準備 51"/>
          <p:cNvSpPr/>
          <p:nvPr/>
        </p:nvSpPr>
        <p:spPr>
          <a:xfrm flipV="1">
            <a:off x="5421841" y="4689776"/>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ローチャート: 準備 52"/>
          <p:cNvSpPr/>
          <p:nvPr/>
        </p:nvSpPr>
        <p:spPr>
          <a:xfrm flipV="1">
            <a:off x="5734731" y="4687624"/>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4" name="図 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0692" y="5779307"/>
            <a:ext cx="763018" cy="345366"/>
          </a:xfrm>
          <a:prstGeom prst="rect">
            <a:avLst/>
          </a:prstGeom>
        </p:spPr>
      </p:pic>
      <p:pic>
        <p:nvPicPr>
          <p:cNvPr id="56" name="図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6224" y="5783972"/>
            <a:ext cx="795435" cy="360039"/>
          </a:xfrm>
          <a:prstGeom prst="rect">
            <a:avLst/>
          </a:prstGeom>
        </p:spPr>
      </p:pic>
      <p:cxnSp>
        <p:nvCxnSpPr>
          <p:cNvPr id="57" name="直線矢印コネクタ 56"/>
          <p:cNvCxnSpPr/>
          <p:nvPr/>
        </p:nvCxnSpPr>
        <p:spPr>
          <a:xfrm>
            <a:off x="7039810" y="5097983"/>
            <a:ext cx="1224135" cy="164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7294193" y="4761136"/>
            <a:ext cx="1174778" cy="307777"/>
          </a:xfrm>
          <a:prstGeom prst="rect">
            <a:avLst/>
          </a:prstGeom>
          <a:noFill/>
        </p:spPr>
        <p:txBody>
          <a:bodyPr wrap="square" rtlCol="0">
            <a:spAutoFit/>
          </a:bodyPr>
          <a:lstStyle/>
          <a:p>
            <a:r>
              <a:rPr lang="en-US" altLang="ja-JP" sz="1400" dirty="0"/>
              <a:t>e</a:t>
            </a:r>
            <a:r>
              <a:rPr kumimoji="1" lang="en-US" altLang="ja-JP" sz="1400" dirty="0"/>
              <a:t>poch K</a:t>
            </a:r>
            <a:endParaRPr kumimoji="1" lang="ja-JP" altLang="en-US" sz="1400" dirty="0"/>
          </a:p>
        </p:txBody>
      </p:sp>
      <p:sp>
        <p:nvSpPr>
          <p:cNvPr id="59" name="下矢印 58"/>
          <p:cNvSpPr/>
          <p:nvPr/>
        </p:nvSpPr>
        <p:spPr>
          <a:xfrm>
            <a:off x="7530127" y="5454596"/>
            <a:ext cx="288032"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p:cNvSpPr txBox="1"/>
          <p:nvPr/>
        </p:nvSpPr>
        <p:spPr>
          <a:xfrm>
            <a:off x="7129097" y="5162531"/>
            <a:ext cx="1281786" cy="307777"/>
          </a:xfrm>
          <a:prstGeom prst="rect">
            <a:avLst/>
          </a:prstGeom>
          <a:noFill/>
        </p:spPr>
        <p:txBody>
          <a:bodyPr wrap="square" rtlCol="0">
            <a:spAutoFit/>
          </a:bodyPr>
          <a:lstStyle/>
          <a:p>
            <a:r>
              <a:rPr lang="ja-JP" altLang="en-US" sz="1400" dirty="0"/>
              <a:t>定常とみなす</a:t>
            </a:r>
            <a:endParaRPr kumimoji="1" lang="ja-JP" altLang="en-US" sz="1400" dirty="0"/>
          </a:p>
        </p:txBody>
      </p:sp>
      <p:pic>
        <p:nvPicPr>
          <p:cNvPr id="62" name="図 6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8438" y="5757593"/>
            <a:ext cx="884348" cy="336522"/>
          </a:xfrm>
          <a:prstGeom prst="rect">
            <a:avLst/>
          </a:prstGeom>
        </p:spPr>
      </p:pic>
      <p:cxnSp>
        <p:nvCxnSpPr>
          <p:cNvPr id="67" name="直線矢印コネクタ 66"/>
          <p:cNvCxnSpPr/>
          <p:nvPr/>
        </p:nvCxnSpPr>
        <p:spPr>
          <a:xfrm>
            <a:off x="892915" y="2534864"/>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2155603" y="2541016"/>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7084915" y="3178511"/>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1116166" y="2541016"/>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sp>
        <p:nvSpPr>
          <p:cNvPr id="72" name="テキスト ボックス 71"/>
          <p:cNvSpPr txBox="1"/>
          <p:nvPr/>
        </p:nvSpPr>
        <p:spPr>
          <a:xfrm>
            <a:off x="2285320" y="2558472"/>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sp>
        <p:nvSpPr>
          <p:cNvPr id="73" name="テキスト ボックス 72"/>
          <p:cNvSpPr txBox="1"/>
          <p:nvPr/>
        </p:nvSpPr>
        <p:spPr>
          <a:xfrm>
            <a:off x="7308438" y="3197828"/>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cxnSp>
        <p:nvCxnSpPr>
          <p:cNvPr id="55" name="直線コネクタ 54"/>
          <p:cNvCxnSpPr/>
          <p:nvPr/>
        </p:nvCxnSpPr>
        <p:spPr>
          <a:xfrm flipH="1">
            <a:off x="7031170" y="2485442"/>
            <a:ext cx="22477" cy="3608673"/>
          </a:xfrm>
          <a:prstGeom prst="line">
            <a:avLst/>
          </a:prstGeom>
          <a:ln/>
        </p:spPr>
        <p:style>
          <a:lnRef idx="2">
            <a:schemeClr val="dk1"/>
          </a:lnRef>
          <a:fillRef idx="0">
            <a:schemeClr val="dk1"/>
          </a:fillRef>
          <a:effectRef idx="1">
            <a:schemeClr val="dk1"/>
          </a:effectRef>
          <a:fontRef idx="minor">
            <a:schemeClr val="tx1"/>
          </a:fontRef>
        </p:style>
      </p:cxnSp>
      <p:cxnSp>
        <p:nvCxnSpPr>
          <p:cNvPr id="61" name="直線コネクタ 60"/>
          <p:cNvCxnSpPr/>
          <p:nvPr/>
        </p:nvCxnSpPr>
        <p:spPr>
          <a:xfrm flipH="1">
            <a:off x="8294639" y="2462717"/>
            <a:ext cx="22477" cy="3608673"/>
          </a:xfrm>
          <a:prstGeom prst="line">
            <a:avLst/>
          </a:prstGeom>
          <a:ln/>
        </p:spPr>
        <p:style>
          <a:lnRef idx="2">
            <a:schemeClr val="dk1"/>
          </a:lnRef>
          <a:fillRef idx="0">
            <a:schemeClr val="dk1"/>
          </a:fillRef>
          <a:effectRef idx="1">
            <a:schemeClr val="dk1"/>
          </a:effectRef>
          <a:fontRef idx="minor">
            <a:schemeClr val="tx1"/>
          </a:fontRef>
        </p:style>
      </p:cxnSp>
      <p:sp>
        <p:nvSpPr>
          <p:cNvPr id="4" name="正方形/長方形 3"/>
          <p:cNvSpPr/>
          <p:nvPr/>
        </p:nvSpPr>
        <p:spPr>
          <a:xfrm>
            <a:off x="1552959" y="335230"/>
            <a:ext cx="6263253" cy="584775"/>
          </a:xfrm>
          <a:prstGeom prst="rect">
            <a:avLst/>
          </a:prstGeom>
        </p:spPr>
        <p:txBody>
          <a:bodyPr wrap="none">
            <a:spAutoFit/>
          </a:bodyPr>
          <a:lstStyle/>
          <a:p>
            <a:r>
              <a:rPr lang="en-US" altLang="ja-JP" sz="3200" dirty="0"/>
              <a:t>4. DIEM</a:t>
            </a:r>
            <a:r>
              <a:rPr lang="ja-JP" altLang="en-US" sz="3200" dirty="0"/>
              <a:t>の音源分離への適用</a:t>
            </a:r>
            <a:r>
              <a:rPr lang="en-US" altLang="ja-JP" sz="3200" dirty="0"/>
              <a:t>(</a:t>
            </a:r>
            <a:r>
              <a:rPr lang="ja-JP" altLang="en-US" sz="3200" dirty="0"/>
              <a:t>提案</a:t>
            </a:r>
            <a:r>
              <a:rPr lang="en-US" altLang="ja-JP" sz="3200" dirty="0"/>
              <a:t>)</a:t>
            </a:r>
            <a:endParaRPr lang="ja-JP" altLang="en-US" sz="3200" dirty="0"/>
          </a:p>
        </p:txBody>
      </p:sp>
      <p:sp>
        <p:nvSpPr>
          <p:cNvPr id="6" name="テキスト ボックス 5"/>
          <p:cNvSpPr txBox="1"/>
          <p:nvPr/>
        </p:nvSpPr>
        <p:spPr>
          <a:xfrm>
            <a:off x="620951" y="980728"/>
            <a:ext cx="8136904" cy="1200329"/>
          </a:xfrm>
          <a:prstGeom prst="rect">
            <a:avLst/>
          </a:prstGeom>
          <a:noFill/>
        </p:spPr>
        <p:txBody>
          <a:bodyPr wrap="square" rtlCol="0">
            <a:spAutoFit/>
          </a:bodyPr>
          <a:lstStyle/>
          <a:p>
            <a:r>
              <a:rPr kumimoji="1" lang="ja-JP" altLang="en-US" sz="2400" dirty="0"/>
              <a:t>　観測信号から　　　　を得られる条件</a:t>
            </a:r>
            <a:r>
              <a:rPr kumimoji="1" lang="en-US" altLang="ja-JP" sz="2400" dirty="0"/>
              <a:t>:</a:t>
            </a:r>
          </a:p>
          <a:p>
            <a:r>
              <a:rPr lang="en-US" altLang="ja-JP" sz="2400" dirty="0"/>
              <a:t>   </a:t>
            </a:r>
            <a:r>
              <a:rPr lang="ja-JP" altLang="en-US" sz="2400" dirty="0"/>
              <a:t>信号の</a:t>
            </a:r>
            <a:r>
              <a:rPr lang="en-US" altLang="ja-JP" sz="2400" dirty="0" err="1"/>
              <a:t>quasistationry</a:t>
            </a:r>
            <a:r>
              <a:rPr lang="ja-JP" altLang="en-US" sz="2400" dirty="0"/>
              <a:t>性，信号源の平均値    </a:t>
            </a:r>
            <a:r>
              <a:rPr lang="en-US" altLang="ja-JP" sz="2400" dirty="0"/>
              <a:t>,</a:t>
            </a:r>
            <a:r>
              <a:rPr lang="ja-JP" altLang="en-US" sz="2400" dirty="0"/>
              <a:t>信号源が統計</a:t>
            </a:r>
            <a:endParaRPr lang="en-US" altLang="ja-JP" sz="2400" dirty="0"/>
          </a:p>
          <a:p>
            <a:r>
              <a:rPr kumimoji="1" lang="ja-JP" altLang="en-US" sz="2400" dirty="0"/>
              <a:t>　</a:t>
            </a:r>
            <a:r>
              <a:rPr lang="ja-JP" altLang="en-US" sz="2400" dirty="0"/>
              <a:t>的に独立であること</a:t>
            </a:r>
            <a:endParaRPr kumimoji="1" lang="ja-JP" altLang="en-US" sz="2400" dirty="0"/>
          </a:p>
        </p:txBody>
      </p:sp>
      <p:pic>
        <p:nvPicPr>
          <p:cNvPr id="9" name="図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16070" y="1064199"/>
            <a:ext cx="762111" cy="337843"/>
          </a:xfrm>
          <a:prstGeom prst="rect">
            <a:avLst/>
          </a:prstGeom>
        </p:spPr>
      </p:pic>
      <p:pic>
        <p:nvPicPr>
          <p:cNvPr id="11" name="図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184" y="1439922"/>
            <a:ext cx="200000" cy="266667"/>
          </a:xfrm>
          <a:prstGeom prst="rect">
            <a:avLst/>
          </a:prstGeom>
        </p:spPr>
      </p:pic>
    </p:spTree>
    <p:extLst>
      <p:ext uri="{BB962C8B-B14F-4D97-AF65-F5344CB8AC3E}">
        <p14:creationId xmlns:p14="http://schemas.microsoft.com/office/powerpoint/2010/main" val="3700533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15616" y="260648"/>
            <a:ext cx="6910536" cy="817066"/>
          </a:xfrm>
        </p:spPr>
        <p:txBody>
          <a:bodyPr>
            <a:normAutofit/>
          </a:bodyPr>
          <a:lstStyle/>
          <a:p>
            <a:r>
              <a:rPr lang="en-US" altLang="ja-JP" sz="3200" dirty="0"/>
              <a:t>4. </a:t>
            </a:r>
            <a:r>
              <a:rPr lang="ja-JP" altLang="en-US" sz="3200" dirty="0"/>
              <a:t>提案</a:t>
            </a:r>
            <a:r>
              <a:rPr lang="en-US" altLang="ja-JP" sz="3200" dirty="0"/>
              <a:t>(</a:t>
            </a:r>
            <a:r>
              <a:rPr lang="ja-JP" altLang="en-US" sz="3200" dirty="0"/>
              <a:t>音声で用いる共分散行列</a:t>
            </a:r>
            <a:r>
              <a:rPr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3" name="サブタイトル 2"/>
              <p:cNvSpPr>
                <a:spLocks noGrp="1"/>
              </p:cNvSpPr>
              <p:nvPr>
                <p:ph type="subTitle" idx="1"/>
              </p:nvPr>
            </p:nvSpPr>
            <p:spPr>
              <a:xfrm>
                <a:off x="611560" y="1124744"/>
                <a:ext cx="7992888" cy="5040560"/>
              </a:xfrm>
            </p:spPr>
            <p:txBody>
              <a:bodyPr>
                <a:normAutofit lnSpcReduction="10000"/>
              </a:bodyPr>
              <a:lstStyle/>
              <a:p>
                <a:endParaRPr lang="en-US" altLang="ja-JP" sz="2000" dirty="0">
                  <a:solidFill>
                    <a:schemeClr val="tx1"/>
                  </a:solidFill>
                </a:endParaRPr>
              </a:p>
              <a:p>
                <a:r>
                  <a:rPr kumimoji="1" lang="ja-JP" altLang="en-US" sz="2400" dirty="0">
                    <a:solidFill>
                      <a:schemeClr val="tx1"/>
                    </a:solidFill>
                  </a:rPr>
                  <a:t>短時間区間</a:t>
                </a:r>
                <a14:m>
                  <m:oMath xmlns:m="http://schemas.openxmlformats.org/officeDocument/2006/math">
                    <m:sSub>
                      <m:sSubPr>
                        <m:ctrlPr>
                          <a:rPr kumimoji="1" lang="en-US" altLang="ja-JP" sz="240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𝑡</m:t>
                        </m:r>
                      </m:e>
                      <m:sub>
                        <m:r>
                          <a:rPr kumimoji="1" lang="en-US" altLang="ja-JP" sz="2400" b="0" i="1" smtClean="0">
                            <a:solidFill>
                              <a:schemeClr val="tx1"/>
                            </a:solidFill>
                            <a:latin typeface="Cambria Math" panose="02040503050406030204" pitchFamily="18" charset="0"/>
                          </a:rPr>
                          <m:t>𝑘</m:t>
                        </m:r>
                        <m:r>
                          <a:rPr kumimoji="1" lang="en-US" altLang="ja-JP" sz="2400" b="0" i="1" smtClean="0">
                            <a:solidFill>
                              <a:schemeClr val="tx1"/>
                            </a:solidFill>
                            <a:latin typeface="Cambria Math" panose="02040503050406030204" pitchFamily="18" charset="0"/>
                          </a:rPr>
                          <m:t>−1</m:t>
                        </m:r>
                      </m:sub>
                    </m:sSub>
                    <m:r>
                      <a:rPr lang="ja-JP" altLang="en-US" sz="2400" i="1">
                        <a:solidFill>
                          <a:schemeClr val="tx1"/>
                        </a:solidFill>
                        <a:latin typeface="Cambria Math" panose="02040503050406030204" pitchFamily="18" charset="0"/>
                      </a:rPr>
                      <m:t>から</m:t>
                    </m:r>
                    <m:sSub>
                      <m:sSubPr>
                        <m:ctrlPr>
                          <a:rPr lang="en-US" altLang="ja-JP" sz="240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𝑡</m:t>
                        </m:r>
                      </m:e>
                      <m:sub>
                        <m:r>
                          <a:rPr lang="en-US" altLang="ja-JP" sz="2400" b="0" i="1" smtClean="0">
                            <a:solidFill>
                              <a:schemeClr val="tx1"/>
                            </a:solidFill>
                            <a:latin typeface="Cambria Math" panose="02040503050406030204" pitchFamily="18" charset="0"/>
                          </a:rPr>
                          <m:t>𝑘</m:t>
                        </m:r>
                      </m:sub>
                    </m:sSub>
                  </m:oMath>
                </a14:m>
                <a:r>
                  <a:rPr kumimoji="1" lang="ja-JP" altLang="en-US" sz="2400" dirty="0" err="1">
                    <a:solidFill>
                      <a:schemeClr val="tx1"/>
                    </a:solidFill>
                  </a:rPr>
                  <a:t>までの</a:t>
                </a:r>
                <a:r>
                  <a:rPr kumimoji="1" lang="ja-JP" altLang="en-US" sz="2400" dirty="0">
                    <a:solidFill>
                      <a:schemeClr val="tx1"/>
                    </a:solidFill>
                  </a:rPr>
                  <a:t>観測信号の共分散行列</a:t>
                </a:r>
                <a:endParaRPr kumimoji="1" lang="en-US" altLang="ja-JP" sz="2400" dirty="0">
                  <a:solidFill>
                    <a:schemeClr val="tx1"/>
                  </a:solidFill>
                </a:endParaRPr>
              </a:p>
              <a:p>
                <a:endParaRPr lang="en-US" altLang="ja-JP" sz="2000" dirty="0">
                  <a:solidFill>
                    <a:schemeClr val="tx1"/>
                  </a:solidFill>
                </a:endParaRPr>
              </a:p>
              <a:p>
                <a:endParaRPr kumimoji="1" lang="en-US" altLang="ja-JP" sz="2000" dirty="0">
                  <a:solidFill>
                    <a:schemeClr val="tx1"/>
                  </a:solidFill>
                </a:endParaRPr>
              </a:p>
              <a:p>
                <a:endParaRPr lang="en-US" altLang="ja-JP" sz="2000" dirty="0">
                  <a:solidFill>
                    <a:schemeClr val="tx1"/>
                  </a:solidFill>
                </a:endParaRPr>
              </a:p>
              <a:p>
                <a:endParaRPr kumimoji="1" lang="en-US" altLang="ja-JP" sz="2000" dirty="0">
                  <a:solidFill>
                    <a:schemeClr val="tx1"/>
                  </a:solidFill>
                </a:endParaRPr>
              </a:p>
              <a:p>
                <a:pPr algn="l"/>
                <a:endParaRPr kumimoji="1" lang="en-US" altLang="ja-JP" sz="2400" dirty="0">
                  <a:solidFill>
                    <a:schemeClr val="tx1"/>
                  </a:solidFill>
                </a:endParaRPr>
              </a:p>
              <a:p>
                <a:pPr algn="l"/>
                <a:r>
                  <a:rPr kumimoji="1" lang="ja-JP" altLang="en-US" sz="2400" dirty="0">
                    <a:solidFill>
                      <a:schemeClr val="tx1"/>
                    </a:solidFill>
                  </a:rPr>
                  <a:t>実際には　　　は未知　　　　　　　　　で推定</a:t>
                </a:r>
                <a:endParaRPr kumimoji="1" lang="en-US" altLang="ja-JP" sz="2400" dirty="0">
                  <a:solidFill>
                    <a:schemeClr val="tx1"/>
                  </a:solidFill>
                </a:endParaRPr>
              </a:p>
              <a:p>
                <a:pPr algn="l"/>
                <a:endParaRPr lang="en-US" altLang="ja-JP" sz="2400" dirty="0">
                  <a:solidFill>
                    <a:schemeClr val="tx1"/>
                  </a:solidFill>
                </a:endParaRPr>
              </a:p>
              <a:p>
                <a:pPr algn="l"/>
                <a:endParaRPr kumimoji="1" lang="en-US" altLang="ja-JP" sz="2400" dirty="0">
                  <a:solidFill>
                    <a:schemeClr val="tx1"/>
                  </a:solidFill>
                </a:endParaRPr>
              </a:p>
              <a:p>
                <a:pPr algn="l"/>
                <a:endParaRPr lang="en-US" altLang="ja-JP" sz="2400" dirty="0">
                  <a:solidFill>
                    <a:schemeClr val="tx1"/>
                  </a:solidFill>
                </a:endParaRPr>
              </a:p>
              <a:p>
                <a:pPr algn="l"/>
                <a:endParaRPr lang="en-US" altLang="ja-JP" sz="2400" dirty="0">
                  <a:solidFill>
                    <a:schemeClr val="tx1"/>
                  </a:solidFill>
                </a:endParaRPr>
              </a:p>
              <a:p>
                <a:pPr algn="l"/>
                <a:r>
                  <a:rPr kumimoji="1" lang="en-US" altLang="ja-JP" sz="2400" dirty="0">
                    <a:solidFill>
                      <a:schemeClr val="tx1"/>
                    </a:solidFill>
                  </a:rPr>
                  <a:t>        </a:t>
                </a:r>
                <a:r>
                  <a:rPr kumimoji="1" lang="ja-JP" altLang="en-US" sz="2400" dirty="0">
                    <a:solidFill>
                      <a:schemeClr val="tx1"/>
                    </a:solidFill>
                  </a:rPr>
                  <a:t>（</a:t>
                </a:r>
                <a:r>
                  <a:rPr kumimoji="1" lang="en-US" altLang="ja-JP" sz="2400" dirty="0">
                    <a:solidFill>
                      <a:schemeClr val="tx1"/>
                    </a:solidFill>
                  </a:rPr>
                  <a:t>L:1</a:t>
                </a:r>
                <a:r>
                  <a:rPr kumimoji="1" lang="ja-JP" altLang="en-US" sz="2400" dirty="0">
                    <a:solidFill>
                      <a:schemeClr val="tx1"/>
                    </a:solidFill>
                  </a:rPr>
                  <a:t>区間</a:t>
                </a:r>
                <a:r>
                  <a:rPr kumimoji="1" lang="en-US" altLang="ja-JP" sz="2400" dirty="0">
                    <a:solidFill>
                      <a:schemeClr val="tx1"/>
                    </a:solidFill>
                  </a:rPr>
                  <a:t>(epoch)</a:t>
                </a:r>
                <a:r>
                  <a:rPr kumimoji="1" lang="ja-JP" altLang="en-US" sz="2400" dirty="0">
                    <a:solidFill>
                      <a:schemeClr val="tx1"/>
                    </a:solidFill>
                  </a:rPr>
                  <a:t>の長さ</a:t>
                </a:r>
                <a:r>
                  <a:rPr kumimoji="1" lang="en-US" altLang="ja-JP" sz="2400" dirty="0">
                    <a:solidFill>
                      <a:schemeClr val="tx1"/>
                    </a:solidFill>
                  </a:rPr>
                  <a:t>, k={1,…..,K}:epoch</a:t>
                </a:r>
                <a:r>
                  <a:rPr kumimoji="1" lang="ja-JP" altLang="en-US" sz="2400" dirty="0">
                    <a:solidFill>
                      <a:schemeClr val="tx1"/>
                    </a:solidFill>
                  </a:rPr>
                  <a:t>の個数</a:t>
                </a:r>
                <a:r>
                  <a:rPr kumimoji="1" lang="en-US" altLang="ja-JP" sz="2400" dirty="0">
                    <a:solidFill>
                      <a:schemeClr val="tx1"/>
                    </a:solidFill>
                  </a:rPr>
                  <a:t>)</a:t>
                </a:r>
              </a:p>
              <a:p>
                <a:pPr algn="l"/>
                <a:endParaRPr lang="en-US" altLang="ja-JP" sz="2400" dirty="0">
                  <a:solidFill>
                    <a:schemeClr val="tx1"/>
                  </a:solidFill>
                </a:endParaRPr>
              </a:p>
              <a:p>
                <a:pPr algn="l"/>
                <a:endParaRPr kumimoji="1" lang="en-US" altLang="ja-JP" sz="2400" dirty="0">
                  <a:solidFill>
                    <a:schemeClr val="tx1"/>
                  </a:solidFill>
                </a:endParaRPr>
              </a:p>
              <a:p>
                <a:pPr algn="l"/>
                <a:endParaRPr kumimoji="1" lang="ja-JP" altLang="en-US" sz="2400" dirty="0">
                  <a:solidFill>
                    <a:schemeClr val="tx1"/>
                  </a:solidFill>
                </a:endParaRPr>
              </a:p>
            </p:txBody>
          </p:sp>
        </mc:Choice>
        <mc:Fallback xmlns="">
          <p:sp>
            <p:nvSpPr>
              <p:cNvPr id="3" name="サブタイトル 2"/>
              <p:cNvSpPr>
                <a:spLocks noGrp="1" noRot="1" noChangeAspect="1" noMove="1" noResize="1" noEditPoints="1" noAdjustHandles="1" noChangeArrowheads="1" noChangeShapeType="1" noTextEdit="1"/>
              </p:cNvSpPr>
              <p:nvPr>
                <p:ph type="subTitle" idx="1"/>
              </p:nvPr>
            </p:nvSpPr>
            <p:spPr>
              <a:xfrm>
                <a:off x="611560" y="1124744"/>
                <a:ext cx="7992888" cy="5040560"/>
              </a:xfrm>
              <a:blipFill rotWithShape="0">
                <a:blip r:embed="rId2"/>
                <a:stretch>
                  <a:fillRect l="-1144" b="-726"/>
                </a:stretch>
              </a:blipFill>
            </p:spPr>
            <p:txBody>
              <a:bodyPr/>
              <a:lstStyle/>
              <a:p>
                <a:r>
                  <a:rPr lang="ja-JP" altLang="en-US">
                    <a:noFill/>
                  </a:rPr>
                  <a:t> </a:t>
                </a:r>
              </a:p>
            </p:txBody>
          </p:sp>
        </mc:Fallback>
      </mc:AlternateContent>
      <p:sp>
        <p:nvSpPr>
          <p:cNvPr id="4" name="スライド番号プレースホルダ 3"/>
          <p:cNvSpPr>
            <a:spLocks noGrp="1"/>
          </p:cNvSpPr>
          <p:nvPr>
            <p:ph type="sldNum" sz="quarter" idx="12"/>
          </p:nvPr>
        </p:nvSpPr>
        <p:spPr/>
        <p:txBody>
          <a:bodyPr/>
          <a:lstStyle/>
          <a:p>
            <a:fld id="{C9689C3F-6F3D-43EB-BA0D-08FB6809879B}" type="slidenum">
              <a:rPr kumimoji="1" lang="ja-JP" altLang="en-US" smtClean="0"/>
              <a:pPr/>
              <a:t>33</a:t>
            </a:fld>
            <a:endParaRPr kumimoji="1" lang="ja-JP" altLang="en-US"/>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2469442"/>
            <a:ext cx="7200800" cy="363514"/>
          </a:xfrm>
          <a:prstGeom prst="rect">
            <a:avLst/>
          </a:prstGeom>
        </p:spPr>
      </p:pic>
      <p:sp>
        <p:nvSpPr>
          <p:cNvPr id="13" name="右矢印 12"/>
          <p:cNvSpPr/>
          <p:nvPr/>
        </p:nvSpPr>
        <p:spPr>
          <a:xfrm>
            <a:off x="3657375" y="3689004"/>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6804248" y="4445639"/>
            <a:ext cx="1077888" cy="379822"/>
          </a:xfrm>
          <a:prstGeom prst="rect">
            <a:avLst/>
          </a:prstGeom>
          <a:noFill/>
        </p:spPr>
        <p:txBody>
          <a:bodyPr wrap="square" rtlCol="0">
            <a:spAutoFit/>
          </a:bodyPr>
          <a:lstStyle/>
          <a:p>
            <a:r>
              <a:rPr kumimoji="1" lang="en-US" altLang="ja-JP" dirty="0"/>
              <a:t>……..(10)</a:t>
            </a:r>
            <a:endParaRPr kumimoji="1" lang="ja-JP" altLang="en-US" dirty="0"/>
          </a:p>
        </p:txBody>
      </p:sp>
      <p:sp>
        <p:nvSpPr>
          <p:cNvPr id="5" name="正方形/長方形 4"/>
          <p:cNvSpPr/>
          <p:nvPr/>
        </p:nvSpPr>
        <p:spPr>
          <a:xfrm>
            <a:off x="1043608" y="2420888"/>
            <a:ext cx="216024" cy="156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672" y="4179688"/>
            <a:ext cx="5019048" cy="1094079"/>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576" y="1954751"/>
            <a:ext cx="7931224" cy="361881"/>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7704" y="3693715"/>
            <a:ext cx="576064" cy="278609"/>
          </a:xfrm>
          <a:prstGeom prst="rect">
            <a:avLst/>
          </a:prstGeom>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6429" y="3617131"/>
            <a:ext cx="724643" cy="388468"/>
          </a:xfrm>
          <a:prstGeom prst="rect">
            <a:avLst/>
          </a:prstGeom>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6176" y="3105796"/>
            <a:ext cx="2006758" cy="274980"/>
          </a:xfrm>
          <a:prstGeom prst="rect">
            <a:avLst/>
          </a:prstGeom>
        </p:spPr>
      </p:pic>
      <p:pic>
        <p:nvPicPr>
          <p:cNvPr id="17" name="図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01076" y="3065118"/>
            <a:ext cx="715049" cy="328354"/>
          </a:xfrm>
          <a:prstGeom prst="rect">
            <a:avLst/>
          </a:prstGeom>
        </p:spPr>
      </p:pic>
      <p:sp>
        <p:nvSpPr>
          <p:cNvPr id="19" name="テキスト ボックス 18"/>
          <p:cNvSpPr txBox="1"/>
          <p:nvPr/>
        </p:nvSpPr>
        <p:spPr>
          <a:xfrm>
            <a:off x="107504" y="188640"/>
            <a:ext cx="1296144" cy="369332"/>
          </a:xfrm>
          <a:prstGeom prst="rect">
            <a:avLst/>
          </a:prstGeom>
          <a:noFill/>
        </p:spPr>
        <p:txBody>
          <a:bodyPr wrap="square" rtlCol="0">
            <a:spAutoFit/>
          </a:bodyPr>
          <a:lstStyle/>
          <a:p>
            <a:endParaRPr kumimoji="1" lang="ja-JP" altLang="en-US" dirty="0"/>
          </a:p>
        </p:txBody>
      </p:sp>
      <p:sp>
        <p:nvSpPr>
          <p:cNvPr id="20" name="テキスト ボックス 19"/>
          <p:cNvSpPr txBox="1"/>
          <p:nvPr/>
        </p:nvSpPr>
        <p:spPr>
          <a:xfrm>
            <a:off x="251520" y="445314"/>
            <a:ext cx="1296144" cy="369332"/>
          </a:xfrm>
          <a:prstGeom prst="rect">
            <a:avLst/>
          </a:prstGeom>
          <a:noFill/>
        </p:spPr>
        <p:txBody>
          <a:bodyPr wrap="square" rtlCol="0">
            <a:spAutoFit/>
          </a:bodyPr>
          <a:lstStyle/>
          <a:p>
            <a:endParaRPr kumimoji="1" lang="ja-JP" altLang="en-US" dirty="0"/>
          </a:p>
        </p:txBody>
      </p:sp>
      <p:sp>
        <p:nvSpPr>
          <p:cNvPr id="21" name="テキスト ボックス 20"/>
          <p:cNvSpPr txBox="1"/>
          <p:nvPr/>
        </p:nvSpPr>
        <p:spPr>
          <a:xfrm>
            <a:off x="4608004" y="3030142"/>
            <a:ext cx="1386578" cy="369332"/>
          </a:xfrm>
          <a:prstGeom prst="rect">
            <a:avLst/>
          </a:prstGeom>
          <a:noFill/>
        </p:spPr>
        <p:txBody>
          <a:bodyPr wrap="square" rtlCol="0">
            <a:spAutoFit/>
          </a:bodyPr>
          <a:lstStyle/>
          <a:p>
            <a:r>
              <a:rPr kumimoji="1" lang="en-US" altLang="ja-JP" dirty="0"/>
              <a:t>:</a:t>
            </a:r>
            <a:r>
              <a:rPr kumimoji="1" lang="ja-JP" altLang="en-US" dirty="0"/>
              <a:t>対角行列，</a:t>
            </a:r>
          </a:p>
        </p:txBody>
      </p:sp>
      <p:sp>
        <p:nvSpPr>
          <p:cNvPr id="22" name="テキスト ボックス 21"/>
          <p:cNvSpPr txBox="1"/>
          <p:nvPr/>
        </p:nvSpPr>
        <p:spPr>
          <a:xfrm>
            <a:off x="3563888" y="2972992"/>
            <a:ext cx="792088" cy="461665"/>
          </a:xfrm>
          <a:prstGeom prst="rect">
            <a:avLst/>
          </a:prstGeom>
          <a:noFill/>
        </p:spPr>
        <p:txBody>
          <a:bodyPr wrap="square" rtlCol="0">
            <a:spAutoFit/>
          </a:bodyPr>
          <a:lstStyle/>
          <a:p>
            <a:r>
              <a:rPr kumimoji="1" lang="ja-JP" altLang="en-US" sz="2400" dirty="0"/>
              <a:t>（</a:t>
            </a:r>
          </a:p>
        </p:txBody>
      </p:sp>
      <p:sp>
        <p:nvSpPr>
          <p:cNvPr id="23" name="テキスト ボックス 22"/>
          <p:cNvSpPr txBox="1"/>
          <p:nvPr/>
        </p:nvSpPr>
        <p:spPr>
          <a:xfrm>
            <a:off x="8200845" y="2993866"/>
            <a:ext cx="936104" cy="461665"/>
          </a:xfrm>
          <a:prstGeom prst="rect">
            <a:avLst/>
          </a:prstGeom>
          <a:noFill/>
        </p:spPr>
        <p:txBody>
          <a:bodyPr wrap="square" rtlCol="0">
            <a:spAutoFit/>
          </a:bodyPr>
          <a:lstStyle/>
          <a:p>
            <a:r>
              <a:rPr kumimoji="1" lang="ja-JP" altLang="en-US" sz="2400" dirty="0"/>
              <a:t>）</a:t>
            </a:r>
          </a:p>
        </p:txBody>
      </p:sp>
      <p:pic>
        <p:nvPicPr>
          <p:cNvPr id="24" name="図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8384" y="1539722"/>
            <a:ext cx="576064" cy="27860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20777"/>
            <a:ext cx="8229600" cy="683995"/>
          </a:xfrm>
        </p:spPr>
        <p:txBody>
          <a:bodyPr>
            <a:normAutofit/>
          </a:bodyPr>
          <a:lstStyle/>
          <a:p>
            <a:r>
              <a:rPr lang="en-US" altLang="ja-JP" sz="3200" dirty="0"/>
              <a:t>6</a:t>
            </a:r>
            <a:r>
              <a:rPr kumimoji="1" lang="en-US" altLang="ja-JP" sz="3200" dirty="0"/>
              <a:t>.</a:t>
            </a:r>
            <a:r>
              <a:rPr lang="ja-JP" altLang="en-US" sz="3200" dirty="0"/>
              <a:t>シミュレーション</a:t>
            </a:r>
            <a:endParaRPr kumimoji="1" lang="ja-JP" altLang="en-US" sz="3200" dirty="0"/>
          </a:p>
        </p:txBody>
      </p:sp>
      <p:sp>
        <p:nvSpPr>
          <p:cNvPr id="5" name="スライド番号プレースホルダー 4"/>
          <p:cNvSpPr>
            <a:spLocks noGrp="1"/>
          </p:cNvSpPr>
          <p:nvPr>
            <p:ph type="sldNum" sz="quarter" idx="12"/>
          </p:nvPr>
        </p:nvSpPr>
        <p:spPr/>
        <p:txBody>
          <a:bodyPr/>
          <a:lstStyle/>
          <a:p>
            <a:fld id="{C9689C3F-6F3D-43EB-BA0D-08FB6809879B}" type="slidenum">
              <a:rPr kumimoji="1" lang="ja-JP" altLang="en-US" smtClean="0"/>
              <a:pPr/>
              <a:t>34</a:t>
            </a:fld>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581272537"/>
              </p:ext>
            </p:extLst>
          </p:nvPr>
        </p:nvGraphicFramePr>
        <p:xfrm>
          <a:off x="539553" y="2487896"/>
          <a:ext cx="8149789" cy="2580595"/>
        </p:xfrm>
        <a:graphic>
          <a:graphicData uri="http://schemas.openxmlformats.org/drawingml/2006/table">
            <a:tbl>
              <a:tblPr/>
              <a:tblGrid>
                <a:gridCol w="2376263">
                  <a:extLst>
                    <a:ext uri="{9D8B030D-6E8A-4147-A177-3AD203B41FA5}">
                      <a16:colId xmlns:a16="http://schemas.microsoft.com/office/drawing/2014/main" xmlns="" val="20000"/>
                    </a:ext>
                  </a:extLst>
                </a:gridCol>
                <a:gridCol w="5773526">
                  <a:extLst>
                    <a:ext uri="{9D8B030D-6E8A-4147-A177-3AD203B41FA5}">
                      <a16:colId xmlns:a16="http://schemas.microsoft.com/office/drawing/2014/main" xmlns="" val="20001"/>
                    </a:ext>
                  </a:extLst>
                </a:gridCol>
              </a:tblGrid>
              <a:tr h="440645">
                <a:tc>
                  <a:txBody>
                    <a:bodyPr/>
                    <a:lstStyle/>
                    <a:p>
                      <a:pPr algn="ctr" fontAlgn="ctr"/>
                      <a:r>
                        <a:rPr lang="ja-JP" alt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信号源、マイクロフォン</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1" i="0" u="none" strike="noStrike" dirty="0">
                          <a:solidFill>
                            <a:srgbClr val="000000"/>
                          </a:solidFill>
                          <a:effectLst/>
                          <a:latin typeface="ＭＳ Ｐゴシック" panose="020B0600070205080204" pitchFamily="50" charset="-128"/>
                          <a:ea typeface="ＭＳ Ｐゴシック" panose="020B0600070205080204" pitchFamily="50" charset="-128"/>
                        </a:rPr>
                        <a:t>2</a:t>
                      </a:r>
                      <a:r>
                        <a:rPr lang="ja-JP" alt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個</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06400">
                <a:tc>
                  <a:txBody>
                    <a:bodyPr/>
                    <a:lstStyle/>
                    <a:p>
                      <a:pPr algn="ctr" fontAlgn="ctr"/>
                      <a:r>
                        <a:rPr lang="ja-JP" altLang="en-US" sz="1800" b="1" i="0" u="none" strike="noStrike">
                          <a:solidFill>
                            <a:srgbClr val="000000"/>
                          </a:solidFill>
                          <a:effectLst/>
                          <a:latin typeface="ＭＳ Ｐゴシック" panose="020B0600070205080204" pitchFamily="50" charset="-128"/>
                          <a:ea typeface="ＭＳ Ｐゴシック" panose="020B0600070205080204" pitchFamily="50" charset="-128"/>
                        </a:rPr>
                        <a:t>混合行列</a:t>
                      </a:r>
                      <a:r>
                        <a:rPr lang="en-US" altLang="ja-JP" sz="1800" b="1" i="0" u="none" strike="noStrike">
                          <a:solidFill>
                            <a:srgbClr val="000000"/>
                          </a:solidFill>
                          <a:effectLst/>
                          <a:latin typeface="ＭＳ Ｐゴシック" panose="020B0600070205080204" pitchFamily="50" charset="-128"/>
                          <a:ea typeface="ＭＳ Ｐゴシック" panose="020B0600070205080204" pitchFamily="50" charset="-128"/>
                        </a:rPr>
                        <a:t>(</a:t>
                      </a:r>
                      <a:r>
                        <a:rPr lang="ja-JP" altLang="en-US" sz="1800" b="1" i="0" u="none" strike="noStrike">
                          <a:solidFill>
                            <a:srgbClr val="000000"/>
                          </a:solidFill>
                          <a:effectLst/>
                          <a:latin typeface="ＭＳ Ｐゴシック" panose="020B0600070205080204" pitchFamily="50" charset="-128"/>
                          <a:ea typeface="ＭＳ Ｐゴシック" panose="020B0600070205080204" pitchFamily="50" charset="-128"/>
                        </a:rPr>
                        <a:t>ガウス乱数</a:t>
                      </a:r>
                      <a:r>
                        <a:rPr lang="en-US" altLang="ja-JP" sz="1800" b="1"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ＭＳ Ｐゴシック" panose="020B0600070205080204" pitchFamily="50" charset="-128"/>
                          <a:ea typeface="ＭＳ Ｐゴシック" panose="020B0600070205080204" pitchFamily="50" charset="-128"/>
                        </a:rPr>
                        <a:t>A=[-0.394818 0.276162;0.187384 0.694967]</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38150">
                <a:tc>
                  <a:txBody>
                    <a:bodyPr/>
                    <a:lstStyle/>
                    <a:p>
                      <a:pPr algn="ctr" fontAlgn="ctr"/>
                      <a:r>
                        <a:rPr lang="ja-JP" altLang="en-US" sz="1800" b="1" i="0" u="none" strike="noStrike">
                          <a:solidFill>
                            <a:srgbClr val="000000"/>
                          </a:solidFill>
                          <a:effectLst/>
                          <a:latin typeface="ＭＳ Ｐゴシック" panose="020B0600070205080204" pitchFamily="50" charset="-128"/>
                          <a:ea typeface="ＭＳ Ｐゴシック" panose="020B0600070205080204" pitchFamily="50" charset="-128"/>
                        </a:rPr>
                        <a:t>サンプリングレート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8kHz</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31800">
                <a:tc>
                  <a:txBody>
                    <a:bodyPr/>
                    <a:lstStyle/>
                    <a:p>
                      <a:pPr algn="ctr" fontAlgn="ctr"/>
                      <a:r>
                        <a:rPr lang="ja-JP" altLang="en-US" sz="1800" b="1" i="0" u="none" strike="noStrike">
                          <a:solidFill>
                            <a:srgbClr val="000000"/>
                          </a:solidFill>
                          <a:effectLst/>
                          <a:latin typeface="ＭＳ Ｐゴシック" panose="020B0600070205080204" pitchFamily="50" charset="-128"/>
                          <a:ea typeface="ＭＳ Ｐゴシック" panose="020B0600070205080204" pitchFamily="50" charset="-128"/>
                        </a:rPr>
                        <a:t>音声の長さ</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最大</a:t>
                      </a:r>
                      <a:r>
                        <a:rPr lang="en-US" altLang="ja-JP" sz="1800" b="1" i="0" u="none" strike="noStrike" dirty="0">
                          <a:solidFill>
                            <a:srgbClr val="000000"/>
                          </a:solidFill>
                          <a:effectLst/>
                          <a:latin typeface="ＭＳ Ｐゴシック" panose="020B0600070205080204" pitchFamily="50" charset="-128"/>
                          <a:ea typeface="ＭＳ Ｐゴシック" panose="020B0600070205080204" pitchFamily="50" charset="-128"/>
                        </a:rPr>
                        <a:t>130</a:t>
                      </a:r>
                      <a:r>
                        <a:rPr lang="ja-JP" alt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分</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863600">
                <a:tc>
                  <a:txBody>
                    <a:bodyPr/>
                    <a:lstStyle/>
                    <a:p>
                      <a:pPr algn="ctr" fontAlgn="ctr"/>
                      <a:r>
                        <a:rPr 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ＰＩ（Ｇ）</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837" y="4365104"/>
            <a:ext cx="5616624" cy="536114"/>
          </a:xfrm>
          <a:prstGeom prst="rect">
            <a:avLst/>
          </a:prstGeom>
        </p:spPr>
      </p:pic>
      <p:sp>
        <p:nvSpPr>
          <p:cNvPr id="9" name="正方形/長方形 8"/>
          <p:cNvSpPr/>
          <p:nvPr/>
        </p:nvSpPr>
        <p:spPr>
          <a:xfrm>
            <a:off x="899592" y="1539260"/>
            <a:ext cx="6951458" cy="400110"/>
          </a:xfrm>
          <a:prstGeom prst="rect">
            <a:avLst/>
          </a:prstGeom>
        </p:spPr>
        <p:txBody>
          <a:bodyPr wrap="square">
            <a:spAutoFit/>
          </a:bodyPr>
          <a:lstStyle/>
          <a:p>
            <a:r>
              <a:rPr lang="en-US" altLang="ja-JP" sz="2000" dirty="0"/>
              <a:t>DIEM</a:t>
            </a:r>
            <a:r>
              <a:rPr lang="ja-JP" altLang="en-US" sz="2000" dirty="0"/>
              <a:t>に音声を適用したときに有効性があるかどうかを確かめる</a:t>
            </a:r>
            <a:endParaRPr lang="en-US" altLang="ja-JP" sz="2000" dirty="0"/>
          </a:p>
        </p:txBody>
      </p:sp>
      <p:sp>
        <p:nvSpPr>
          <p:cNvPr id="10" name="テキスト ボックス 9"/>
          <p:cNvSpPr txBox="1"/>
          <p:nvPr/>
        </p:nvSpPr>
        <p:spPr>
          <a:xfrm>
            <a:off x="2998168" y="5199702"/>
            <a:ext cx="5688632" cy="646331"/>
          </a:xfrm>
          <a:prstGeom prst="rect">
            <a:avLst/>
          </a:prstGeom>
          <a:noFill/>
        </p:spPr>
        <p:txBody>
          <a:bodyPr wrap="square" rtlCol="0">
            <a:spAutoFit/>
          </a:bodyPr>
          <a:lstStyle/>
          <a:p>
            <a:r>
              <a:rPr kumimoji="1" lang="ja-JP" altLang="en-US" dirty="0"/>
              <a:t>音声は日本音響学会研究用連続音声データベース</a:t>
            </a:r>
            <a:r>
              <a:rPr kumimoji="1" lang="en-US" altLang="ja-JP" dirty="0"/>
              <a:t>(ASJ-JIPDEC)</a:t>
            </a:r>
            <a:r>
              <a:rPr kumimoji="1" lang="ja-JP" altLang="en-US" dirty="0"/>
              <a:t>の中の音声データ</a:t>
            </a:r>
            <a:r>
              <a:rPr kumimoji="1" lang="en-US" altLang="ja-JP" dirty="0"/>
              <a:t>(</a:t>
            </a:r>
            <a:r>
              <a:rPr kumimoji="1" lang="ja-JP" altLang="en-US" dirty="0"/>
              <a:t>男</a:t>
            </a:r>
            <a:r>
              <a:rPr lang="ja-JP" altLang="en-US" dirty="0"/>
              <a:t>性</a:t>
            </a:r>
            <a:r>
              <a:rPr kumimoji="1" lang="ja-JP" altLang="en-US" dirty="0"/>
              <a:t>と女性の声</a:t>
            </a:r>
            <a:r>
              <a:rPr kumimoji="1" lang="en-US" altLang="ja-JP" dirty="0"/>
              <a:t>)</a:t>
            </a:r>
            <a:r>
              <a:rPr kumimoji="1" lang="ja-JP" altLang="en-US" dirty="0"/>
              <a:t>を使用した</a:t>
            </a:r>
          </a:p>
        </p:txBody>
      </p:sp>
      <p:sp>
        <p:nvSpPr>
          <p:cNvPr id="11" name="テキスト ボックス 10"/>
          <p:cNvSpPr txBox="1"/>
          <p:nvPr/>
        </p:nvSpPr>
        <p:spPr>
          <a:xfrm>
            <a:off x="3059832" y="2042036"/>
            <a:ext cx="4320480" cy="369332"/>
          </a:xfrm>
          <a:prstGeom prst="rect">
            <a:avLst/>
          </a:prstGeom>
          <a:noFill/>
        </p:spPr>
        <p:txBody>
          <a:bodyPr wrap="square" rtlCol="0">
            <a:spAutoFit/>
          </a:bodyPr>
          <a:lstStyle/>
          <a:p>
            <a:r>
              <a:rPr kumimoji="1" lang="ja-JP" altLang="en-US" dirty="0"/>
              <a:t>表</a:t>
            </a:r>
            <a:r>
              <a:rPr kumimoji="1" lang="en-US" altLang="ja-JP" dirty="0"/>
              <a:t>1: </a:t>
            </a:r>
            <a:r>
              <a:rPr kumimoji="1" lang="ja-JP" altLang="en-US" dirty="0"/>
              <a:t>シミュレーション条件</a:t>
            </a:r>
          </a:p>
        </p:txBody>
      </p:sp>
      <p:sp>
        <p:nvSpPr>
          <p:cNvPr id="3" name="テキスト ボックス 2"/>
          <p:cNvSpPr txBox="1"/>
          <p:nvPr/>
        </p:nvSpPr>
        <p:spPr>
          <a:xfrm>
            <a:off x="3707904" y="5916525"/>
            <a:ext cx="5544616" cy="369332"/>
          </a:xfrm>
          <a:prstGeom prst="rect">
            <a:avLst/>
          </a:prstGeom>
          <a:noFill/>
        </p:spPr>
        <p:txBody>
          <a:bodyPr wrap="square" rtlCol="0">
            <a:spAutoFit/>
          </a:bodyPr>
          <a:lstStyle/>
          <a:p>
            <a:r>
              <a:rPr kumimoji="1" lang="en-US" altLang="ja-JP" dirty="0"/>
              <a:t>(PI(G)</a:t>
            </a:r>
            <a:r>
              <a:rPr kumimoji="1" lang="ja-JP" altLang="en-US" dirty="0"/>
              <a:t>は，</a:t>
            </a:r>
            <a:r>
              <a:rPr kumimoji="1" lang="en-US" altLang="ja-JP" dirty="0"/>
              <a:t>-</a:t>
            </a:r>
            <a:r>
              <a:rPr kumimoji="1" lang="ja-JP" altLang="en-US" dirty="0"/>
              <a:t>∞</a:t>
            </a:r>
            <a:r>
              <a:rPr kumimoji="1" lang="en-US" altLang="ja-JP" dirty="0"/>
              <a:t>[dB]</a:t>
            </a:r>
            <a:r>
              <a:rPr kumimoji="1" lang="ja-JP" altLang="en-US" dirty="0"/>
              <a:t>に近いほど</a:t>
            </a:r>
            <a:r>
              <a:rPr kumimoji="1" lang="en-US" altLang="ja-JP" dirty="0"/>
              <a:t>G</a:t>
            </a:r>
            <a:r>
              <a:rPr kumimoji="1" lang="ja-JP" altLang="en-US" dirty="0"/>
              <a:t>が対角行列に近くなる</a:t>
            </a:r>
            <a:r>
              <a:rPr kumimoji="1" lang="en-US" altLang="ja-JP" dirty="0"/>
              <a:t>)</a:t>
            </a:r>
            <a:endParaRPr kumimoji="1" lang="ja-JP" altLang="en-US" dirty="0"/>
          </a:p>
        </p:txBody>
      </p:sp>
    </p:spTree>
    <p:extLst>
      <p:ext uri="{BB962C8B-B14F-4D97-AF65-F5344CB8AC3E}">
        <p14:creationId xmlns:p14="http://schemas.microsoft.com/office/powerpoint/2010/main" val="2498062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en-US" altLang="ja-JP" sz="3200" dirty="0"/>
              <a:t>6.</a:t>
            </a:r>
            <a:r>
              <a:rPr kumimoji="1" lang="ja-JP" altLang="en-US" sz="3200" dirty="0"/>
              <a:t>シミュレーション</a:t>
            </a:r>
          </a:p>
        </p:txBody>
      </p:sp>
      <p:sp>
        <p:nvSpPr>
          <p:cNvPr id="5" name="テキスト ボックス 4"/>
          <p:cNvSpPr txBox="1"/>
          <p:nvPr/>
        </p:nvSpPr>
        <p:spPr>
          <a:xfrm>
            <a:off x="827583" y="1196752"/>
            <a:ext cx="7704857" cy="1938992"/>
          </a:xfrm>
          <a:prstGeom prst="rect">
            <a:avLst/>
          </a:prstGeom>
          <a:noFill/>
        </p:spPr>
        <p:txBody>
          <a:bodyPr wrap="square" rtlCol="0">
            <a:spAutoFit/>
          </a:bodyPr>
          <a:lstStyle/>
          <a:p>
            <a:r>
              <a:rPr lang="en-US" altLang="ja-JP" sz="2000" dirty="0"/>
              <a:t>epoch</a:t>
            </a:r>
            <a:r>
              <a:rPr lang="ja-JP" altLang="en-US" sz="2000" dirty="0"/>
              <a:t>の個数</a:t>
            </a:r>
            <a:r>
              <a:rPr lang="en-US" altLang="ja-JP" sz="2000" dirty="0"/>
              <a:t>, epoch</a:t>
            </a:r>
            <a:r>
              <a:rPr lang="ja-JP" altLang="en-US" sz="2000" dirty="0"/>
              <a:t>の長さをどのように設定すれば、</a:t>
            </a:r>
            <a:endParaRPr lang="en-US" altLang="ja-JP" sz="2000" dirty="0"/>
          </a:p>
          <a:p>
            <a:r>
              <a:rPr lang="en-US" altLang="ja-JP" sz="2000" dirty="0"/>
              <a:t>				                        </a:t>
            </a:r>
            <a:r>
              <a:rPr lang="ja-JP" altLang="en-US" sz="2000" dirty="0"/>
              <a:t>適切であるか調査した</a:t>
            </a:r>
            <a:endParaRPr lang="en-US" altLang="ja-JP" sz="2000" dirty="0"/>
          </a:p>
          <a:p>
            <a:r>
              <a:rPr lang="en-US" altLang="ja-JP" sz="2000" dirty="0"/>
              <a:t> </a:t>
            </a:r>
          </a:p>
          <a:p>
            <a:endParaRPr kumimoji="1" lang="en-US" altLang="ja-JP" sz="2000" dirty="0"/>
          </a:p>
          <a:p>
            <a:r>
              <a:rPr lang="ja-JP" altLang="en-US" sz="2000" dirty="0"/>
              <a:t>　　　　　　　　　　　表</a:t>
            </a:r>
            <a:r>
              <a:rPr lang="en-US" altLang="ja-JP" sz="2000" dirty="0"/>
              <a:t>2: K,L</a:t>
            </a:r>
            <a:r>
              <a:rPr lang="ja-JP" altLang="en-US" sz="2000" dirty="0"/>
              <a:t>を変化させたときのＰＩ（Ｇ）</a:t>
            </a:r>
            <a:endParaRPr lang="en-US" altLang="ja-JP" sz="2000" dirty="0"/>
          </a:p>
          <a:p>
            <a:endParaRPr kumimoji="1" lang="ja-JP" altLang="en-US" sz="2000" dirty="0"/>
          </a:p>
        </p:txBody>
      </p:sp>
      <p:sp>
        <p:nvSpPr>
          <p:cNvPr id="6" name="テキスト ボックス 5"/>
          <p:cNvSpPr txBox="1"/>
          <p:nvPr/>
        </p:nvSpPr>
        <p:spPr>
          <a:xfrm>
            <a:off x="755576" y="5029553"/>
            <a:ext cx="7488832" cy="1200329"/>
          </a:xfrm>
          <a:prstGeom prst="rect">
            <a:avLst/>
          </a:prstGeom>
          <a:noFill/>
        </p:spPr>
        <p:txBody>
          <a:bodyPr wrap="square" rtlCol="0">
            <a:spAutoFit/>
          </a:bodyPr>
          <a:lstStyle/>
          <a:p>
            <a:r>
              <a:rPr lang="ja-JP" altLang="en-US" sz="2400" dirty="0"/>
              <a:t>表</a:t>
            </a:r>
            <a:r>
              <a:rPr lang="en-US" altLang="ja-JP" sz="2400" dirty="0"/>
              <a:t>2</a:t>
            </a:r>
            <a:r>
              <a:rPr lang="ja-JP" altLang="en-US" sz="2400" dirty="0"/>
              <a:t>の結果から，ＤＩＥＭを音声の混合モデルに用いることができ，有効であることが判明</a:t>
            </a:r>
            <a:endParaRPr lang="en-US" altLang="ja-JP" sz="2400" dirty="0"/>
          </a:p>
          <a:p>
            <a:r>
              <a:rPr lang="en-US" altLang="ja-JP" sz="2400" dirty="0"/>
              <a:t>K=1000,L=10000</a:t>
            </a:r>
            <a:r>
              <a:rPr lang="ja-JP" altLang="en-US" sz="2400" dirty="0"/>
              <a:t>のときに分離精度が高いことが判明</a:t>
            </a:r>
            <a:endParaRPr lang="en-US" altLang="ja-JP" sz="2400" dirty="0"/>
          </a:p>
        </p:txBody>
      </p:sp>
      <p:sp>
        <p:nvSpPr>
          <p:cNvPr id="7" name="スライド番号プレースホルダー 6"/>
          <p:cNvSpPr>
            <a:spLocks noGrp="1"/>
          </p:cNvSpPr>
          <p:nvPr>
            <p:ph type="sldNum" sz="quarter" idx="12"/>
          </p:nvPr>
        </p:nvSpPr>
        <p:spPr/>
        <p:txBody>
          <a:bodyPr/>
          <a:lstStyle/>
          <a:p>
            <a:fld id="{C9689C3F-6F3D-43EB-BA0D-08FB6809879B}" type="slidenum">
              <a:rPr kumimoji="1" lang="ja-JP" altLang="en-US" smtClean="0"/>
              <a:pPr/>
              <a:t>35</a:t>
            </a:fld>
            <a:endParaRPr kumimoji="1" lang="ja-JP" altLang="en-US" dirty="0"/>
          </a:p>
        </p:txBody>
      </p:sp>
      <p:sp>
        <p:nvSpPr>
          <p:cNvPr id="8" name="コンテンツ プレースホルダー 7"/>
          <p:cNvSpPr>
            <a:spLocks noGrp="1"/>
          </p:cNvSpPr>
          <p:nvPr>
            <p:ph idx="1"/>
          </p:nvPr>
        </p:nvSpPr>
        <p:spPr>
          <a:xfrm>
            <a:off x="457200" y="2636912"/>
            <a:ext cx="8229600" cy="3594170"/>
          </a:xfrm>
        </p:spPr>
        <p:txBody>
          <a:bodyPr/>
          <a:lstStyle/>
          <a:p>
            <a:pPr marL="0" indent="0">
              <a:buNone/>
            </a:pPr>
            <a:r>
              <a:rPr kumimoji="1" lang="ja-JP" altLang="en-US" dirty="0"/>
              <a:t>　　　　　　</a:t>
            </a:r>
            <a:endParaRPr kumimoji="1" lang="en-US" altLang="ja-JP" dirty="0"/>
          </a:p>
          <a:p>
            <a:pPr marL="0" indent="0">
              <a:buNone/>
            </a:pPr>
            <a:r>
              <a:rPr lang="ja-JP" altLang="en-US" dirty="0"/>
              <a:t>　　　　　　　　　　　　　　　　　　　　</a:t>
            </a:r>
            <a:endParaRPr kumimoji="1" lang="ja-JP" altLang="en-US" dirty="0"/>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1000477953"/>
              </p:ext>
            </p:extLst>
          </p:nvPr>
        </p:nvGraphicFramePr>
        <p:xfrm>
          <a:off x="755576" y="2852937"/>
          <a:ext cx="7848872" cy="1722968"/>
        </p:xfrm>
        <a:graphic>
          <a:graphicData uri="http://schemas.openxmlformats.org/presentationml/2006/ole">
            <mc:AlternateContent xmlns:mc="http://schemas.openxmlformats.org/markup-compatibility/2006">
              <mc:Choice xmlns:v="urn:schemas-microsoft-com:vml" Requires="v">
                <p:oleObj spid="_x0000_s7506" name="ワークシート" r:id="rId4" imgW="7340760" imgH="1263387" progId="Excel.Sheet.12">
                  <p:embed/>
                </p:oleObj>
              </mc:Choice>
              <mc:Fallback>
                <p:oleObj name="ワークシート" r:id="rId4" imgW="7340760" imgH="1263387" progId="Excel.Sheet.12">
                  <p:embed/>
                  <p:pic>
                    <p:nvPicPr>
                      <p:cNvPr id="0" name=""/>
                      <p:cNvPicPr/>
                      <p:nvPr/>
                    </p:nvPicPr>
                    <p:blipFill>
                      <a:blip r:embed="rId5"/>
                      <a:stretch>
                        <a:fillRect/>
                      </a:stretch>
                    </p:blipFill>
                    <p:spPr>
                      <a:xfrm>
                        <a:off x="755576" y="2852937"/>
                        <a:ext cx="7848872" cy="1722968"/>
                      </a:xfrm>
                      <a:prstGeom prst="rect">
                        <a:avLst/>
                      </a:prstGeom>
                    </p:spPr>
                  </p:pic>
                </p:oleObj>
              </mc:Fallback>
            </mc:AlternateContent>
          </a:graphicData>
        </a:graphic>
      </p:graphicFrame>
    </p:spTree>
    <p:extLst>
      <p:ext uri="{BB962C8B-B14F-4D97-AF65-F5344CB8AC3E}">
        <p14:creationId xmlns:p14="http://schemas.microsoft.com/office/powerpoint/2010/main" val="399115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5192" y="260648"/>
            <a:ext cx="8229600" cy="660006"/>
          </a:xfrm>
        </p:spPr>
        <p:txBody>
          <a:bodyPr>
            <a:normAutofit fontScale="90000"/>
          </a:bodyPr>
          <a:lstStyle/>
          <a:p>
            <a:r>
              <a:rPr kumimoji="1" lang="en-US" altLang="ja-JP" sz="3200" dirty="0"/>
              <a:t>      6</a:t>
            </a:r>
            <a:r>
              <a:rPr lang="en-US" altLang="ja-JP" sz="3200" dirty="0"/>
              <a:t>. </a:t>
            </a:r>
            <a:r>
              <a:rPr kumimoji="1" lang="en-US" altLang="ja-JP" sz="3200" dirty="0"/>
              <a:t> </a:t>
            </a:r>
            <a:r>
              <a:rPr kumimoji="1" lang="ja-JP" altLang="en-US" sz="3200" dirty="0"/>
              <a:t>シミュレーション</a:t>
            </a:r>
            <a:r>
              <a:rPr kumimoji="1" lang="en-US" altLang="ja-JP" sz="3200" dirty="0"/>
              <a:t>(</a:t>
            </a:r>
            <a:r>
              <a:rPr kumimoji="1" lang="ja-JP" altLang="en-US" sz="3200" dirty="0"/>
              <a:t>ノイズを</a:t>
            </a:r>
            <a:r>
              <a:rPr lang="ja-JP" altLang="en-US" sz="3200" dirty="0"/>
              <a:t>混入した</a:t>
            </a:r>
            <a:r>
              <a:rPr kumimoji="1" lang="ja-JP" altLang="en-US" sz="3200" dirty="0"/>
              <a:t>とき</a:t>
            </a:r>
            <a:r>
              <a:rPr kumimoji="1" lang="en-US" altLang="ja-JP" sz="3200" dirty="0"/>
              <a:t>)	</a:t>
            </a:r>
            <a:endParaRPr kumimoji="1" lang="ja-JP" altLang="en-US" sz="3200" dirty="0"/>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36</a:t>
            </a:fld>
            <a:endParaRPr kumimoji="1" lang="ja-JP" altLang="en-US"/>
          </a:p>
        </p:txBody>
      </p:sp>
      <p:sp>
        <p:nvSpPr>
          <p:cNvPr id="3" name="テキスト ボックス 2"/>
          <p:cNvSpPr txBox="1"/>
          <p:nvPr/>
        </p:nvSpPr>
        <p:spPr>
          <a:xfrm>
            <a:off x="942260" y="1496583"/>
            <a:ext cx="6624736" cy="369332"/>
          </a:xfrm>
          <a:prstGeom prst="rect">
            <a:avLst/>
          </a:prstGeom>
          <a:noFill/>
        </p:spPr>
        <p:txBody>
          <a:bodyPr wrap="square" rtlCol="0">
            <a:spAutoFit/>
          </a:bodyPr>
          <a:lstStyle/>
          <a:p>
            <a:r>
              <a:rPr lang="ja-JP" altLang="en-US" dirty="0"/>
              <a:t>　　　　　　　</a:t>
            </a:r>
            <a:r>
              <a:rPr lang="ja-JP" altLang="en-US" i="1" dirty="0"/>
              <a:t>表３：ＤＩＥＭにノイズを入れるときのシミュレーション条件</a:t>
            </a:r>
            <a:endParaRPr kumimoji="1" lang="ja-JP" altLang="en-US" i="1" dirty="0"/>
          </a:p>
        </p:txBody>
      </p:sp>
      <p:pic>
        <p:nvPicPr>
          <p:cNvPr id="10" name="図 9" descr="http://texclip.marutank.net/render.php/texclip20151216184807.png?s=%5Cbegin%7Balign*%7D%0ASIR(i)_%7By%7D%3D%5Cdfrac%7BE%5B(g_%7Bii%7D%5Cbm%7Bs%7D_%7Bi%7D(t))%5E%7B2%7D%5D%7D%7BE%5B(%5Csum_%7Bj%3D1%7D%5E%7BN%7Dw_%7Bij%7D%5Cbm%7Bn%7D_%7Bj%7D(t))%5E%7B2%7D%5D%7D%0A%5Cend%7Balign*%7D&amp;f=c&amp;r=300&amp;m=p&amp;b=f&amp;k=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6390938"/>
            <a:ext cx="36766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34485"/>
          <a:stretch/>
        </p:blipFill>
        <p:spPr>
          <a:xfrm>
            <a:off x="4139952" y="2950738"/>
            <a:ext cx="2872862" cy="889166"/>
          </a:xfrm>
          <a:prstGeom prst="rect">
            <a:avLst/>
          </a:prstGeom>
        </p:spPr>
      </p:pic>
      <p:sp>
        <p:nvSpPr>
          <p:cNvPr id="16" name="テキスト ボックス 15"/>
          <p:cNvSpPr txBox="1"/>
          <p:nvPr/>
        </p:nvSpPr>
        <p:spPr>
          <a:xfrm>
            <a:off x="3831882" y="4958012"/>
            <a:ext cx="4700558" cy="677108"/>
          </a:xfrm>
          <a:prstGeom prst="rect">
            <a:avLst/>
          </a:prstGeom>
          <a:noFill/>
        </p:spPr>
        <p:txBody>
          <a:bodyPr wrap="square" rtlCol="0">
            <a:spAutoFit/>
          </a:bodyPr>
          <a:lstStyle/>
          <a:p>
            <a:r>
              <a:rPr kumimoji="1" lang="en-US" altLang="ja-JP" dirty="0"/>
              <a:t> </a:t>
            </a:r>
          </a:p>
          <a:p>
            <a:r>
              <a:rPr lang="en-US" altLang="ja-JP" dirty="0"/>
              <a:t>                               </a:t>
            </a:r>
            <a:r>
              <a:rPr lang="ja-JP" altLang="en-US" sz="2000" dirty="0"/>
              <a:t>のとき、ＳＩＲとＳＮＲは一致</a:t>
            </a:r>
            <a:endParaRPr kumimoji="1" lang="ja-JP" altLang="en-US" dirty="0"/>
          </a:p>
        </p:txBody>
      </p:sp>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84" y="5189690"/>
            <a:ext cx="1495238" cy="341744"/>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4033051884"/>
              </p:ext>
            </p:extLst>
          </p:nvPr>
        </p:nvGraphicFramePr>
        <p:xfrm>
          <a:off x="715946" y="1966157"/>
          <a:ext cx="7816494" cy="2903003"/>
        </p:xfrm>
        <a:graphic>
          <a:graphicData uri="http://schemas.openxmlformats.org/drawingml/2006/table">
            <a:tbl>
              <a:tblPr/>
              <a:tblGrid>
                <a:gridCol w="2199870">
                  <a:extLst>
                    <a:ext uri="{9D8B030D-6E8A-4147-A177-3AD203B41FA5}">
                      <a16:colId xmlns:a16="http://schemas.microsoft.com/office/drawing/2014/main" xmlns="" val="20000"/>
                    </a:ext>
                  </a:extLst>
                </a:gridCol>
                <a:gridCol w="5616624">
                  <a:extLst>
                    <a:ext uri="{9D8B030D-6E8A-4147-A177-3AD203B41FA5}">
                      <a16:colId xmlns:a16="http://schemas.microsoft.com/office/drawing/2014/main" xmlns="" val="20001"/>
                    </a:ext>
                  </a:extLst>
                </a:gridCol>
              </a:tblGrid>
              <a:tr h="362875">
                <a:tc>
                  <a:txBody>
                    <a:bodyPr/>
                    <a:lstStyle/>
                    <a:p>
                      <a:pPr algn="ctr" fontAlgn="ctr"/>
                      <a:r>
                        <a:rPr 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K(epoch</a:t>
                      </a:r>
                      <a:r>
                        <a:rPr lang="ja-JP" alt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の個数</a:t>
                      </a:r>
                      <a:r>
                        <a:rPr lang="en-US" altLang="ja-JP" sz="1800" b="1" i="0" u="none" strike="noStrike" dirty="0">
                          <a:solidFill>
                            <a:srgbClr val="000000"/>
                          </a:solidFill>
                          <a:effectLst/>
                          <a:latin typeface="ＭＳ Ｐゴシック" panose="020B0600070205080204" pitchFamily="50" charset="-128"/>
                          <a:ea typeface="ＭＳ Ｐゴシック" panose="020B060007020508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1" i="0" u="none" strike="noStrike" dirty="0">
                          <a:solidFill>
                            <a:srgbClr val="000000"/>
                          </a:solidFill>
                          <a:effectLst/>
                          <a:latin typeface="ＭＳ Ｐゴシック" panose="020B0600070205080204" pitchFamily="50" charset="-128"/>
                          <a:ea typeface="ＭＳ Ｐゴシック" panose="020B0600070205080204" pitchFamily="50" charset="-128"/>
                        </a:rPr>
                        <a:t>1000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08026">
                <a:tc>
                  <a:txBody>
                    <a:bodyPr/>
                    <a:lstStyle/>
                    <a:p>
                      <a:pPr algn="ctr" fontAlgn="ctr"/>
                      <a:r>
                        <a:rPr 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L(epoch</a:t>
                      </a:r>
                      <a:r>
                        <a:rPr lang="ja-JP" alt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の長さ</a:t>
                      </a:r>
                      <a:r>
                        <a:rPr lang="en-US" altLang="ja-JP" sz="1800" b="1" i="0" u="none" strike="noStrike" dirty="0">
                          <a:solidFill>
                            <a:srgbClr val="000000"/>
                          </a:solidFill>
                          <a:effectLst/>
                          <a:latin typeface="ＭＳ Ｐゴシック" panose="020B0600070205080204" pitchFamily="50" charset="-128"/>
                          <a:ea typeface="ＭＳ Ｐゴシック" panose="020B060007020508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1" i="0" u="none" strike="noStrike" dirty="0">
                          <a:solidFill>
                            <a:srgbClr val="000000"/>
                          </a:solidFill>
                          <a:effectLst/>
                          <a:latin typeface="ＭＳ Ｐゴシック" panose="020B0600070205080204" pitchFamily="50" charset="-128"/>
                          <a:ea typeface="ＭＳ Ｐゴシック" panose="020B0600070205080204" pitchFamily="50" charset="-128"/>
                        </a:rPr>
                        <a:t>1.25</a:t>
                      </a:r>
                      <a:r>
                        <a:rPr lang="ja-JP" alt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秒</a:t>
                      </a:r>
                      <a:r>
                        <a:rPr lang="en-US" altLang="ja-JP" sz="1800" b="1" i="0" u="none" strike="noStrike" dirty="0">
                          <a:solidFill>
                            <a:srgbClr val="000000"/>
                          </a:solidFill>
                          <a:effectLst/>
                          <a:latin typeface="ＭＳ Ｐゴシック" panose="020B0600070205080204" pitchFamily="50" charset="-128"/>
                          <a:ea typeface="ＭＳ Ｐゴシック" panose="020B0600070205080204" pitchFamily="50" charset="-128"/>
                        </a:rPr>
                        <a:t>(10000</a:t>
                      </a:r>
                      <a:r>
                        <a:rPr lang="ja-JP" alt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サンプル</a:t>
                      </a:r>
                      <a:r>
                        <a:rPr lang="en-US" altLang="ja-JP" sz="1800" b="1" i="0" u="none" strike="noStrike" dirty="0">
                          <a:solidFill>
                            <a:srgbClr val="000000"/>
                          </a:solidFill>
                          <a:effectLst/>
                          <a:latin typeface="ＭＳ Ｐゴシック" panose="020B0600070205080204" pitchFamily="50" charset="-128"/>
                          <a:ea typeface="ＭＳ Ｐゴシック" panose="020B0600070205080204" pitchFamily="50" charset="-128"/>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088626">
                <a:tc>
                  <a:txBody>
                    <a:bodyPr/>
                    <a:lstStyle/>
                    <a:p>
                      <a:pPr algn="ctr" fontAlgn="ctr"/>
                      <a:r>
                        <a:rPr 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SNR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943476">
                <a:tc>
                  <a:txBody>
                    <a:bodyPr/>
                    <a:lstStyle/>
                    <a:p>
                      <a:pPr algn="ctr" fontAlgn="ctr"/>
                      <a:r>
                        <a:rPr lang="en-US" sz="1800" b="1" i="0" u="none" strike="noStrike" dirty="0">
                          <a:solidFill>
                            <a:srgbClr val="000000"/>
                          </a:solidFill>
                          <a:effectLst/>
                          <a:latin typeface="ＭＳ Ｐゴシック" panose="020B0600070205080204" pitchFamily="50" charset="-128"/>
                          <a:ea typeface="ＭＳ Ｐゴシック" panose="020B0600070205080204" pitchFamily="50" charset="-128"/>
                        </a:rPr>
                        <a:t>SIR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pic>
        <p:nvPicPr>
          <p:cNvPr id="15" name="図 14" descr="http://texclip.marutank.net/render.php/texclip20151216184807.png?s=%5Cbegin%7Balign*%7D%0ASIR(i)_%7By%7D%3D%5Cdfrac%7BE%5B(g_%7Bii%7D%5Cbm%7Bs%7D_%7Bi%7D(t))%5E%7B2%7D%5D%7D%7BE%5B(%5Csum_%7Bj%3D1%7D%5E%7BN%7Dw_%7Bij%7D%5Cbm%7Bn%7D_%7Bj%7D(t))%5E%7B2%7D%5D%7D%0A%5Cend%7Balign*%7D&amp;f=c&amp;r=300&amp;m=p&amp;b=f&amp;k=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8524538"/>
            <a:ext cx="36766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9672" y="4140831"/>
            <a:ext cx="6666863" cy="550306"/>
          </a:xfrm>
          <a:prstGeom prst="rect">
            <a:avLst/>
          </a:prstGeom>
          <a:ln>
            <a:noFill/>
          </a:ln>
        </p:spPr>
      </p:pic>
      <p:sp>
        <p:nvSpPr>
          <p:cNvPr id="14" name="角丸四角形 13"/>
          <p:cNvSpPr/>
          <p:nvPr/>
        </p:nvSpPr>
        <p:spPr>
          <a:xfrm>
            <a:off x="1331640" y="4234976"/>
            <a:ext cx="1512168" cy="50889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475656" y="4166258"/>
            <a:ext cx="1224136" cy="646331"/>
          </a:xfrm>
          <a:prstGeom prst="rect">
            <a:avLst/>
          </a:prstGeom>
          <a:noFill/>
        </p:spPr>
        <p:txBody>
          <a:bodyPr wrap="square" rtlCol="0">
            <a:spAutoFit/>
          </a:bodyPr>
          <a:lstStyle/>
          <a:p>
            <a:r>
              <a:rPr kumimoji="1" lang="en-US" altLang="ja-JP" dirty="0">
                <a:latin typeface="+mn-ea"/>
              </a:rPr>
              <a:t>SIR</a:t>
            </a:r>
          </a:p>
          <a:p>
            <a:endParaRPr kumimoji="1" lang="ja-JP" altLang="en-US" dirty="0"/>
          </a:p>
        </p:txBody>
      </p:sp>
      <p:sp>
        <p:nvSpPr>
          <p:cNvPr id="20" name="テキスト ボックス 19"/>
          <p:cNvSpPr txBox="1"/>
          <p:nvPr/>
        </p:nvSpPr>
        <p:spPr>
          <a:xfrm>
            <a:off x="4954890" y="5729997"/>
            <a:ext cx="4248472" cy="369332"/>
          </a:xfrm>
          <a:prstGeom prst="rect">
            <a:avLst/>
          </a:prstGeom>
          <a:noFill/>
        </p:spPr>
        <p:txBody>
          <a:bodyPr wrap="square" rtlCol="0">
            <a:spAutoFit/>
          </a:bodyPr>
          <a:lstStyle/>
          <a:p>
            <a:r>
              <a:rPr kumimoji="1" lang="en-US" altLang="ja-JP" dirty="0"/>
              <a:t>SIR: </a:t>
            </a:r>
            <a:r>
              <a:rPr kumimoji="1" lang="ja-JP" altLang="en-US" dirty="0"/>
              <a:t>所望信号と干渉信号の電力比</a:t>
            </a:r>
          </a:p>
        </p:txBody>
      </p:sp>
    </p:spTree>
    <p:extLst>
      <p:ext uri="{BB962C8B-B14F-4D97-AF65-F5344CB8AC3E}">
        <p14:creationId xmlns:p14="http://schemas.microsoft.com/office/powerpoint/2010/main" val="1241385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06090"/>
          </a:xfrm>
        </p:spPr>
        <p:txBody>
          <a:bodyPr>
            <a:normAutofit/>
          </a:bodyPr>
          <a:lstStyle/>
          <a:p>
            <a:r>
              <a:rPr kumimoji="1" lang="en-US" altLang="ja-JP" sz="3200" dirty="0"/>
              <a:t>6.</a:t>
            </a:r>
            <a:r>
              <a:rPr lang="ja-JP" altLang="en-US" sz="3200" dirty="0"/>
              <a:t> シミュレーション</a:t>
            </a:r>
            <a:r>
              <a:rPr lang="en-US" altLang="ja-JP" sz="3200" dirty="0"/>
              <a:t>(</a:t>
            </a:r>
            <a:r>
              <a:rPr lang="ja-JP" altLang="en-US" sz="3200" dirty="0"/>
              <a:t>結果</a:t>
            </a:r>
            <a:r>
              <a:rPr lang="en-US" altLang="ja-JP" sz="3200" dirty="0"/>
              <a:t>)</a:t>
            </a:r>
            <a:endParaRPr kumimoji="1" lang="ja-JP" altLang="en-US" sz="3200" dirty="0"/>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37</a:t>
            </a:fld>
            <a:endParaRPr kumimoji="1" lang="ja-JP" altLang="en-US"/>
          </a:p>
        </p:txBody>
      </p:sp>
      <p:sp>
        <p:nvSpPr>
          <p:cNvPr id="6" name="テキスト ボックス 5"/>
          <p:cNvSpPr txBox="1"/>
          <p:nvPr/>
        </p:nvSpPr>
        <p:spPr>
          <a:xfrm>
            <a:off x="971600" y="4933528"/>
            <a:ext cx="7488832" cy="1569660"/>
          </a:xfrm>
          <a:prstGeom prst="rect">
            <a:avLst/>
          </a:prstGeom>
          <a:noFill/>
        </p:spPr>
        <p:txBody>
          <a:bodyPr wrap="square" rtlCol="0">
            <a:spAutoFit/>
          </a:bodyPr>
          <a:lstStyle/>
          <a:p>
            <a:r>
              <a:rPr lang="ja-JP" altLang="en-US" sz="2400" u="sng" dirty="0"/>
              <a:t>最適なパラメータを用いて</a:t>
            </a:r>
            <a:r>
              <a:rPr lang="en-US" altLang="ja-JP" sz="2400" u="sng" dirty="0"/>
              <a:t>DIEM</a:t>
            </a:r>
            <a:r>
              <a:rPr lang="ja-JP" altLang="en-US" sz="2400" u="sng" dirty="0"/>
              <a:t>で推定した　　　　　　　と</a:t>
            </a:r>
            <a:endParaRPr lang="en-US" altLang="ja-JP" sz="2400" u="sng" dirty="0"/>
          </a:p>
          <a:p>
            <a:r>
              <a:rPr lang="ja-JP" altLang="en-US" sz="2400" u="sng" dirty="0"/>
              <a:t>完全な分離行列　　　　　　　でＳＩＲを比較したとき，ほぼ</a:t>
            </a:r>
            <a:endParaRPr lang="en-US" altLang="ja-JP" sz="2400" u="sng" dirty="0"/>
          </a:p>
          <a:p>
            <a:r>
              <a:rPr lang="ja-JP" altLang="en-US" sz="2400" u="sng" dirty="0"/>
              <a:t>一致している．　　　　　　　　</a:t>
            </a:r>
            <a:endParaRPr lang="en-US" altLang="ja-JP" sz="2400" u="sng" dirty="0"/>
          </a:p>
          <a:p>
            <a:r>
              <a:rPr lang="ja-JP" altLang="en-US" sz="2400" dirty="0"/>
              <a:t>（（２）式の</a:t>
            </a:r>
            <a:r>
              <a:rPr lang="en-US" altLang="ja-JP" sz="2400" dirty="0"/>
              <a:t>n(t)</a:t>
            </a:r>
            <a:r>
              <a:rPr lang="ja-JP" altLang="en-US" sz="2400" dirty="0"/>
              <a:t>の分散の決め方は付録</a:t>
            </a:r>
            <a:r>
              <a:rPr lang="en-US" altLang="ja-JP" sz="2400" dirty="0"/>
              <a:t>P.25</a:t>
            </a:r>
            <a:r>
              <a:rPr lang="ja-JP" altLang="en-US" sz="2400" dirty="0"/>
              <a:t>に記載）</a:t>
            </a:r>
            <a:endParaRPr lang="en-US" altLang="ja-JP" sz="2400" dirty="0"/>
          </a:p>
        </p:txBody>
      </p:sp>
      <p:graphicFrame>
        <p:nvGraphicFramePr>
          <p:cNvPr id="9" name="コンテンツ プレースホルダー 8"/>
          <p:cNvGraphicFramePr>
            <a:graphicFrameLocks noGrp="1"/>
          </p:cNvGraphicFramePr>
          <p:nvPr>
            <p:ph idx="1"/>
            <p:extLst>
              <p:ext uri="{D42A27DB-BD31-4B8C-83A1-F6EECF244321}">
                <p14:modId xmlns:p14="http://schemas.microsoft.com/office/powerpoint/2010/main" val="663330313"/>
              </p:ext>
            </p:extLst>
          </p:nvPr>
        </p:nvGraphicFramePr>
        <p:xfrm>
          <a:off x="899592" y="764704"/>
          <a:ext cx="7632848" cy="4104456"/>
        </p:xfrm>
        <a:graphic>
          <a:graphicData uri="http://schemas.openxmlformats.org/drawingml/2006/chart">
            <c:chart xmlns:c="http://schemas.openxmlformats.org/drawingml/2006/chart" xmlns:r="http://schemas.openxmlformats.org/officeDocument/2006/relationships" r:id="rId2"/>
          </a:graphicData>
        </a:graphic>
      </p:graphicFrame>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381" y="4957338"/>
            <a:ext cx="1413490" cy="327992"/>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848" y="5373216"/>
            <a:ext cx="1296144" cy="272119"/>
          </a:xfrm>
          <a:prstGeom prst="rect">
            <a:avLst/>
          </a:prstGeom>
        </p:spPr>
      </p:pic>
    </p:spTree>
    <p:extLst>
      <p:ext uri="{BB962C8B-B14F-4D97-AF65-F5344CB8AC3E}">
        <p14:creationId xmlns:p14="http://schemas.microsoft.com/office/powerpoint/2010/main" val="2869608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850106"/>
          </a:xfrm>
        </p:spPr>
        <p:txBody>
          <a:bodyPr>
            <a:normAutofit/>
          </a:bodyPr>
          <a:lstStyle/>
          <a:p>
            <a:r>
              <a:rPr lang="en-US" altLang="ja-JP" sz="3200" dirty="0"/>
              <a:t>8. </a:t>
            </a:r>
            <a:r>
              <a:rPr lang="ja-JP" altLang="en-US" sz="3200" dirty="0"/>
              <a:t>まとめ</a:t>
            </a:r>
            <a:endParaRPr kumimoji="1" lang="ja-JP" altLang="en-US" sz="3200" dirty="0"/>
          </a:p>
        </p:txBody>
      </p:sp>
      <p:sp>
        <p:nvSpPr>
          <p:cNvPr id="3" name="コンテンツ プレースホルダー 2"/>
          <p:cNvSpPr>
            <a:spLocks noGrp="1"/>
          </p:cNvSpPr>
          <p:nvPr>
            <p:ph idx="1"/>
          </p:nvPr>
        </p:nvSpPr>
        <p:spPr>
          <a:xfrm>
            <a:off x="457200" y="908720"/>
            <a:ext cx="8229600" cy="5447630"/>
          </a:xfrm>
        </p:spPr>
        <p:txBody>
          <a:bodyPr>
            <a:normAutofit lnSpcReduction="10000"/>
          </a:bodyPr>
          <a:lstStyle/>
          <a:p>
            <a:pPr marL="0" indent="0">
              <a:buNone/>
            </a:pPr>
            <a:r>
              <a:rPr lang="ja-JP" altLang="en-US" sz="2800" dirty="0"/>
              <a:t>　</a:t>
            </a:r>
            <a:r>
              <a:rPr lang="en-US" altLang="ja-JP" sz="2800" dirty="0"/>
              <a:t>&lt;</a:t>
            </a:r>
            <a:r>
              <a:rPr lang="ja-JP" altLang="en-US" sz="2800" dirty="0"/>
              <a:t>まとめ</a:t>
            </a:r>
            <a:r>
              <a:rPr lang="en-US" altLang="ja-JP" sz="2800" dirty="0"/>
              <a:t>&gt;</a:t>
            </a:r>
          </a:p>
          <a:p>
            <a:pPr marL="0" indent="0">
              <a:buNone/>
            </a:pPr>
            <a:r>
              <a:rPr lang="en-US" altLang="ja-JP" sz="2800" dirty="0"/>
              <a:t>  </a:t>
            </a:r>
            <a:r>
              <a:rPr lang="ja-JP" altLang="en-US" sz="2800" dirty="0"/>
              <a:t>同時対角化問題の解法の一種である</a:t>
            </a:r>
            <a:r>
              <a:rPr lang="en-US" altLang="ja-JP" sz="2800" dirty="0"/>
              <a:t>DIEM</a:t>
            </a:r>
            <a:r>
              <a:rPr lang="ja-JP" altLang="en-US" sz="2800" dirty="0"/>
              <a:t>を用いて</a:t>
            </a:r>
            <a:endParaRPr lang="en-US" altLang="ja-JP" sz="2800" dirty="0"/>
          </a:p>
          <a:p>
            <a:pPr marL="0" indent="0">
              <a:buNone/>
            </a:pPr>
            <a:r>
              <a:rPr lang="en-US" altLang="ja-JP" sz="2800" dirty="0"/>
              <a:t>  </a:t>
            </a:r>
            <a:r>
              <a:rPr lang="ja-JP" altLang="en-US" sz="2800" dirty="0"/>
              <a:t>ブラインド音源分離を行うことができた．</a:t>
            </a:r>
            <a:endParaRPr lang="en-US" altLang="ja-JP" sz="2800" dirty="0"/>
          </a:p>
          <a:p>
            <a:pPr marL="0" indent="0">
              <a:buNone/>
            </a:pPr>
            <a:r>
              <a:rPr lang="en-US" altLang="ja-JP" sz="3000" dirty="0"/>
              <a:t>  </a:t>
            </a:r>
            <a:r>
              <a:rPr lang="ja-JP" altLang="en-US" sz="3000" dirty="0"/>
              <a:t>観測信号に雑音が混入したときに，影響を</a:t>
            </a:r>
            <a:r>
              <a:rPr lang="ja-JP" altLang="en-US" sz="3000" dirty="0" err="1"/>
              <a:t>ほ</a:t>
            </a:r>
            <a:r>
              <a:rPr lang="ja-JP" altLang="en-US" sz="3000" dirty="0"/>
              <a:t>とん</a:t>
            </a:r>
            <a:endParaRPr lang="en-US" altLang="ja-JP" sz="3000" dirty="0"/>
          </a:p>
          <a:p>
            <a:pPr marL="0" indent="0">
              <a:buNone/>
            </a:pPr>
            <a:r>
              <a:rPr lang="en-US" altLang="ja-JP" sz="3000" dirty="0"/>
              <a:t> </a:t>
            </a:r>
            <a:r>
              <a:rPr lang="ja-JP" altLang="en-US" sz="3000" dirty="0"/>
              <a:t> </a:t>
            </a:r>
            <a:r>
              <a:rPr lang="ja-JP" altLang="en-US" sz="3000" dirty="0" err="1"/>
              <a:t>ど</a:t>
            </a:r>
            <a:r>
              <a:rPr lang="ja-JP" altLang="en-US" sz="3000" dirty="0"/>
              <a:t>受けないことが確認できた．</a:t>
            </a:r>
            <a:endParaRPr lang="en-US" altLang="ja-JP" sz="3000" dirty="0"/>
          </a:p>
          <a:p>
            <a:pPr marL="0" indent="0">
              <a:buNone/>
            </a:pPr>
            <a:endParaRPr lang="en-US" altLang="ja-JP" sz="3000" dirty="0"/>
          </a:p>
          <a:p>
            <a:pPr marL="0" indent="0">
              <a:buNone/>
            </a:pPr>
            <a:r>
              <a:rPr lang="ja-JP" altLang="en-US" sz="3000" dirty="0"/>
              <a:t> </a:t>
            </a:r>
            <a:r>
              <a:rPr lang="en-US" altLang="ja-JP" sz="3000" dirty="0"/>
              <a:t>&lt;</a:t>
            </a:r>
            <a:r>
              <a:rPr lang="ja-JP" altLang="en-US" sz="3000" dirty="0"/>
              <a:t>今後の予定</a:t>
            </a:r>
            <a:r>
              <a:rPr lang="en-US" altLang="ja-JP" sz="3000" dirty="0"/>
              <a:t>&gt;</a:t>
            </a:r>
          </a:p>
          <a:p>
            <a:pPr marL="0" indent="0">
              <a:buNone/>
            </a:pPr>
            <a:r>
              <a:rPr lang="en-US" altLang="ja-JP" sz="2400" dirty="0"/>
              <a:t> </a:t>
            </a:r>
            <a:r>
              <a:rPr lang="ja-JP" altLang="en-US" sz="3000" dirty="0"/>
              <a:t>今回、瞬時混合による研究を進めたが、畳み込み混合においても</a:t>
            </a:r>
            <a:r>
              <a:rPr lang="en-US" altLang="ja-JP" sz="3000" dirty="0"/>
              <a:t>DIEM</a:t>
            </a:r>
            <a:r>
              <a:rPr lang="ja-JP" altLang="en-US" sz="3000" dirty="0"/>
              <a:t>に音声を適用し、雑音混入の状況下での特性を解明したい．</a:t>
            </a:r>
            <a:endParaRPr lang="en-US" altLang="ja-JP" sz="3000" dirty="0"/>
          </a:p>
          <a:p>
            <a:pPr marL="0" indent="0">
              <a:buNone/>
            </a:pPr>
            <a:r>
              <a:rPr lang="ja-JP" altLang="en-US" sz="3000" dirty="0"/>
              <a:t>　</a:t>
            </a:r>
            <a:endParaRPr kumimoji="1" lang="ja-JP" altLang="en-US" sz="3000" dirty="0"/>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38</a:t>
            </a:fld>
            <a:endParaRPr kumimoji="1" lang="ja-JP" altLang="en-US"/>
          </a:p>
        </p:txBody>
      </p:sp>
    </p:spTree>
    <p:extLst>
      <p:ext uri="{BB962C8B-B14F-4D97-AF65-F5344CB8AC3E}">
        <p14:creationId xmlns:p14="http://schemas.microsoft.com/office/powerpoint/2010/main" val="4294828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850106"/>
          </a:xfrm>
        </p:spPr>
        <p:txBody>
          <a:bodyPr>
            <a:normAutofit/>
          </a:bodyPr>
          <a:lstStyle/>
          <a:p>
            <a:r>
              <a:rPr lang="en-US" altLang="ja-JP" sz="3200" dirty="0"/>
              <a:t>9. </a:t>
            </a:r>
            <a:r>
              <a:rPr kumimoji="1" lang="en-US" altLang="ja-JP" sz="3200" dirty="0"/>
              <a:t> </a:t>
            </a:r>
            <a:r>
              <a:rPr kumimoji="1" lang="ja-JP" altLang="en-US" sz="3200" dirty="0"/>
              <a:t>参考文献</a:t>
            </a:r>
          </a:p>
        </p:txBody>
      </p:sp>
      <p:sp>
        <p:nvSpPr>
          <p:cNvPr id="3" name="コンテンツ プレースホルダー 2"/>
          <p:cNvSpPr>
            <a:spLocks noGrp="1"/>
          </p:cNvSpPr>
          <p:nvPr>
            <p:ph idx="1"/>
          </p:nvPr>
        </p:nvSpPr>
        <p:spPr>
          <a:xfrm>
            <a:off x="323528" y="1124744"/>
            <a:ext cx="8640960" cy="4392488"/>
          </a:xfrm>
        </p:spPr>
        <p:txBody>
          <a:bodyPr>
            <a:normAutofit/>
          </a:bodyPr>
          <a:lstStyle/>
          <a:p>
            <a:pPr marL="0" indent="0">
              <a:buNone/>
            </a:pPr>
            <a:r>
              <a:rPr kumimoji="1" lang="en-US" altLang="ja-JP" sz="2400" dirty="0"/>
              <a:t>[1] Gills </a:t>
            </a:r>
            <a:r>
              <a:rPr kumimoji="1" lang="en-US" altLang="ja-JP" sz="2400" dirty="0" err="1"/>
              <a:t>Chabriel</a:t>
            </a:r>
            <a:r>
              <a:rPr lang="ja-JP" altLang="en-US" sz="2400" dirty="0"/>
              <a:t> </a:t>
            </a:r>
            <a:r>
              <a:rPr lang="en-US" altLang="ja-JP" sz="2400" dirty="0"/>
              <a:t>and Jean </a:t>
            </a:r>
            <a:r>
              <a:rPr lang="en-US" altLang="ja-JP" sz="2400" dirty="0" err="1"/>
              <a:t>Barrere</a:t>
            </a:r>
            <a:r>
              <a:rPr lang="en-US" altLang="ja-JP" sz="2400" dirty="0"/>
              <a:t>, “A Direct Algorithm for Non-    orthogonal Approximate Joint </a:t>
            </a:r>
            <a:r>
              <a:rPr lang="en-US" altLang="ja-JP" sz="2400" dirty="0" err="1"/>
              <a:t>Diagonalization</a:t>
            </a:r>
            <a:r>
              <a:rPr lang="en-US" altLang="ja-JP" sz="2400" dirty="0"/>
              <a:t>” IEEE TRANSACTIONS </a:t>
            </a:r>
          </a:p>
          <a:p>
            <a:pPr marL="0" indent="0">
              <a:buNone/>
            </a:pPr>
            <a:r>
              <a:rPr kumimoji="1" lang="en-US" altLang="ja-JP" sz="2400" dirty="0"/>
              <a:t> ON SIGNAL PROCESSING,VOL.60,NO.1,January 2012,pp.39-47.</a:t>
            </a:r>
          </a:p>
          <a:p>
            <a:pPr marL="0" indent="0">
              <a:buNone/>
            </a:pPr>
            <a:r>
              <a:rPr lang="en-US" altLang="ja-JP" sz="2400" dirty="0"/>
              <a:t>[2] A. </a:t>
            </a:r>
            <a:r>
              <a:rPr lang="en-US" altLang="ja-JP" sz="2400" dirty="0" err="1"/>
              <a:t>Yeredor</a:t>
            </a:r>
            <a:r>
              <a:rPr lang="en-US" altLang="ja-JP" sz="2400" dirty="0"/>
              <a:t> ,“On Using Exact Joint </a:t>
            </a:r>
            <a:r>
              <a:rPr lang="en-US" altLang="ja-JP" sz="2400" dirty="0" err="1"/>
              <a:t>Diagonalization</a:t>
            </a:r>
            <a:r>
              <a:rPr lang="en-US" altLang="ja-JP" sz="2400" dirty="0"/>
              <a:t> for </a:t>
            </a:r>
            <a:r>
              <a:rPr lang="en-US" altLang="ja-JP" sz="2400" dirty="0" err="1"/>
              <a:t>Noniterative</a:t>
            </a:r>
            <a:r>
              <a:rPr lang="en-US" altLang="ja-JP" sz="2400" dirty="0"/>
              <a:t> Approximate Joint </a:t>
            </a:r>
            <a:r>
              <a:rPr lang="en-US" altLang="ja-JP" sz="2400" dirty="0" err="1"/>
              <a:t>Diagonalization</a:t>
            </a:r>
            <a:r>
              <a:rPr lang="en-US" altLang="ja-JP" sz="2400" dirty="0"/>
              <a:t>”,IEEE  SIGNAL PROCESSING LETTERS, VOL.12,NO.9,September 2005,pp.645-648.</a:t>
            </a:r>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39</a:t>
            </a:fld>
            <a:endParaRPr kumimoji="1" lang="ja-JP" altLang="en-US"/>
          </a:p>
        </p:txBody>
      </p:sp>
    </p:spTree>
    <p:extLst>
      <p:ext uri="{BB962C8B-B14F-4D97-AF65-F5344CB8AC3E}">
        <p14:creationId xmlns:p14="http://schemas.microsoft.com/office/powerpoint/2010/main" val="26151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443953" y="1196752"/>
            <a:ext cx="4038600" cy="5159598"/>
          </a:xfrm>
        </p:spPr>
        <p:txBody>
          <a:bodyPr>
            <a:normAutofit/>
          </a:bodyPr>
          <a:lstStyle/>
          <a:p>
            <a:pPr marL="457200" indent="-457200">
              <a:buFont typeface="+mj-ea"/>
              <a:buAutoNum type="circleNumDbPlain"/>
            </a:pPr>
            <a:r>
              <a:rPr kumimoji="1" lang="en-US" altLang="ja-JP" sz="2400" u="sng" dirty="0"/>
              <a:t>: </a:t>
            </a:r>
            <a:r>
              <a:rPr kumimoji="1" lang="ja-JP" altLang="en-US" sz="2400" u="sng" dirty="0"/>
              <a:t>従来の固定型</a:t>
            </a:r>
            <a:r>
              <a:rPr kumimoji="1" lang="en-US" altLang="ja-JP" sz="2400" u="sng" dirty="0"/>
              <a:t>BSS</a:t>
            </a:r>
            <a:r>
              <a:rPr kumimoji="1" lang="ja-JP" altLang="en-US" sz="2400" u="sng" dirty="0"/>
              <a:t>問題</a:t>
            </a:r>
            <a:endParaRPr kumimoji="1" lang="en-US" altLang="ja-JP" sz="2400" u="sng" dirty="0"/>
          </a:p>
          <a:p>
            <a:pPr marL="0" indent="0">
              <a:buNone/>
            </a:pPr>
            <a:endParaRPr kumimoji="1" lang="en-US" altLang="ja-JP" sz="2400" dirty="0"/>
          </a:p>
          <a:p>
            <a:pPr marL="0" indent="0">
              <a:buNone/>
            </a:pPr>
            <a:r>
              <a:rPr lang="ja-JP" altLang="en-US" sz="2400" dirty="0"/>
              <a:t>信号源の位置と観測信号の位置が</a:t>
            </a:r>
            <a:r>
              <a:rPr lang="ja-JP" altLang="en-US" sz="2400" u="sng" dirty="0">
                <a:solidFill>
                  <a:srgbClr val="FF0000"/>
                </a:solidFill>
              </a:rPr>
              <a:t>完全に固定</a:t>
            </a:r>
            <a:endParaRPr kumimoji="1" lang="en-US" altLang="ja-JP" sz="2400" u="sng" dirty="0">
              <a:solidFill>
                <a:srgbClr val="FF0000"/>
              </a:solidFill>
            </a:endParaRPr>
          </a:p>
          <a:p>
            <a:pPr marL="0" indent="0">
              <a:buNone/>
            </a:pPr>
            <a:endParaRPr kumimoji="1" lang="en-US" altLang="ja-JP" sz="2400" dirty="0"/>
          </a:p>
          <a:p>
            <a:pPr marL="0" indent="0">
              <a:buNone/>
            </a:pPr>
            <a:endParaRPr kumimoji="1" lang="en-US" altLang="ja-JP" sz="2400" dirty="0"/>
          </a:p>
          <a:p>
            <a:pPr marL="0" indent="0">
              <a:buNone/>
            </a:pPr>
            <a:r>
              <a:rPr lang="ja-JP" altLang="en-US" sz="2400" dirty="0"/>
              <a:t>信号源</a:t>
            </a:r>
            <a:r>
              <a:rPr lang="ja-JP" altLang="en-US" sz="2400" b="1" i="1" u="sng" dirty="0">
                <a:solidFill>
                  <a:srgbClr val="FF0000"/>
                </a:solidFill>
              </a:rPr>
              <a:t>固定</a:t>
            </a:r>
            <a:r>
              <a:rPr lang="ja-JP" altLang="en-US" sz="2400" dirty="0"/>
              <a:t>　　　　　観測信号</a:t>
            </a:r>
            <a:endParaRPr lang="en-US" altLang="ja-JP" sz="2400" dirty="0"/>
          </a:p>
          <a:p>
            <a:pPr marL="0" indent="0">
              <a:buNone/>
            </a:pPr>
            <a:r>
              <a:rPr kumimoji="1" lang="ja-JP" altLang="en-US" sz="2000" dirty="0"/>
              <a:t>　　　　　　</a:t>
            </a:r>
            <a:endParaRPr kumimoji="1" lang="en-US" altLang="ja-JP" sz="2000" dirty="0"/>
          </a:p>
          <a:p>
            <a:pPr marL="0" indent="0">
              <a:buNone/>
            </a:pPr>
            <a:endParaRPr lang="en-US" altLang="ja-JP" sz="2000" dirty="0"/>
          </a:p>
          <a:p>
            <a:pPr marL="0" indent="0">
              <a:buNone/>
            </a:pPr>
            <a:endParaRPr kumimoji="1" lang="en-US" altLang="ja-JP" sz="2400" dirty="0"/>
          </a:p>
          <a:p>
            <a:pPr marL="0" indent="0">
              <a:buNone/>
            </a:pPr>
            <a:endParaRPr lang="en-US" altLang="ja-JP" sz="2400" dirty="0"/>
          </a:p>
          <a:p>
            <a:pPr marL="0" indent="0">
              <a:buNone/>
            </a:pPr>
            <a:r>
              <a:rPr kumimoji="1" lang="ja-JP" altLang="en-US" sz="2400" dirty="0"/>
              <a:t>　　　 </a:t>
            </a:r>
            <a:r>
              <a:rPr kumimoji="1" lang="en-US" altLang="ja-JP" sz="2400" dirty="0"/>
              <a:t>Hello</a:t>
            </a:r>
          </a:p>
          <a:p>
            <a:pPr marL="0" indent="0">
              <a:buNone/>
            </a:pPr>
            <a:endParaRPr lang="en-US" altLang="ja-JP" sz="2400" dirty="0"/>
          </a:p>
          <a:p>
            <a:pPr marL="0" indent="0">
              <a:buNone/>
            </a:pPr>
            <a:endParaRPr kumimoji="1" lang="en-US" altLang="ja-JP" sz="2400" dirty="0"/>
          </a:p>
          <a:p>
            <a:pPr marL="0" indent="0">
              <a:buNone/>
            </a:pPr>
            <a:endParaRPr kumimoji="1" lang="en-US" altLang="ja-JP" sz="2400" dirty="0"/>
          </a:p>
          <a:p>
            <a:pPr marL="0" indent="0">
              <a:buNone/>
            </a:pPr>
            <a:endParaRPr lang="en-US" altLang="ja-JP" sz="2400" dirty="0"/>
          </a:p>
          <a:p>
            <a:pPr marL="0" indent="0">
              <a:buNone/>
            </a:pPr>
            <a:endParaRPr kumimoji="1" lang="ja-JP" altLang="en-US" sz="2400" dirty="0"/>
          </a:p>
        </p:txBody>
      </p:sp>
      <p:sp>
        <p:nvSpPr>
          <p:cNvPr id="4" name="コンテンツ プレースホルダー 3"/>
          <p:cNvSpPr>
            <a:spLocks noGrp="1"/>
          </p:cNvSpPr>
          <p:nvPr>
            <p:ph sz="half" idx="2"/>
          </p:nvPr>
        </p:nvSpPr>
        <p:spPr>
          <a:xfrm>
            <a:off x="4648200" y="1196752"/>
            <a:ext cx="4038600" cy="5159598"/>
          </a:xfrm>
        </p:spPr>
        <p:txBody>
          <a:bodyPr>
            <a:normAutofit/>
          </a:bodyPr>
          <a:lstStyle/>
          <a:p>
            <a:pPr marL="0" indent="0">
              <a:buNone/>
            </a:pPr>
            <a:r>
              <a:rPr lang="ja-JP" altLang="en-US" sz="2400" dirty="0"/>
              <a:t>②</a:t>
            </a:r>
            <a:r>
              <a:rPr lang="en-US" altLang="ja-JP" sz="2400" dirty="0"/>
              <a:t> </a:t>
            </a:r>
            <a:r>
              <a:rPr lang="en-US" altLang="ja-JP" sz="2400" u="sng" dirty="0"/>
              <a:t>: </a:t>
            </a:r>
            <a:r>
              <a:rPr lang="ja-JP" altLang="en-US" sz="2400" u="sng" dirty="0"/>
              <a:t>提案する適応型</a:t>
            </a:r>
            <a:r>
              <a:rPr lang="en-US" altLang="ja-JP" sz="2400" u="sng" dirty="0"/>
              <a:t>BSS</a:t>
            </a:r>
            <a:r>
              <a:rPr lang="ja-JP" altLang="en-US" sz="2400" u="sng" dirty="0"/>
              <a:t>問題</a:t>
            </a:r>
            <a:endParaRPr lang="en-US" altLang="ja-JP" sz="2400" u="sng" dirty="0"/>
          </a:p>
          <a:p>
            <a:pPr marL="0" indent="0">
              <a:buNone/>
            </a:pPr>
            <a:endParaRPr kumimoji="1" lang="en-US" altLang="ja-JP" sz="2400" u="sng" dirty="0"/>
          </a:p>
          <a:p>
            <a:pPr marL="0" indent="0">
              <a:buNone/>
            </a:pPr>
            <a:r>
              <a:rPr lang="ja-JP" altLang="en-US" sz="2400" dirty="0"/>
              <a:t>信号源と，信号源の位置が</a:t>
            </a:r>
            <a:endParaRPr lang="en-US" altLang="ja-JP" sz="2400" dirty="0"/>
          </a:p>
          <a:p>
            <a:pPr marL="0" indent="0">
              <a:buNone/>
            </a:pPr>
            <a:r>
              <a:rPr lang="ja-JP" altLang="en-US" sz="2400" u="sng" dirty="0">
                <a:solidFill>
                  <a:srgbClr val="FF0000"/>
                </a:solidFill>
              </a:rPr>
              <a:t>観測中に変動</a:t>
            </a:r>
            <a:endParaRPr lang="en-US" altLang="ja-JP" sz="2400" u="sng" dirty="0">
              <a:solidFill>
                <a:srgbClr val="FF0000"/>
              </a:solidFill>
            </a:endParaRPr>
          </a:p>
          <a:p>
            <a:pPr marL="0" indent="0">
              <a:buNone/>
            </a:pPr>
            <a:r>
              <a:rPr lang="ja-JP" altLang="en-US" sz="2400" dirty="0">
                <a:solidFill>
                  <a:srgbClr val="FF0000"/>
                </a:solidFill>
              </a:rPr>
              <a:t>　　　　　　　　　　　　　</a:t>
            </a:r>
            <a:r>
              <a:rPr lang="ja-JP" altLang="en-US" sz="2000" dirty="0"/>
              <a:t>観測信号</a:t>
            </a:r>
            <a:r>
              <a:rPr kumimoji="1" lang="ja-JP" altLang="en-US" sz="2400" u="sng" dirty="0">
                <a:solidFill>
                  <a:srgbClr val="FF0000"/>
                </a:solidFill>
              </a:rPr>
              <a:t>　　　</a:t>
            </a:r>
          </a:p>
        </p:txBody>
      </p:sp>
      <p:sp>
        <p:nvSpPr>
          <p:cNvPr id="5" name="スライド番号プレースホルダー 4"/>
          <p:cNvSpPr>
            <a:spLocks noGrp="1"/>
          </p:cNvSpPr>
          <p:nvPr>
            <p:ph type="sldNum" sz="quarter" idx="12"/>
          </p:nvPr>
        </p:nvSpPr>
        <p:spPr/>
        <p:txBody>
          <a:bodyPr/>
          <a:lstStyle/>
          <a:p>
            <a:fld id="{C9689C3F-6F3D-43EB-BA0D-08FB6809879B}" type="slidenum">
              <a:rPr kumimoji="1" lang="ja-JP" altLang="en-US" smtClean="0"/>
              <a:pPr/>
              <a:t>4</a:t>
            </a:fld>
            <a:endParaRPr kumimoji="1" lang="ja-JP" altLang="en-US" dirty="0"/>
          </a:p>
        </p:txBody>
      </p:sp>
      <p:sp>
        <p:nvSpPr>
          <p:cNvPr id="6" name="タイトル 1"/>
          <p:cNvSpPr>
            <a:spLocks noGrp="1"/>
          </p:cNvSpPr>
          <p:nvPr>
            <p:ph type="title"/>
          </p:nvPr>
        </p:nvSpPr>
        <p:spPr>
          <a:xfrm>
            <a:off x="457200" y="274638"/>
            <a:ext cx="8229600" cy="777875"/>
          </a:xfrm>
        </p:spPr>
        <p:txBody>
          <a:bodyPr>
            <a:normAutofit fontScale="90000"/>
          </a:bodyPr>
          <a:lstStyle/>
          <a:p>
            <a:r>
              <a:rPr lang="en-US" altLang="ja-JP" sz="3200" dirty="0"/>
              <a:t>2.</a:t>
            </a:r>
            <a:r>
              <a:rPr lang="ja-JP" altLang="en-US" sz="3200" dirty="0"/>
              <a:t>従来の固定型</a:t>
            </a:r>
            <a:r>
              <a:rPr kumimoji="1" lang="en-US" altLang="ja-JP" sz="3200" dirty="0"/>
              <a:t>BSS</a:t>
            </a:r>
            <a:r>
              <a:rPr kumimoji="1" lang="ja-JP" altLang="en-US" sz="3200" dirty="0"/>
              <a:t>問題</a:t>
            </a:r>
            <a:r>
              <a:rPr lang="ja-JP" altLang="en-US" sz="3200" dirty="0"/>
              <a:t>と提案する適応型</a:t>
            </a:r>
            <a:r>
              <a:rPr lang="en-US" altLang="ja-JP" sz="3200" dirty="0"/>
              <a:t>BSS</a:t>
            </a:r>
            <a:r>
              <a:rPr lang="ja-JP" altLang="en-US" sz="3200" dirty="0"/>
              <a:t>問題</a:t>
            </a:r>
            <a:endParaRPr kumimoji="1" lang="ja-JP" altLang="en-US" sz="3200" dirty="0"/>
          </a:p>
        </p:txBody>
      </p:sp>
      <p:sp>
        <p:nvSpPr>
          <p:cNvPr id="9" name="正方形/長方形 8"/>
          <p:cNvSpPr/>
          <p:nvPr/>
        </p:nvSpPr>
        <p:spPr>
          <a:xfrm>
            <a:off x="539552" y="4293096"/>
            <a:ext cx="3744416" cy="2090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下矢印 9"/>
          <p:cNvSpPr/>
          <p:nvPr/>
        </p:nvSpPr>
        <p:spPr>
          <a:xfrm>
            <a:off x="1867026" y="1573863"/>
            <a:ext cx="936104"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角丸四角形 10"/>
          <p:cNvSpPr/>
          <p:nvPr/>
        </p:nvSpPr>
        <p:spPr>
          <a:xfrm>
            <a:off x="457200" y="2005846"/>
            <a:ext cx="3718801" cy="9956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 name="直線矢印コネクタ 13"/>
          <p:cNvCxnSpPr/>
          <p:nvPr/>
        </p:nvCxnSpPr>
        <p:spPr>
          <a:xfrm flipV="1">
            <a:off x="1217507" y="4736209"/>
            <a:ext cx="1742488" cy="5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1176331" y="5548468"/>
            <a:ext cx="1742488" cy="5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cxnSpLocks/>
          </p:cNvCxnSpPr>
          <p:nvPr/>
        </p:nvCxnSpPr>
        <p:spPr>
          <a:xfrm>
            <a:off x="1185519" y="4736210"/>
            <a:ext cx="1733300" cy="812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cxnSpLocks/>
          </p:cNvCxnSpPr>
          <p:nvPr/>
        </p:nvCxnSpPr>
        <p:spPr>
          <a:xfrm flipV="1">
            <a:off x="1185519" y="4736209"/>
            <a:ext cx="1774476" cy="820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右中かっこ 31"/>
          <p:cNvSpPr/>
          <p:nvPr/>
        </p:nvSpPr>
        <p:spPr>
          <a:xfrm rot="5400000">
            <a:off x="1914717" y="4905015"/>
            <a:ext cx="226026" cy="1574471"/>
          </a:xfrm>
          <a:prstGeom prst="rightBrace">
            <a:avLst>
              <a:gd name="adj1" fmla="val 47982"/>
              <a:gd name="adj2" fmla="val 483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sp>
        <p:nvSpPr>
          <p:cNvPr id="34" name="テキスト ボックス 33"/>
          <p:cNvSpPr txBox="1"/>
          <p:nvPr/>
        </p:nvSpPr>
        <p:spPr>
          <a:xfrm>
            <a:off x="2111320" y="5738807"/>
            <a:ext cx="917113" cy="369332"/>
          </a:xfrm>
          <a:prstGeom prst="rect">
            <a:avLst/>
          </a:prstGeom>
          <a:noFill/>
        </p:spPr>
        <p:txBody>
          <a:bodyPr wrap="square" rtlCol="0">
            <a:spAutoFit/>
          </a:bodyPr>
          <a:lstStyle/>
          <a:p>
            <a:r>
              <a:rPr kumimoji="1" lang="ja-JP" altLang="en-US" dirty="0"/>
              <a:t>混合系</a:t>
            </a:r>
          </a:p>
        </p:txBody>
      </p:sp>
      <p:sp>
        <p:nvSpPr>
          <p:cNvPr id="35" name="楕円 34"/>
          <p:cNvSpPr/>
          <p:nvPr/>
        </p:nvSpPr>
        <p:spPr>
          <a:xfrm>
            <a:off x="430920" y="3614748"/>
            <a:ext cx="1836824"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0" name="直線矢印コネクタ 39"/>
          <p:cNvCxnSpPr>
            <a:cxnSpLocks/>
          </p:cNvCxnSpPr>
          <p:nvPr/>
        </p:nvCxnSpPr>
        <p:spPr>
          <a:xfrm flipH="1">
            <a:off x="1691680" y="2830636"/>
            <a:ext cx="397072" cy="677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a:off x="6199448" y="1577511"/>
            <a:ext cx="936104"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角丸四角形 43"/>
          <p:cNvSpPr/>
          <p:nvPr/>
        </p:nvSpPr>
        <p:spPr>
          <a:xfrm>
            <a:off x="4693799" y="2005846"/>
            <a:ext cx="3718801" cy="9707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テキスト ボックス 47"/>
          <p:cNvSpPr txBox="1"/>
          <p:nvPr/>
        </p:nvSpPr>
        <p:spPr>
          <a:xfrm>
            <a:off x="625672" y="1733672"/>
            <a:ext cx="934802" cy="400110"/>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sz="2000" dirty="0"/>
              <a:t>モデル</a:t>
            </a:r>
            <a:endParaRPr kumimoji="1" lang="ja-JP" altLang="en-US" sz="2000" dirty="0"/>
          </a:p>
        </p:txBody>
      </p:sp>
      <p:sp>
        <p:nvSpPr>
          <p:cNvPr id="53" name="テキスト ボックス 52"/>
          <p:cNvSpPr txBox="1"/>
          <p:nvPr/>
        </p:nvSpPr>
        <p:spPr>
          <a:xfrm>
            <a:off x="4774446" y="1717879"/>
            <a:ext cx="934802" cy="400110"/>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sz="2000" dirty="0"/>
              <a:t>モデル</a:t>
            </a:r>
            <a:endParaRPr kumimoji="1" lang="ja-JP" altLang="en-US" sz="2000" dirty="0"/>
          </a:p>
        </p:txBody>
      </p:sp>
      <p:pic>
        <p:nvPicPr>
          <p:cNvPr id="54" name="図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2073" y="3269372"/>
            <a:ext cx="482251" cy="509921"/>
          </a:xfrm>
          <a:prstGeom prst="rect">
            <a:avLst/>
          </a:prstGeom>
        </p:spPr>
      </p:pic>
      <p:cxnSp>
        <p:nvCxnSpPr>
          <p:cNvPr id="55" name="直線矢印コネクタ 54"/>
          <p:cNvCxnSpPr/>
          <p:nvPr/>
        </p:nvCxnSpPr>
        <p:spPr>
          <a:xfrm flipV="1">
            <a:off x="5614371" y="3524332"/>
            <a:ext cx="175494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4482553" y="1196752"/>
            <a:ext cx="0" cy="5256584"/>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59" name="図 58"/>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35624" y="4129750"/>
            <a:ext cx="482251" cy="509921"/>
          </a:xfrm>
          <a:prstGeom prst="rect">
            <a:avLst/>
          </a:prstGeom>
        </p:spPr>
      </p:pic>
      <p:sp>
        <p:nvSpPr>
          <p:cNvPr id="61" name="下矢印 60"/>
          <p:cNvSpPr/>
          <p:nvPr/>
        </p:nvSpPr>
        <p:spPr>
          <a:xfrm>
            <a:off x="6269644" y="4720477"/>
            <a:ext cx="936104" cy="411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2" name="図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8385" y="5182329"/>
            <a:ext cx="482251" cy="478919"/>
          </a:xfrm>
          <a:prstGeom prst="rect">
            <a:avLst/>
          </a:prstGeom>
        </p:spPr>
      </p:pic>
      <p:pic>
        <p:nvPicPr>
          <p:cNvPr id="63" name="図 62"/>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016797" y="6086384"/>
            <a:ext cx="482251" cy="509921"/>
          </a:xfrm>
          <a:prstGeom prst="rect">
            <a:avLst/>
          </a:prstGeom>
        </p:spPr>
      </p:pic>
      <p:sp>
        <p:nvSpPr>
          <p:cNvPr id="64" name="右カーブ矢印 63"/>
          <p:cNvSpPr/>
          <p:nvPr/>
        </p:nvSpPr>
        <p:spPr>
          <a:xfrm>
            <a:off x="4551757" y="4558910"/>
            <a:ext cx="464491" cy="1824428"/>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65" name="直線矢印コネクタ 64"/>
          <p:cNvCxnSpPr/>
          <p:nvPr/>
        </p:nvCxnSpPr>
        <p:spPr>
          <a:xfrm flipV="1">
            <a:off x="5614322" y="3563364"/>
            <a:ext cx="1774476" cy="820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a:off x="5636014" y="3561406"/>
            <a:ext cx="1733300" cy="812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5618167" y="4384586"/>
            <a:ext cx="1742488" cy="5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7382347" y="3389989"/>
            <a:ext cx="1138806" cy="13234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テキスト ボックス 73"/>
          <p:cNvSpPr txBox="1"/>
          <p:nvPr/>
        </p:nvSpPr>
        <p:spPr>
          <a:xfrm>
            <a:off x="8521349" y="3715224"/>
            <a:ext cx="461665" cy="621467"/>
          </a:xfrm>
          <a:prstGeom prst="rect">
            <a:avLst/>
          </a:prstGeom>
          <a:noFill/>
        </p:spPr>
        <p:txBody>
          <a:bodyPr vert="eaVert" wrap="square" rtlCol="0">
            <a:spAutoFit/>
          </a:bodyPr>
          <a:lstStyle/>
          <a:p>
            <a:r>
              <a:rPr lang="ja-JP" altLang="en-US" dirty="0">
                <a:solidFill>
                  <a:srgbClr val="FF0000"/>
                </a:solidFill>
              </a:rPr>
              <a:t>固定</a:t>
            </a:r>
            <a:endParaRPr kumimoji="1" lang="ja-JP" altLang="en-US" dirty="0">
              <a:solidFill>
                <a:srgbClr val="FF0000"/>
              </a:solidFill>
            </a:endParaRPr>
          </a:p>
        </p:txBody>
      </p:sp>
      <p:sp>
        <p:nvSpPr>
          <p:cNvPr id="75" name="テキスト ボックス 74"/>
          <p:cNvSpPr txBox="1"/>
          <p:nvPr/>
        </p:nvSpPr>
        <p:spPr>
          <a:xfrm>
            <a:off x="4571133" y="3205789"/>
            <a:ext cx="660144" cy="307777"/>
          </a:xfrm>
          <a:prstGeom prst="rect">
            <a:avLst/>
          </a:prstGeom>
          <a:noFill/>
        </p:spPr>
        <p:txBody>
          <a:bodyPr wrap="square" rtlCol="0">
            <a:spAutoFit/>
          </a:bodyPr>
          <a:lstStyle/>
          <a:p>
            <a:r>
              <a:rPr kumimoji="1" lang="en-US" altLang="ja-JP" sz="1400" dirty="0"/>
              <a:t>A</a:t>
            </a:r>
            <a:r>
              <a:rPr kumimoji="1" lang="ja-JP" altLang="en-US" sz="1400" dirty="0"/>
              <a:t>さん</a:t>
            </a:r>
          </a:p>
        </p:txBody>
      </p:sp>
      <p:sp>
        <p:nvSpPr>
          <p:cNvPr id="76" name="テキスト ボックス 75"/>
          <p:cNvSpPr txBox="1"/>
          <p:nvPr/>
        </p:nvSpPr>
        <p:spPr>
          <a:xfrm>
            <a:off x="4569107" y="4025958"/>
            <a:ext cx="660144" cy="307777"/>
          </a:xfrm>
          <a:prstGeom prst="rect">
            <a:avLst/>
          </a:prstGeom>
          <a:noFill/>
        </p:spPr>
        <p:txBody>
          <a:bodyPr wrap="square" rtlCol="0">
            <a:spAutoFit/>
          </a:bodyPr>
          <a:lstStyle/>
          <a:p>
            <a:r>
              <a:rPr lang="ja-JP" altLang="en-US" sz="1400" b="1" dirty="0"/>
              <a:t>Ｂさん</a:t>
            </a:r>
            <a:endParaRPr kumimoji="1" lang="ja-JP" altLang="en-US" sz="1400" b="1" dirty="0"/>
          </a:p>
        </p:txBody>
      </p:sp>
      <p:sp>
        <p:nvSpPr>
          <p:cNvPr id="77" name="テキスト ボックス 76"/>
          <p:cNvSpPr txBox="1"/>
          <p:nvPr/>
        </p:nvSpPr>
        <p:spPr>
          <a:xfrm>
            <a:off x="5639568" y="5805264"/>
            <a:ext cx="660144" cy="307777"/>
          </a:xfrm>
          <a:prstGeom prst="rect">
            <a:avLst/>
          </a:prstGeom>
          <a:noFill/>
        </p:spPr>
        <p:txBody>
          <a:bodyPr wrap="square" rtlCol="0">
            <a:spAutoFit/>
          </a:bodyPr>
          <a:lstStyle/>
          <a:p>
            <a:r>
              <a:rPr lang="ja-JP" altLang="en-US" sz="1400" b="1" dirty="0"/>
              <a:t>Ｃさん</a:t>
            </a:r>
            <a:endParaRPr kumimoji="1" lang="ja-JP" altLang="en-US" sz="1400" b="1" dirty="0"/>
          </a:p>
        </p:txBody>
      </p:sp>
      <p:sp>
        <p:nvSpPr>
          <p:cNvPr id="78" name="テキスト ボックス 77"/>
          <p:cNvSpPr txBox="1"/>
          <p:nvPr/>
        </p:nvSpPr>
        <p:spPr>
          <a:xfrm>
            <a:off x="4582818" y="5168188"/>
            <a:ext cx="660144" cy="307777"/>
          </a:xfrm>
          <a:prstGeom prst="rect">
            <a:avLst/>
          </a:prstGeom>
          <a:noFill/>
        </p:spPr>
        <p:txBody>
          <a:bodyPr wrap="square" rtlCol="0">
            <a:spAutoFit/>
          </a:bodyPr>
          <a:lstStyle/>
          <a:p>
            <a:r>
              <a:rPr kumimoji="1" lang="en-US" altLang="ja-JP" sz="1400" dirty="0"/>
              <a:t>A</a:t>
            </a:r>
            <a:r>
              <a:rPr kumimoji="1" lang="ja-JP" altLang="en-US" sz="1400" dirty="0"/>
              <a:t>さん</a:t>
            </a:r>
          </a:p>
        </p:txBody>
      </p:sp>
      <p:sp>
        <p:nvSpPr>
          <p:cNvPr id="79" name="テキスト ボックス 78"/>
          <p:cNvSpPr txBox="1"/>
          <p:nvPr/>
        </p:nvSpPr>
        <p:spPr>
          <a:xfrm>
            <a:off x="4998808" y="6018821"/>
            <a:ext cx="1149632" cy="646331"/>
          </a:xfrm>
          <a:prstGeom prst="rect">
            <a:avLst/>
          </a:prstGeom>
          <a:noFill/>
        </p:spPr>
        <p:txBody>
          <a:bodyPr wrap="square" rtlCol="0">
            <a:spAutoFit/>
          </a:bodyPr>
          <a:lstStyle/>
          <a:p>
            <a:r>
              <a:rPr kumimoji="1" lang="ja-JP" altLang="en-US" dirty="0">
                <a:solidFill>
                  <a:srgbClr val="FF0000"/>
                </a:solidFill>
              </a:rPr>
              <a:t>話者と，位置変動</a:t>
            </a:r>
          </a:p>
        </p:txBody>
      </p:sp>
      <p:cxnSp>
        <p:nvCxnSpPr>
          <p:cNvPr id="80" name="直線矢印コネクタ 79"/>
          <p:cNvCxnSpPr/>
          <p:nvPr/>
        </p:nvCxnSpPr>
        <p:spPr>
          <a:xfrm flipV="1">
            <a:off x="5609478" y="5382532"/>
            <a:ext cx="175494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5614322" y="5384627"/>
            <a:ext cx="1733300" cy="812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a:stCxn id="63" idx="3"/>
          </p:cNvCxnSpPr>
          <p:nvPr/>
        </p:nvCxnSpPr>
        <p:spPr>
          <a:xfrm flipV="1">
            <a:off x="6499048" y="5421788"/>
            <a:ext cx="848574" cy="9195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stCxn id="63" idx="3"/>
          </p:cNvCxnSpPr>
          <p:nvPr/>
        </p:nvCxnSpPr>
        <p:spPr>
          <a:xfrm flipV="1">
            <a:off x="6499048" y="6237312"/>
            <a:ext cx="861607" cy="1040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p:cNvSpPr/>
          <p:nvPr/>
        </p:nvSpPr>
        <p:spPr>
          <a:xfrm>
            <a:off x="7359017" y="5100226"/>
            <a:ext cx="1093196" cy="15241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テキスト ボックス 86"/>
          <p:cNvSpPr txBox="1"/>
          <p:nvPr/>
        </p:nvSpPr>
        <p:spPr>
          <a:xfrm>
            <a:off x="8441122" y="5390003"/>
            <a:ext cx="461665" cy="621467"/>
          </a:xfrm>
          <a:prstGeom prst="rect">
            <a:avLst/>
          </a:prstGeom>
          <a:noFill/>
        </p:spPr>
        <p:txBody>
          <a:bodyPr vert="eaVert" wrap="square" rtlCol="0">
            <a:spAutoFit/>
          </a:bodyPr>
          <a:lstStyle/>
          <a:p>
            <a:r>
              <a:rPr lang="ja-JP" altLang="en-US" dirty="0">
                <a:solidFill>
                  <a:srgbClr val="FF0000"/>
                </a:solidFill>
              </a:rPr>
              <a:t>固定</a:t>
            </a:r>
            <a:endParaRPr kumimoji="1" lang="ja-JP" altLang="en-US" dirty="0">
              <a:solidFill>
                <a:srgbClr val="FF0000"/>
              </a:solidFill>
            </a:endParaRPr>
          </a:p>
        </p:txBody>
      </p:sp>
      <p:sp>
        <p:nvSpPr>
          <p:cNvPr id="88" name="テキスト ボックス 87"/>
          <p:cNvSpPr txBox="1"/>
          <p:nvPr/>
        </p:nvSpPr>
        <p:spPr>
          <a:xfrm>
            <a:off x="4698312" y="4747784"/>
            <a:ext cx="1822331" cy="369332"/>
          </a:xfrm>
          <a:prstGeom prst="rect">
            <a:avLst/>
          </a:prstGeom>
          <a:noFill/>
        </p:spPr>
        <p:txBody>
          <a:bodyPr wrap="square" rtlCol="0">
            <a:spAutoFit/>
          </a:bodyPr>
          <a:lstStyle/>
          <a:p>
            <a:r>
              <a:rPr lang="ja-JP" altLang="en-US" b="1" i="1" u="sng" dirty="0">
                <a:solidFill>
                  <a:schemeClr val="accent4"/>
                </a:solidFill>
              </a:rPr>
              <a:t>観測中に変動</a:t>
            </a:r>
            <a:endParaRPr kumimoji="1" lang="ja-JP" altLang="en-US" b="1" i="1" u="sng" dirty="0">
              <a:solidFill>
                <a:schemeClr val="accent4"/>
              </a:solidFill>
            </a:endParaRPr>
          </a:p>
        </p:txBody>
      </p:sp>
      <p:pic>
        <p:nvPicPr>
          <p:cNvPr id="56" name="図 55">
            <a:extLst>
              <a:ext uri="{FF2B5EF4-FFF2-40B4-BE49-F238E27FC236}">
                <a16:creationId xmlns:a16="http://schemas.microsoft.com/office/drawing/2014/main" xmlns="" id="{FCF1430B-6836-4D8A-A6C3-F667B87F7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275" y="4425395"/>
            <a:ext cx="482251" cy="509921"/>
          </a:xfrm>
          <a:prstGeom prst="rect">
            <a:avLst/>
          </a:prstGeom>
        </p:spPr>
      </p:pic>
      <p:pic>
        <p:nvPicPr>
          <p:cNvPr id="67" name="図 66">
            <a:extLst>
              <a:ext uri="{FF2B5EF4-FFF2-40B4-BE49-F238E27FC236}">
                <a16:creationId xmlns:a16="http://schemas.microsoft.com/office/drawing/2014/main" xmlns="" id="{99FDF3A6-824E-490D-9A4C-19BD9FCE02D8}"/>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1930" y="5223348"/>
            <a:ext cx="482251" cy="509921"/>
          </a:xfrm>
          <a:prstGeom prst="rect">
            <a:avLst/>
          </a:prstGeom>
        </p:spPr>
      </p:pic>
      <p:pic>
        <p:nvPicPr>
          <p:cNvPr id="92" name="図 91"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117314" y="4363974"/>
            <a:ext cx="1097937" cy="740473"/>
          </a:xfrm>
          <a:prstGeom prst="rect">
            <a:avLst/>
          </a:prstGeom>
        </p:spPr>
      </p:pic>
      <p:pic>
        <p:nvPicPr>
          <p:cNvPr id="94" name="図 93" descr="物体, もの, マイク が含まれている画像&#10;&#10;非常に高い精度で生成された説明">
            <a:extLst>
              <a:ext uri="{FF2B5EF4-FFF2-40B4-BE49-F238E27FC236}">
                <a16:creationId xmlns:a16="http://schemas.microsoft.com/office/drawing/2014/main" xmlns="" id="{530CC1FC-F3CF-4B81-9EB0-B4674AF401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122557" y="5248686"/>
            <a:ext cx="1053444" cy="710466"/>
          </a:xfrm>
          <a:prstGeom prst="rect">
            <a:avLst/>
          </a:prstGeom>
        </p:spPr>
      </p:pic>
      <p:pic>
        <p:nvPicPr>
          <p:cNvPr id="95" name="図 94" descr="物体, もの, マイク が含まれている画像&#10;&#10;非常に高い精度で生成された説明">
            <a:extLst>
              <a:ext uri="{FF2B5EF4-FFF2-40B4-BE49-F238E27FC236}">
                <a16:creationId xmlns:a16="http://schemas.microsoft.com/office/drawing/2014/main" xmlns="" id="{CA157909-7830-4E2D-AB18-F71B8FB473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496442" y="3446312"/>
            <a:ext cx="927239" cy="521223"/>
          </a:xfrm>
          <a:prstGeom prst="rect">
            <a:avLst/>
          </a:prstGeom>
        </p:spPr>
      </p:pic>
      <p:pic>
        <p:nvPicPr>
          <p:cNvPr id="96" name="図 95" descr="物体, もの, マイク が含まれている画像&#10;&#10;非常に高い精度で生成された説明">
            <a:extLst>
              <a:ext uri="{FF2B5EF4-FFF2-40B4-BE49-F238E27FC236}">
                <a16:creationId xmlns:a16="http://schemas.microsoft.com/office/drawing/2014/main" xmlns="" id="{8EE94F74-EAF4-4F35-8665-BF9167F74E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501766" y="4129750"/>
            <a:ext cx="967070" cy="529458"/>
          </a:xfrm>
          <a:prstGeom prst="rect">
            <a:avLst/>
          </a:prstGeom>
        </p:spPr>
      </p:pic>
      <p:pic>
        <p:nvPicPr>
          <p:cNvPr id="97" name="図 96" descr="物体, もの, マイク が含まれている画像&#10;&#10;非常に高い精度で生成された説明">
            <a:extLst>
              <a:ext uri="{FF2B5EF4-FFF2-40B4-BE49-F238E27FC236}">
                <a16:creationId xmlns:a16="http://schemas.microsoft.com/office/drawing/2014/main" xmlns="" id="{D366DE4A-2B48-4D0B-875C-5FCE189E3C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422080" y="5249407"/>
            <a:ext cx="967070" cy="529458"/>
          </a:xfrm>
          <a:prstGeom prst="rect">
            <a:avLst/>
          </a:prstGeom>
        </p:spPr>
      </p:pic>
      <p:pic>
        <p:nvPicPr>
          <p:cNvPr id="98" name="図 97" descr="物体, もの, マイク が含まれている画像&#10;&#10;非常に高い精度で生成された説明">
            <a:extLst>
              <a:ext uri="{FF2B5EF4-FFF2-40B4-BE49-F238E27FC236}">
                <a16:creationId xmlns:a16="http://schemas.microsoft.com/office/drawing/2014/main" xmlns="" id="{FEDA382E-CA36-465A-B71F-F0B9B2FD9E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468682" y="6033590"/>
            <a:ext cx="967070" cy="529458"/>
          </a:xfrm>
          <a:prstGeom prst="rect">
            <a:avLst/>
          </a:prstGeom>
        </p:spPr>
      </p:pic>
      <p:sp>
        <p:nvSpPr>
          <p:cNvPr id="15" name="フローチャート: 順次アクセス記憶 14">
            <a:extLst>
              <a:ext uri="{FF2B5EF4-FFF2-40B4-BE49-F238E27FC236}">
                <a16:creationId xmlns:a16="http://schemas.microsoft.com/office/drawing/2014/main" xmlns="" id="{D2566034-D5F3-4215-9BAE-7F84E2690498}"/>
              </a:ext>
            </a:extLst>
          </p:cNvPr>
          <p:cNvSpPr/>
          <p:nvPr/>
        </p:nvSpPr>
        <p:spPr>
          <a:xfrm flipH="1">
            <a:off x="1289940" y="4259485"/>
            <a:ext cx="1493787" cy="386008"/>
          </a:xfrm>
          <a:prstGeom prst="flowChartMagnetic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おはよう</a:t>
            </a:r>
          </a:p>
        </p:txBody>
      </p:sp>
      <p:sp>
        <p:nvSpPr>
          <p:cNvPr id="16" name="フローチャート: 順次アクセス記憶 15">
            <a:extLst>
              <a:ext uri="{FF2B5EF4-FFF2-40B4-BE49-F238E27FC236}">
                <a16:creationId xmlns:a16="http://schemas.microsoft.com/office/drawing/2014/main" xmlns="" id="{8DCCBC8B-BCAA-4C1F-A42C-48ECB2B1848B}"/>
              </a:ext>
            </a:extLst>
          </p:cNvPr>
          <p:cNvSpPr/>
          <p:nvPr/>
        </p:nvSpPr>
        <p:spPr>
          <a:xfrm flipH="1" flipV="1">
            <a:off x="1005906" y="5783652"/>
            <a:ext cx="1179751" cy="557691"/>
          </a:xfrm>
          <a:prstGeom prst="flowChartMagnetic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3873964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1808" y="188641"/>
            <a:ext cx="7772400" cy="494197"/>
          </a:xfrm>
        </p:spPr>
        <p:txBody>
          <a:bodyPr>
            <a:normAutofit fontScale="90000"/>
          </a:bodyPr>
          <a:lstStyle/>
          <a:p>
            <a:r>
              <a:rPr lang="en-US" altLang="ja-JP" sz="3200" dirty="0"/>
              <a:t>10</a:t>
            </a:r>
            <a:r>
              <a:rPr kumimoji="1" lang="en-US" altLang="ja-JP" sz="3200" dirty="0"/>
              <a:t>. </a:t>
            </a:r>
            <a:r>
              <a:rPr lang="ja-JP" altLang="en-US" sz="3200" dirty="0"/>
              <a:t>付録</a:t>
            </a:r>
            <a:r>
              <a:rPr kumimoji="1" lang="en-US" altLang="ja-JP" sz="3200" dirty="0"/>
              <a:t>(DIEM</a:t>
            </a:r>
            <a:r>
              <a:rPr lang="ja-JP" altLang="en-US" sz="3200" dirty="0"/>
              <a:t>のまとめ</a:t>
            </a:r>
            <a:r>
              <a:rPr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3" name="サブタイトル 2"/>
              <p:cNvSpPr>
                <a:spLocks noGrp="1"/>
              </p:cNvSpPr>
              <p:nvPr>
                <p:ph type="subTitle" idx="1"/>
              </p:nvPr>
            </p:nvSpPr>
            <p:spPr>
              <a:xfrm>
                <a:off x="685800" y="764705"/>
                <a:ext cx="8062664" cy="5976663"/>
              </a:xfrm>
            </p:spPr>
            <p:txBody>
              <a:bodyPr>
                <a:normAutofit/>
              </a:bodyPr>
              <a:lstStyle/>
              <a:p>
                <a:pPr algn="l"/>
                <a:r>
                  <a:rPr kumimoji="1" lang="en-US" altLang="ja-JP" sz="2400" dirty="0">
                    <a:solidFill>
                      <a:schemeClr val="tx1"/>
                    </a:solidFill>
                  </a:rPr>
                  <a:t>1.  (N×N)</a:t>
                </a:r>
                <a:r>
                  <a:rPr lang="ja-JP" altLang="en-US" sz="2400" dirty="0">
                    <a:solidFill>
                      <a:schemeClr val="tx1"/>
                    </a:solidFill>
                  </a:rPr>
                  <a:t> </a:t>
                </a:r>
                <a:r>
                  <a:rPr kumimoji="1" lang="ja-JP" altLang="en-US" sz="2400" dirty="0">
                    <a:solidFill>
                      <a:schemeClr val="tx1"/>
                    </a:solidFill>
                  </a:rPr>
                  <a:t>の</a:t>
                </a:r>
                <a:r>
                  <a:rPr lang="ja-JP" altLang="en-US" sz="2400" dirty="0">
                    <a:solidFill>
                      <a:schemeClr val="tx1"/>
                    </a:solidFill>
                  </a:rPr>
                  <a:t>対角共分散行列</a:t>
                </a:r>
                <a:endParaRPr lang="en-US" altLang="ja-JP" sz="2400" dirty="0">
                  <a:solidFill>
                    <a:schemeClr val="tx1"/>
                  </a:solidFill>
                </a:endParaRPr>
              </a:p>
              <a:p>
                <a:pPr marL="514350" indent="-514350" algn="l">
                  <a:buFont typeface="+mj-lt"/>
                  <a:buAutoNum type="arabicPeriod"/>
                </a:pPr>
                <a:endParaRPr lang="en-US" altLang="ja-JP" sz="2400" dirty="0">
                  <a:solidFill>
                    <a:schemeClr val="tx1"/>
                  </a:solidFill>
                </a:endParaRPr>
              </a:p>
              <a:p>
                <a:pPr algn="l"/>
                <a:r>
                  <a:rPr lang="en-US" altLang="ja-JP" sz="2400" dirty="0">
                    <a:solidFill>
                      <a:schemeClr val="tx1"/>
                    </a:solidFill>
                  </a:rPr>
                  <a:t>2. </a:t>
                </a:r>
                <a14:m>
                  <m:oMath xmlns:m="http://schemas.openxmlformats.org/officeDocument/2006/math">
                    <m:acc>
                      <m:accPr>
                        <m:chr m:val="̂"/>
                        <m:ctrlPr>
                          <a:rPr lang="en-US" altLang="ja-JP" sz="2400" i="1" smtClean="0">
                            <a:solidFill>
                              <a:schemeClr val="tx1"/>
                            </a:solidFill>
                            <a:latin typeface="Cambria Math" panose="02040503050406030204" pitchFamily="18" charset="0"/>
                          </a:rPr>
                        </m:ctrlPr>
                      </m:accPr>
                      <m:e>
                        <m:r>
                          <a:rPr lang="en-US" altLang="ja-JP" sz="2400" b="0" i="1" smtClean="0">
                            <a:solidFill>
                              <a:schemeClr val="tx1"/>
                            </a:solidFill>
                            <a:latin typeface="Cambria Math" panose="02040503050406030204" pitchFamily="18" charset="0"/>
                          </a:rPr>
                          <m:t>𝑇</m:t>
                        </m:r>
                      </m:e>
                    </m:acc>
                    <m:r>
                      <a:rPr lang="ja-JP" altLang="en-US" sz="2400" i="1">
                        <a:solidFill>
                          <a:schemeClr val="tx1"/>
                        </a:solidFill>
                        <a:latin typeface="Cambria Math" panose="02040503050406030204" pitchFamily="18" charset="0"/>
                      </a:rPr>
                      <m:t>の</m:t>
                    </m:r>
                    <m:sSup>
                      <m:sSupPr>
                        <m:ctrlPr>
                          <a:rPr lang="en-US" altLang="ja-JP" sz="2400" i="1" smtClean="0">
                            <a:solidFill>
                              <a:schemeClr val="tx1"/>
                            </a:solidFill>
                            <a:latin typeface="Cambria Math" panose="02040503050406030204" pitchFamily="18" charset="0"/>
                          </a:rPr>
                        </m:ctrlPr>
                      </m:sSupPr>
                      <m:e>
                        <m:r>
                          <a:rPr lang="en-US" altLang="ja-JP" sz="2400" b="0" i="1" smtClean="0">
                            <a:solidFill>
                              <a:schemeClr val="tx1"/>
                            </a:solidFill>
                            <a:latin typeface="Cambria Math" panose="02040503050406030204" pitchFamily="18" charset="0"/>
                          </a:rPr>
                          <m:t>𝑁</m:t>
                        </m:r>
                      </m:e>
                      <m:sup>
                        <m:r>
                          <a:rPr lang="en-US" altLang="ja-JP" sz="2400" b="0" i="1" smtClean="0">
                            <a:solidFill>
                              <a:schemeClr val="tx1"/>
                            </a:solidFill>
                            <a:latin typeface="Cambria Math" panose="02040503050406030204" pitchFamily="18" charset="0"/>
                          </a:rPr>
                          <m:t>2</m:t>
                        </m:r>
                      </m:sup>
                    </m:sSup>
                    <m:r>
                      <a:rPr lang="ja-JP" altLang="en-US" sz="2400" i="1">
                        <a:solidFill>
                          <a:schemeClr val="tx1"/>
                        </a:solidFill>
                        <a:latin typeface="Cambria Math" panose="02040503050406030204" pitchFamily="18" charset="0"/>
                      </a:rPr>
                      <m:t>個</m:t>
                    </m:r>
                    <m:r>
                      <a:rPr lang="ja-JP" altLang="en-US" sz="2400" i="1" smtClean="0">
                        <a:solidFill>
                          <a:schemeClr val="tx1"/>
                        </a:solidFill>
                        <a:latin typeface="Cambria Math" panose="02040503050406030204" pitchFamily="18" charset="0"/>
                      </a:rPr>
                      <m:t>の</m:t>
                    </m:r>
                  </m:oMath>
                </a14:m>
                <a:r>
                  <a:rPr lang="ja-JP" altLang="en-US" sz="2400" dirty="0">
                    <a:solidFill>
                      <a:schemeClr val="tx1"/>
                    </a:solidFill>
                  </a:rPr>
                  <a:t>固有値の大きい</a:t>
                </a:r>
                <a:r>
                  <a:rPr lang="en-US" altLang="ja-JP" sz="2400" dirty="0">
                    <a:solidFill>
                      <a:schemeClr val="tx1"/>
                    </a:solidFill>
                  </a:rPr>
                  <a:t>N</a:t>
                </a:r>
                <a:r>
                  <a:rPr lang="ja-JP" altLang="en-US" sz="2400" dirty="0">
                    <a:solidFill>
                      <a:schemeClr val="tx1"/>
                    </a:solidFill>
                  </a:rPr>
                  <a:t>個の固有ベクトルを求める。</a:t>
                </a:r>
                <a:endParaRPr lang="en-US" altLang="ja-JP" sz="2400" dirty="0">
                  <a:solidFill>
                    <a:schemeClr val="tx1"/>
                  </a:solidFill>
                </a:endParaRPr>
              </a:p>
              <a:p>
                <a:pPr algn="l"/>
                <a:r>
                  <a:rPr lang="en-US" altLang="ja-JP" sz="2400" dirty="0">
                    <a:solidFill>
                      <a:schemeClr val="tx1"/>
                    </a:solidFill>
                  </a:rPr>
                  <a:t>3. 2</a:t>
                </a:r>
                <a:r>
                  <a:rPr lang="ja-JP" altLang="en-US" sz="2400" dirty="0">
                    <a:solidFill>
                      <a:schemeClr val="tx1"/>
                    </a:solidFill>
                  </a:rPr>
                  <a:t>で求めた</a:t>
                </a:r>
                <a:r>
                  <a:rPr lang="en-US" altLang="ja-JP" sz="2400" dirty="0">
                    <a:solidFill>
                      <a:schemeClr val="tx1"/>
                    </a:solidFill>
                  </a:rPr>
                  <a:t>N</a:t>
                </a:r>
                <a:r>
                  <a:rPr lang="ja-JP" altLang="en-US" sz="2400" dirty="0">
                    <a:solidFill>
                      <a:schemeClr val="tx1"/>
                    </a:solidFill>
                  </a:rPr>
                  <a:t>個の各固有ベクトル</a:t>
                </a:r>
                <a:r>
                  <a:rPr lang="en-US" altLang="ja-JP" sz="2400" dirty="0">
                    <a:solidFill>
                      <a:schemeClr val="tx1"/>
                    </a:solidFill>
                  </a:rPr>
                  <a:t>(</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𝑟</m:t>
                        </m:r>
                      </m:e>
                      <m:sub>
                        <m:r>
                          <a:rPr lang="en-US" altLang="ja-JP" sz="2400" b="0" i="1" smtClean="0">
                            <a:solidFill>
                              <a:schemeClr val="tx1"/>
                            </a:solidFill>
                            <a:latin typeface="Cambria Math" panose="02040503050406030204" pitchFamily="18" charset="0"/>
                          </a:rPr>
                          <m:t>1</m:t>
                        </m:r>
                      </m:sub>
                    </m:sSub>
                    <m:r>
                      <a:rPr lang="en-US" altLang="ja-JP" sz="2400" i="1" smtClean="0">
                        <a:solidFill>
                          <a:schemeClr val="tx1"/>
                        </a:solidFill>
                        <a:latin typeface="Cambria Math" panose="02040503050406030204" pitchFamily="18" charset="0"/>
                        <a:ea typeface="Cambria Math" panose="02040503050406030204" pitchFamily="18" charset="0"/>
                      </a:rPr>
                      <m:t>≥⋯≥</m:t>
                    </m:r>
                    <m:sSub>
                      <m:sSubPr>
                        <m:ctrlPr>
                          <a:rPr lang="en-US" altLang="ja-JP" sz="2400" i="1" smtClean="0">
                            <a:solidFill>
                              <a:schemeClr val="tx1"/>
                            </a:solidFill>
                            <a:latin typeface="Cambria Math" panose="02040503050406030204" pitchFamily="18" charset="0"/>
                            <a:ea typeface="Cambria Math" panose="02040503050406030204" pitchFamily="18" charset="0"/>
                          </a:rPr>
                        </m:ctrlPr>
                      </m:sSubPr>
                      <m:e>
                        <m:r>
                          <a:rPr lang="en-US" altLang="ja-JP" sz="2400" b="0" i="1" smtClean="0">
                            <a:solidFill>
                              <a:schemeClr val="tx1"/>
                            </a:solidFill>
                            <a:latin typeface="Cambria Math" panose="02040503050406030204" pitchFamily="18" charset="0"/>
                            <a:ea typeface="Cambria Math" panose="02040503050406030204" pitchFamily="18" charset="0"/>
                          </a:rPr>
                          <m:t>𝑟</m:t>
                        </m:r>
                      </m:e>
                      <m:sub>
                        <m:r>
                          <a:rPr lang="en-US" altLang="ja-JP" sz="2400" b="0" i="1" smtClean="0">
                            <a:solidFill>
                              <a:schemeClr val="tx1"/>
                            </a:solidFill>
                            <a:latin typeface="Cambria Math" panose="02040503050406030204" pitchFamily="18" charset="0"/>
                            <a:ea typeface="Cambria Math" panose="02040503050406030204" pitchFamily="18" charset="0"/>
                          </a:rPr>
                          <m:t>𝑁</m:t>
                        </m:r>
                      </m:sub>
                    </m:sSub>
                    <m:r>
                      <a:rPr lang="en-US" altLang="ja-JP" sz="2400" b="0" i="1" smtClean="0">
                        <a:solidFill>
                          <a:schemeClr val="tx1"/>
                        </a:solidFill>
                        <a:latin typeface="Cambria Math" panose="02040503050406030204" pitchFamily="18" charset="0"/>
                        <a:ea typeface="Cambria Math" panose="02040503050406030204" pitchFamily="18" charset="0"/>
                      </a:rPr>
                      <m:t>)</m:t>
                    </m:r>
                  </m:oMath>
                </a14:m>
                <a:r>
                  <a:rPr lang="ja-JP" altLang="en-US" sz="2400" dirty="0">
                    <a:solidFill>
                      <a:schemeClr val="tx1"/>
                    </a:solidFill>
                  </a:rPr>
                  <a:t>に対し、</a:t>
                </a:r>
                <a:endParaRPr lang="en-US" altLang="ja-JP" sz="2400" dirty="0">
                  <a:solidFill>
                    <a:schemeClr val="tx1"/>
                  </a:solidFill>
                </a:endParaRPr>
              </a:p>
              <a:p>
                <a:pPr algn="l"/>
                <a:r>
                  <a:rPr lang="en-US" altLang="ja-JP" sz="2400" dirty="0">
                    <a:solidFill>
                      <a:schemeClr val="tx1"/>
                    </a:solidFill>
                  </a:rPr>
                  <a:t>     </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acc>
                          <m:accPr>
                            <m:chr m:val="̂"/>
                            <m:ctrlPr>
                              <a:rPr lang="en-US" altLang="ja-JP" sz="2400" i="1" smtClean="0">
                                <a:solidFill>
                                  <a:schemeClr val="tx1"/>
                                </a:solidFill>
                                <a:latin typeface="Cambria Math" panose="02040503050406030204" pitchFamily="18" charset="0"/>
                              </a:rPr>
                            </m:ctrlPr>
                          </m:accPr>
                          <m:e>
                            <m:r>
                              <a:rPr lang="en-US" altLang="ja-JP" sz="2400" b="0" i="1" smtClean="0">
                                <a:solidFill>
                                  <a:schemeClr val="tx1"/>
                                </a:solidFill>
                                <a:latin typeface="Cambria Math" panose="02040503050406030204" pitchFamily="18" charset="0"/>
                              </a:rPr>
                              <m:t>𝑅</m:t>
                            </m:r>
                          </m:e>
                        </m:acc>
                      </m:e>
                      <m:sub>
                        <m:r>
                          <a:rPr lang="en-US" altLang="ja-JP" sz="2400" b="0" i="1" smtClean="0">
                            <a:solidFill>
                              <a:schemeClr val="tx1"/>
                            </a:solidFill>
                            <a:latin typeface="Cambria Math" panose="02040503050406030204" pitchFamily="18" charset="0"/>
                          </a:rPr>
                          <m:t>1</m:t>
                        </m:r>
                      </m:sub>
                    </m:sSub>
                    <m:r>
                      <a:rPr lang="en-US" altLang="ja-JP" sz="2400" i="1" smtClean="0">
                        <a:solidFill>
                          <a:schemeClr val="tx1"/>
                        </a:solidFill>
                        <a:latin typeface="Cambria Math" panose="02040503050406030204" pitchFamily="18" charset="0"/>
                        <a:ea typeface="Cambria Math" panose="02040503050406030204" pitchFamily="18" charset="0"/>
                      </a:rPr>
                      <m:t>=</m:t>
                    </m:r>
                    <m:sSup>
                      <m:sSupPr>
                        <m:ctrlPr>
                          <a:rPr lang="en-US" altLang="ja-JP" sz="2400" i="1" smtClean="0">
                            <a:solidFill>
                              <a:schemeClr val="tx1"/>
                            </a:solidFill>
                            <a:latin typeface="Cambria Math" panose="02040503050406030204" pitchFamily="18" charset="0"/>
                            <a:ea typeface="Cambria Math" panose="02040503050406030204" pitchFamily="18" charset="0"/>
                          </a:rPr>
                        </m:ctrlPr>
                      </m:sSupPr>
                      <m:e>
                        <m:r>
                          <a:rPr lang="en-US" altLang="ja-JP" sz="2400" b="0" i="1" smtClean="0">
                            <a:solidFill>
                              <a:schemeClr val="tx1"/>
                            </a:solidFill>
                            <a:latin typeface="Cambria Math" panose="02040503050406030204" pitchFamily="18" charset="0"/>
                            <a:ea typeface="Cambria Math" panose="02040503050406030204" pitchFamily="18" charset="0"/>
                          </a:rPr>
                          <m:t>𝑣𝑒𝑐</m:t>
                        </m:r>
                      </m:e>
                      <m:sup>
                        <m:r>
                          <a:rPr lang="en-US" altLang="ja-JP" sz="2400" b="0" i="1" smtClean="0">
                            <a:solidFill>
                              <a:schemeClr val="tx1"/>
                            </a:solidFill>
                            <a:latin typeface="Cambria Math" panose="02040503050406030204" pitchFamily="18" charset="0"/>
                            <a:ea typeface="Cambria Math" panose="02040503050406030204" pitchFamily="18" charset="0"/>
                          </a:rPr>
                          <m:t>−1</m:t>
                        </m:r>
                      </m:sup>
                    </m:sSup>
                    <m:d>
                      <m:dPr>
                        <m:ctrlPr>
                          <a:rPr lang="en-US" altLang="ja-JP" sz="2400" i="1" smtClean="0">
                            <a:solidFill>
                              <a:schemeClr val="tx1"/>
                            </a:solidFill>
                            <a:latin typeface="Cambria Math" panose="02040503050406030204" pitchFamily="18" charset="0"/>
                            <a:ea typeface="Cambria Math" panose="02040503050406030204" pitchFamily="18" charset="0"/>
                          </a:rPr>
                        </m:ctrlPr>
                      </m:dPr>
                      <m:e>
                        <m:sSub>
                          <m:sSubPr>
                            <m:ctrlPr>
                              <a:rPr lang="en-US" altLang="ja-JP" sz="2400" i="1" smtClean="0">
                                <a:solidFill>
                                  <a:schemeClr val="tx1"/>
                                </a:solidFill>
                                <a:latin typeface="Cambria Math" panose="02040503050406030204" pitchFamily="18" charset="0"/>
                                <a:ea typeface="Cambria Math" panose="02040503050406030204" pitchFamily="18" charset="0"/>
                              </a:rPr>
                            </m:ctrlPr>
                          </m:sSubPr>
                          <m:e>
                            <m:r>
                              <a:rPr lang="en-US" altLang="ja-JP" sz="2400" b="0" i="1" smtClean="0">
                                <a:solidFill>
                                  <a:schemeClr val="tx1"/>
                                </a:solidFill>
                                <a:latin typeface="Cambria Math" panose="02040503050406030204" pitchFamily="18" charset="0"/>
                                <a:ea typeface="Cambria Math" panose="02040503050406030204" pitchFamily="18" charset="0"/>
                              </a:rPr>
                              <m:t>𝑟</m:t>
                            </m:r>
                          </m:e>
                          <m:sub>
                            <m:r>
                              <a:rPr lang="en-US" altLang="ja-JP"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ja-JP" sz="2400" dirty="0">
                    <a:solidFill>
                      <a:schemeClr val="tx1"/>
                    </a:solidFill>
                  </a:rPr>
                  <a:t>,</a:t>
                </a:r>
                <a14:m>
                  <m:oMath xmlns:m="http://schemas.openxmlformats.org/officeDocument/2006/math">
                    <m:r>
                      <a:rPr lang="en-US" altLang="ja-JP" sz="2400" i="1" dirty="0" smtClean="0">
                        <a:solidFill>
                          <a:schemeClr val="tx1"/>
                        </a:solidFill>
                        <a:latin typeface="Cambria Math" panose="02040503050406030204" pitchFamily="18" charset="0"/>
                        <a:ea typeface="Cambria Math" panose="02040503050406030204" pitchFamily="18" charset="0"/>
                      </a:rPr>
                      <m:t>⋯</m:t>
                    </m:r>
                  </m:oMath>
                </a14:m>
                <a:r>
                  <a:rPr lang="en-US" altLang="ja-JP" sz="2400" dirty="0">
                    <a:solidFill>
                      <a:schemeClr val="tx1"/>
                    </a:solidFill>
                  </a:rPr>
                  <a:t> </a:t>
                </a:r>
                <a14:m>
                  <m:oMath xmlns:m="http://schemas.openxmlformats.org/officeDocument/2006/math">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en-US" altLang="ja-JP" sz="2400" i="1">
                                <a:solidFill>
                                  <a:schemeClr val="tx1"/>
                                </a:solidFill>
                                <a:latin typeface="Cambria Math" panose="02040503050406030204" pitchFamily="18" charset="0"/>
                              </a:rPr>
                              <m:t>𝑅</m:t>
                            </m:r>
                          </m:e>
                        </m:acc>
                      </m:e>
                      <m:sub>
                        <m:r>
                          <a:rPr lang="en-US" altLang="ja-JP" sz="2400" b="0" i="1" smtClean="0">
                            <a:solidFill>
                              <a:schemeClr val="tx1"/>
                            </a:solidFill>
                            <a:latin typeface="Cambria Math" panose="02040503050406030204" pitchFamily="18" charset="0"/>
                          </a:rPr>
                          <m:t>𝑁</m:t>
                        </m:r>
                      </m:sub>
                    </m:sSub>
                    <m:r>
                      <a:rPr lang="en-US" altLang="ja-JP" sz="2400" i="1">
                        <a:solidFill>
                          <a:schemeClr val="tx1"/>
                        </a:solidFill>
                        <a:latin typeface="Cambria Math" panose="02040503050406030204" pitchFamily="18" charset="0"/>
                        <a:ea typeface="Cambria Math" panose="02040503050406030204" pitchFamily="18" charset="0"/>
                      </a:rPr>
                      <m:t>=</m:t>
                    </m:r>
                    <m:sSup>
                      <m:sSupPr>
                        <m:ctrlPr>
                          <a:rPr lang="en-US" altLang="ja-JP" sz="2400" i="1">
                            <a:solidFill>
                              <a:schemeClr val="tx1"/>
                            </a:solidFill>
                            <a:latin typeface="Cambria Math" panose="02040503050406030204" pitchFamily="18" charset="0"/>
                            <a:ea typeface="Cambria Math" panose="02040503050406030204" pitchFamily="18" charset="0"/>
                          </a:rPr>
                        </m:ctrlPr>
                      </m:sSupPr>
                      <m:e>
                        <m:r>
                          <a:rPr lang="en-US" altLang="ja-JP" sz="2400" i="1">
                            <a:solidFill>
                              <a:schemeClr val="tx1"/>
                            </a:solidFill>
                            <a:latin typeface="Cambria Math" panose="02040503050406030204" pitchFamily="18" charset="0"/>
                            <a:ea typeface="Cambria Math" panose="02040503050406030204" pitchFamily="18" charset="0"/>
                          </a:rPr>
                          <m:t>𝑣𝑒𝑐</m:t>
                        </m:r>
                      </m:e>
                      <m:sup>
                        <m:r>
                          <a:rPr lang="en-US" altLang="ja-JP" sz="2400" i="1">
                            <a:solidFill>
                              <a:schemeClr val="tx1"/>
                            </a:solidFill>
                            <a:latin typeface="Cambria Math" panose="02040503050406030204" pitchFamily="18" charset="0"/>
                            <a:ea typeface="Cambria Math" panose="02040503050406030204" pitchFamily="18" charset="0"/>
                          </a:rPr>
                          <m:t>−1</m:t>
                        </m:r>
                      </m:sup>
                    </m:sSup>
                    <m:d>
                      <m:dPr>
                        <m:ctrlPr>
                          <a:rPr lang="en-US" altLang="ja-JP" sz="2400" i="1">
                            <a:solidFill>
                              <a:schemeClr val="tx1"/>
                            </a:solidFill>
                            <a:latin typeface="Cambria Math" panose="02040503050406030204" pitchFamily="18" charset="0"/>
                            <a:ea typeface="Cambria Math" panose="02040503050406030204" pitchFamily="18" charset="0"/>
                          </a:rPr>
                        </m:ctrlPr>
                      </m:dPr>
                      <m:e>
                        <m:sSub>
                          <m:sSubPr>
                            <m:ctrlPr>
                              <a:rPr lang="en-US" altLang="ja-JP" sz="2400" i="1">
                                <a:solidFill>
                                  <a:schemeClr val="tx1"/>
                                </a:solidFill>
                                <a:latin typeface="Cambria Math" panose="02040503050406030204" pitchFamily="18" charset="0"/>
                                <a:ea typeface="Cambria Math" panose="02040503050406030204" pitchFamily="18" charset="0"/>
                              </a:rPr>
                            </m:ctrlPr>
                          </m:sSubPr>
                          <m:e>
                            <m:r>
                              <a:rPr lang="en-US" altLang="ja-JP" sz="2400" i="1">
                                <a:solidFill>
                                  <a:schemeClr val="tx1"/>
                                </a:solidFill>
                                <a:latin typeface="Cambria Math" panose="02040503050406030204" pitchFamily="18" charset="0"/>
                                <a:ea typeface="Cambria Math" panose="02040503050406030204" pitchFamily="18" charset="0"/>
                              </a:rPr>
                              <m:t>𝑟</m:t>
                            </m:r>
                          </m:e>
                          <m:sub>
                            <m:r>
                              <a:rPr lang="en-US" altLang="ja-JP" sz="2400" b="0" i="1" smtClean="0">
                                <a:solidFill>
                                  <a:schemeClr val="tx1"/>
                                </a:solidFill>
                                <a:latin typeface="Cambria Math" panose="02040503050406030204" pitchFamily="18" charset="0"/>
                                <a:ea typeface="Cambria Math" panose="02040503050406030204" pitchFamily="18" charset="0"/>
                              </a:rPr>
                              <m:t>𝑁</m:t>
                            </m:r>
                          </m:sub>
                        </m:sSub>
                      </m:e>
                    </m:d>
                  </m:oMath>
                </a14:m>
                <a:r>
                  <a:rPr lang="ja-JP" altLang="en-US" sz="2400" dirty="0">
                    <a:solidFill>
                      <a:schemeClr val="tx1"/>
                    </a:solidFill>
                  </a:rPr>
                  <a:t>とする。</a:t>
                </a:r>
                <a:endParaRPr lang="en-US" altLang="ja-JP" sz="2400" dirty="0">
                  <a:solidFill>
                    <a:schemeClr val="tx1"/>
                  </a:solidFill>
                </a:endParaRPr>
              </a:p>
              <a:p>
                <a:pPr algn="l"/>
                <a:r>
                  <a:rPr lang="en-US" altLang="ja-JP" sz="2400" dirty="0">
                    <a:solidFill>
                      <a:schemeClr val="tx1"/>
                    </a:solidFill>
                  </a:rPr>
                  <a:t>4. 3</a:t>
                </a:r>
                <a:r>
                  <a:rPr lang="ja-JP" altLang="en-US" sz="2400" dirty="0">
                    <a:solidFill>
                      <a:schemeClr val="tx1"/>
                    </a:solidFill>
                  </a:rPr>
                  <a:t>で求めた</a:t>
                </a:r>
                <a14:m>
                  <m:oMath xmlns:m="http://schemas.openxmlformats.org/officeDocument/2006/math">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en-US" altLang="ja-JP" sz="2400" i="1">
                                <a:solidFill>
                                  <a:schemeClr val="tx1"/>
                                </a:solidFill>
                                <a:latin typeface="Cambria Math" panose="02040503050406030204" pitchFamily="18" charset="0"/>
                              </a:rPr>
                              <m:t>𝑅</m:t>
                            </m:r>
                          </m:e>
                        </m:acc>
                      </m:e>
                      <m:sub>
                        <m:r>
                          <a:rPr lang="en-US" altLang="ja-JP" sz="2400" i="1">
                            <a:solidFill>
                              <a:schemeClr val="tx1"/>
                            </a:solidFill>
                            <a:latin typeface="Cambria Math" panose="02040503050406030204" pitchFamily="18" charset="0"/>
                          </a:rPr>
                          <m:t>1</m:t>
                        </m:r>
                      </m:sub>
                    </m:sSub>
                  </m:oMath>
                </a14:m>
                <a:r>
                  <a:rPr lang="en-US" altLang="ja-JP" sz="2400" dirty="0">
                    <a:solidFill>
                      <a:schemeClr val="tx1"/>
                    </a:solidFill>
                  </a:rPr>
                  <a:t>,</a:t>
                </a:r>
                <a14:m>
                  <m:oMath xmlns:m="http://schemas.openxmlformats.org/officeDocument/2006/math">
                    <m:r>
                      <a:rPr lang="en-US" altLang="ja-JP" sz="2400" i="1" dirty="0" smtClean="0">
                        <a:solidFill>
                          <a:schemeClr val="tx1"/>
                        </a:solidFill>
                        <a:latin typeface="Cambria Math" panose="02040503050406030204" pitchFamily="18" charset="0"/>
                        <a:ea typeface="Cambria Math" panose="02040503050406030204" pitchFamily="18" charset="0"/>
                      </a:rPr>
                      <m:t>⋯</m:t>
                    </m:r>
                    <m:r>
                      <a:rPr lang="en-US" altLang="ja-JP" sz="2400" b="0" i="1" dirty="0" smtClean="0">
                        <a:solidFill>
                          <a:schemeClr val="tx1"/>
                        </a:solidFill>
                        <a:latin typeface="Cambria Math" panose="02040503050406030204" pitchFamily="18" charset="0"/>
                        <a:ea typeface="Cambria Math" panose="02040503050406030204" pitchFamily="18" charset="0"/>
                      </a:rPr>
                      <m:t>,</m:t>
                    </m:r>
                  </m:oMath>
                </a14:m>
                <a:r>
                  <a:rPr lang="en-US" altLang="ja-JP" sz="2400" dirty="0">
                    <a:solidFill>
                      <a:schemeClr val="tx1"/>
                    </a:solidFill>
                  </a:rPr>
                  <a:t> </a:t>
                </a:r>
                <a14:m>
                  <m:oMath xmlns:m="http://schemas.openxmlformats.org/officeDocument/2006/math">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en-US" altLang="ja-JP" sz="2400" i="1">
                                <a:solidFill>
                                  <a:schemeClr val="tx1"/>
                                </a:solidFill>
                                <a:latin typeface="Cambria Math" panose="02040503050406030204" pitchFamily="18" charset="0"/>
                              </a:rPr>
                              <m:t>𝑅</m:t>
                            </m:r>
                          </m:e>
                        </m:acc>
                      </m:e>
                      <m:sub>
                        <m:r>
                          <a:rPr lang="en-US" altLang="ja-JP" sz="2400" b="0" i="1" smtClean="0">
                            <a:solidFill>
                              <a:schemeClr val="tx1"/>
                            </a:solidFill>
                            <a:latin typeface="Cambria Math" panose="02040503050406030204" pitchFamily="18" charset="0"/>
                          </a:rPr>
                          <m:t>𝑁</m:t>
                        </m:r>
                      </m:sub>
                    </m:sSub>
                  </m:oMath>
                </a14:m>
                <a:r>
                  <a:rPr lang="ja-JP" altLang="en-US" sz="2400" dirty="0">
                    <a:solidFill>
                      <a:schemeClr val="tx1"/>
                    </a:solidFill>
                  </a:rPr>
                  <a:t>に対し、</a:t>
                </a:r>
                <a:endParaRPr lang="en-US" altLang="ja-JP" sz="2400" dirty="0">
                  <a:solidFill>
                    <a:schemeClr val="tx1"/>
                  </a:solidFill>
                </a:endParaRPr>
              </a:p>
              <a:p>
                <a:pPr algn="l"/>
                <a:r>
                  <a:rPr lang="en-US" altLang="ja-JP" sz="2400" dirty="0">
                    <a:solidFill>
                      <a:schemeClr val="tx1"/>
                    </a:solidFill>
                  </a:rPr>
                  <a:t>    </a:t>
                </a:r>
                <a:r>
                  <a:rPr lang="ja-JP" altLang="en-US" sz="2400" dirty="0" err="1">
                    <a:solidFill>
                      <a:schemeClr val="tx1"/>
                    </a:solidFill>
                  </a:rPr>
                  <a:t>と置</a:t>
                </a:r>
                <a:r>
                  <a:rPr lang="ja-JP" altLang="en-US" sz="2400" dirty="0">
                    <a:solidFill>
                      <a:schemeClr val="tx1"/>
                    </a:solidFill>
                  </a:rPr>
                  <a:t>き、</a:t>
                </a:r>
                <a:r>
                  <a:rPr lang="en-US" altLang="ja-JP" sz="2400" dirty="0">
                    <a:solidFill>
                      <a:schemeClr val="tx1"/>
                    </a:solidFill>
                  </a:rPr>
                  <a:t>(N×N)</a:t>
                </a:r>
                <a:r>
                  <a:rPr lang="ja-JP" altLang="en-US" sz="2400" dirty="0">
                    <a:solidFill>
                      <a:schemeClr val="tx1"/>
                    </a:solidFill>
                  </a:rPr>
                  <a:t>の行列          </a:t>
                </a:r>
                <a:r>
                  <a:rPr lang="ja-JP" altLang="en-US" sz="2400" dirty="0" err="1">
                    <a:solidFill>
                      <a:schemeClr val="tx1"/>
                    </a:solidFill>
                  </a:rPr>
                  <a:t>を</a:t>
                </a:r>
                <a:r>
                  <a:rPr lang="en-US" altLang="ja-JP" sz="2400" dirty="0">
                    <a:solidFill>
                      <a:schemeClr val="tx1"/>
                    </a:solidFill>
                  </a:rPr>
                  <a:t>N</a:t>
                </a:r>
                <a:r>
                  <a:rPr lang="ja-JP" altLang="en-US" sz="2400" dirty="0">
                    <a:solidFill>
                      <a:schemeClr val="tx1"/>
                    </a:solidFill>
                  </a:rPr>
                  <a:t>個作る。</a:t>
                </a:r>
                <a:endParaRPr lang="en-US" altLang="ja-JP" sz="2400" dirty="0">
                  <a:solidFill>
                    <a:schemeClr val="tx1"/>
                  </a:solidFill>
                </a:endParaRPr>
              </a:p>
              <a:p>
                <a:pPr algn="l"/>
                <a:r>
                  <a:rPr lang="en-US" altLang="ja-JP" sz="2400" dirty="0">
                    <a:solidFill>
                      <a:schemeClr val="tx1"/>
                    </a:solidFill>
                  </a:rPr>
                  <a:t>5. 4</a:t>
                </a:r>
                <a:r>
                  <a:rPr lang="ja-JP" altLang="en-US" sz="2400" dirty="0">
                    <a:solidFill>
                      <a:schemeClr val="tx1"/>
                    </a:solidFill>
                  </a:rPr>
                  <a:t>で求めた　　　に対し、　　　　　　　　　　　　　　　　　　　　</a:t>
                </a:r>
                <a:endParaRPr lang="en-US" altLang="ja-JP" sz="2400" dirty="0">
                  <a:solidFill>
                    <a:schemeClr val="tx1"/>
                  </a:solidFill>
                </a:endParaRPr>
              </a:p>
              <a:p>
                <a:pPr algn="l"/>
                <a:r>
                  <a:rPr kumimoji="1" lang="ja-JP" altLang="en-US" sz="2400" dirty="0">
                    <a:solidFill>
                      <a:schemeClr val="tx1"/>
                    </a:solidFill>
                  </a:rPr>
                  <a:t>　</a:t>
                </a:r>
                <a:r>
                  <a:rPr lang="ja-JP" altLang="en-US" sz="2400" dirty="0">
                    <a:solidFill>
                      <a:schemeClr val="tx1"/>
                    </a:solidFill>
                  </a:rPr>
                  <a:t>を計算する。</a:t>
                </a:r>
                <a:endParaRPr lang="en-US" altLang="ja-JP" sz="2400" dirty="0">
                  <a:solidFill>
                    <a:schemeClr val="tx1"/>
                  </a:solidFill>
                </a:endParaRPr>
              </a:p>
              <a:p>
                <a:pPr algn="l"/>
                <a:r>
                  <a:rPr kumimoji="1" lang="en-US" altLang="ja-JP" sz="2400" dirty="0">
                    <a:solidFill>
                      <a:schemeClr val="tx1"/>
                    </a:solidFill>
                  </a:rPr>
                  <a:t>6. </a:t>
                </a:r>
                <a:r>
                  <a:rPr kumimoji="1" lang="ja-JP" altLang="en-US" sz="2400" dirty="0">
                    <a:solidFill>
                      <a:schemeClr val="tx1"/>
                    </a:solidFill>
                  </a:rPr>
                  <a:t>文献</a:t>
                </a:r>
                <a:r>
                  <a:rPr kumimoji="1" lang="en-US" altLang="ja-JP" sz="2400" dirty="0">
                    <a:solidFill>
                      <a:schemeClr val="tx1"/>
                    </a:solidFill>
                  </a:rPr>
                  <a:t>[2]</a:t>
                </a:r>
                <a:r>
                  <a:rPr kumimoji="1" lang="ja-JP" altLang="en-US" sz="2400" dirty="0">
                    <a:solidFill>
                      <a:schemeClr val="tx1"/>
                    </a:solidFill>
                  </a:rPr>
                  <a:t>により、</a:t>
                </a:r>
                <a:r>
                  <a:rPr kumimoji="1" lang="en-US" altLang="ja-JP" sz="2400" dirty="0">
                    <a:solidFill>
                      <a:schemeClr val="tx1"/>
                    </a:solidFill>
                  </a:rPr>
                  <a:t>5</a:t>
                </a:r>
                <a:r>
                  <a:rPr kumimoji="1" lang="ja-JP" altLang="en-US" sz="2400" dirty="0">
                    <a:solidFill>
                      <a:schemeClr val="tx1"/>
                    </a:solidFill>
                  </a:rPr>
                  <a:t>で求めた行列　　　</a:t>
                </a:r>
                <a:r>
                  <a:rPr lang="ja-JP" altLang="en-US" sz="2400" dirty="0">
                    <a:solidFill>
                      <a:schemeClr val="tx1"/>
                    </a:solidFill>
                  </a:rPr>
                  <a:t>の最大固有値と２番目</a:t>
                </a:r>
                <a:endParaRPr lang="en-US" altLang="ja-JP" sz="2400" dirty="0">
                  <a:solidFill>
                    <a:schemeClr val="tx1"/>
                  </a:solidFill>
                </a:endParaRPr>
              </a:p>
              <a:p>
                <a:pPr algn="l"/>
                <a:r>
                  <a:rPr kumimoji="1" lang="ja-JP" altLang="en-US" sz="2400" dirty="0">
                    <a:solidFill>
                      <a:schemeClr val="tx1"/>
                    </a:solidFill>
                  </a:rPr>
                  <a:t>　</a:t>
                </a:r>
                <a:r>
                  <a:rPr lang="ja-JP" altLang="en-US" sz="2400" dirty="0">
                    <a:solidFill>
                      <a:schemeClr val="tx1"/>
                    </a:solidFill>
                  </a:rPr>
                  <a:t> に大きい固有値に対応する固有ベクトル　　　　　に対し、</a:t>
                </a:r>
                <a:endParaRPr lang="en-US" altLang="ja-JP" sz="2400" dirty="0">
                  <a:solidFill>
                    <a:schemeClr val="tx1"/>
                  </a:solidFill>
                </a:endParaRPr>
              </a:p>
              <a:p>
                <a:pPr algn="l"/>
                <a:r>
                  <a:rPr kumimoji="1" lang="ja-JP" altLang="en-US" sz="2400" dirty="0">
                    <a:solidFill>
                      <a:schemeClr val="tx1"/>
                    </a:solidFill>
                  </a:rPr>
                  <a:t>　</a:t>
                </a:r>
                <a:r>
                  <a:rPr lang="ja-JP" altLang="en-US" sz="2400" dirty="0">
                    <a:solidFill>
                      <a:schemeClr val="tx1"/>
                    </a:solidFill>
                  </a:rPr>
                  <a:t>                                                      を計算し、　　　　　　の固有ベク</a:t>
                </a:r>
                <a:endParaRPr lang="en-US" altLang="ja-JP" sz="2400" dirty="0">
                  <a:solidFill>
                    <a:schemeClr val="tx1"/>
                  </a:solidFill>
                </a:endParaRPr>
              </a:p>
              <a:p>
                <a:pPr algn="l"/>
                <a:r>
                  <a:rPr lang="ja-JP" altLang="en-US" sz="2400" dirty="0">
                    <a:solidFill>
                      <a:schemeClr val="tx1"/>
                    </a:solidFill>
                  </a:rPr>
                  <a:t>　トルが求めたい</a:t>
                </a:r>
                <a14:m>
                  <m:oMath xmlns:m="http://schemas.openxmlformats.org/officeDocument/2006/math">
                    <m:acc>
                      <m:accPr>
                        <m:chr m:val="́"/>
                        <m:ctrlPr>
                          <a:rPr lang="ja-JP" altLang="en-US" sz="2400" i="1" smtClean="0">
                            <a:solidFill>
                              <a:schemeClr val="tx1"/>
                            </a:solidFill>
                            <a:latin typeface="Cambria Math" panose="02040503050406030204" pitchFamily="18" charset="0"/>
                          </a:rPr>
                        </m:ctrlPr>
                      </m:accPr>
                      <m:e>
                        <m:r>
                          <a:rPr lang="en-US" altLang="ja-JP" sz="2400" b="0" i="1" smtClean="0">
                            <a:solidFill>
                              <a:schemeClr val="tx1"/>
                            </a:solidFill>
                            <a:latin typeface="Cambria Math" panose="02040503050406030204" pitchFamily="18" charset="0"/>
                          </a:rPr>
                          <m:t>𝐴</m:t>
                        </m:r>
                      </m:e>
                    </m:acc>
                  </m:oMath>
                </a14:m>
                <a:r>
                  <a:rPr lang="ja-JP" altLang="en-US" sz="2400" dirty="0">
                    <a:solidFill>
                      <a:schemeClr val="tx1"/>
                    </a:solidFill>
                  </a:rPr>
                  <a:t>　となる。</a:t>
                </a:r>
                <a:endParaRPr kumimoji="1" lang="en-US" altLang="ja-JP" sz="2400" dirty="0">
                  <a:solidFill>
                    <a:schemeClr val="tx1"/>
                  </a:solidFill>
                </a:endParaRPr>
              </a:p>
              <a:p>
                <a:pPr algn="l"/>
                <a:endParaRPr lang="en-US" altLang="ja-JP" sz="2400" dirty="0">
                  <a:solidFill>
                    <a:schemeClr val="tx1"/>
                  </a:solidFill>
                </a:endParaRPr>
              </a:p>
              <a:p>
                <a:pPr algn="l"/>
                <a:endParaRPr kumimoji="1" lang="ja-JP" altLang="en-US" sz="2400" dirty="0">
                  <a:solidFill>
                    <a:schemeClr val="tx1"/>
                  </a:solidFill>
                </a:endParaRPr>
              </a:p>
            </p:txBody>
          </p:sp>
        </mc:Choice>
        <mc:Fallback xmlns="">
          <p:sp>
            <p:nvSpPr>
              <p:cNvPr id="3" name="サブタイトル 2"/>
              <p:cNvSpPr>
                <a:spLocks noGrp="1" noRot="1" noChangeAspect="1" noMove="1" noResize="1" noEditPoints="1" noAdjustHandles="1" noChangeArrowheads="1" noChangeShapeType="1" noTextEdit="1"/>
              </p:cNvSpPr>
              <p:nvPr>
                <p:ph type="subTitle" idx="1"/>
              </p:nvPr>
            </p:nvSpPr>
            <p:spPr>
              <a:xfrm>
                <a:off x="685800" y="764705"/>
                <a:ext cx="8062664" cy="5976663"/>
              </a:xfrm>
              <a:blipFill rotWithShape="0">
                <a:blip r:embed="rId2" cstate="print"/>
                <a:stretch>
                  <a:fillRect l="-1210" t="-1223" r="-908"/>
                </a:stretch>
              </a:blipFill>
            </p:spPr>
            <p:txBody>
              <a:bodyPr/>
              <a:lstStyle/>
              <a:p>
                <a:r>
                  <a:rPr lang="ja-JP" altLang="en-US">
                    <a:noFill/>
                  </a:rPr>
                  <a:t> </a:t>
                </a:r>
              </a:p>
            </p:txBody>
          </p:sp>
        </mc:Fallback>
      </mc:AlternateContent>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279" y="840070"/>
            <a:ext cx="1658416" cy="310933"/>
          </a:xfrm>
          <a:prstGeom prst="rect">
            <a:avLst/>
          </a:prstGeom>
        </p:spPr>
      </p:pic>
      <p:sp>
        <p:nvSpPr>
          <p:cNvPr id="5" name="テキスト ボックス 4"/>
          <p:cNvSpPr txBox="1"/>
          <p:nvPr/>
        </p:nvSpPr>
        <p:spPr>
          <a:xfrm>
            <a:off x="6396225" y="764705"/>
            <a:ext cx="2106307" cy="461665"/>
          </a:xfrm>
          <a:prstGeom prst="rect">
            <a:avLst/>
          </a:prstGeom>
          <a:noFill/>
        </p:spPr>
        <p:txBody>
          <a:bodyPr wrap="square" rtlCol="0">
            <a:spAutoFit/>
          </a:bodyPr>
          <a:lstStyle/>
          <a:p>
            <a:r>
              <a:rPr kumimoji="1" lang="ja-JP" altLang="en-US" sz="2400" dirty="0"/>
              <a:t>を</a:t>
            </a:r>
            <a:r>
              <a:rPr kumimoji="1" lang="en-US" altLang="ja-JP" sz="2400" dirty="0"/>
              <a:t>K</a:t>
            </a:r>
            <a:r>
              <a:rPr kumimoji="1" lang="ja-JP" altLang="en-US" sz="2400" dirty="0"/>
              <a:t>個用意して</a:t>
            </a: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1226370"/>
            <a:ext cx="2627866" cy="473001"/>
          </a:xfrm>
          <a:prstGeom prst="rect">
            <a:avLst/>
          </a:prstGeom>
        </p:spPr>
      </p:pic>
      <p:sp>
        <p:nvSpPr>
          <p:cNvPr id="8" name="テキスト ボックス 7"/>
          <p:cNvSpPr txBox="1"/>
          <p:nvPr/>
        </p:nvSpPr>
        <p:spPr>
          <a:xfrm>
            <a:off x="3887498" y="1237706"/>
            <a:ext cx="2106307" cy="461665"/>
          </a:xfrm>
          <a:prstGeom prst="rect">
            <a:avLst/>
          </a:prstGeom>
          <a:noFill/>
        </p:spPr>
        <p:txBody>
          <a:bodyPr wrap="square" rtlCol="0">
            <a:spAutoFit/>
          </a:bodyPr>
          <a:lstStyle/>
          <a:p>
            <a:r>
              <a:rPr lang="ja-JP" altLang="en-US" sz="2400" dirty="0"/>
              <a:t>とする。　　　　　　</a:t>
            </a:r>
            <a:endParaRPr lang="en-US" altLang="ja-JP" sz="2400" dirty="0"/>
          </a:p>
        </p:txBody>
      </p:sp>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6164" y="2963222"/>
            <a:ext cx="3580121" cy="431565"/>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08585" y="3444677"/>
            <a:ext cx="561905" cy="365572"/>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1760" y="3933056"/>
            <a:ext cx="561905" cy="360040"/>
          </a:xfrm>
          <a:prstGeom prst="rect">
            <a:avLst/>
          </a:prstGeom>
        </p:spPr>
      </p:pic>
      <p:pic>
        <p:nvPicPr>
          <p:cNvPr id="13" name="図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0445" y="3867788"/>
            <a:ext cx="3917939" cy="497316"/>
          </a:xfrm>
          <a:prstGeom prst="rect">
            <a:avLst/>
          </a:prstGeom>
        </p:spPr>
      </p:pic>
      <p:pic>
        <p:nvPicPr>
          <p:cNvPr id="14" name="図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5095" y="4838105"/>
            <a:ext cx="476190" cy="259290"/>
          </a:xfrm>
          <a:prstGeom prst="rect">
            <a:avLst/>
          </a:prstGeom>
        </p:spPr>
      </p:pic>
      <p:pic>
        <p:nvPicPr>
          <p:cNvPr id="15" name="図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46119" y="5221875"/>
            <a:ext cx="933333" cy="371429"/>
          </a:xfrm>
          <a:prstGeom prst="rect">
            <a:avLst/>
          </a:prstGeom>
        </p:spPr>
      </p:pic>
      <p:pic>
        <p:nvPicPr>
          <p:cNvPr id="16" name="図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3609" y="5616671"/>
            <a:ext cx="3562556" cy="427263"/>
          </a:xfrm>
          <a:prstGeom prst="rect">
            <a:avLst/>
          </a:prstGeom>
        </p:spPr>
      </p:pic>
      <p:pic>
        <p:nvPicPr>
          <p:cNvPr id="17" name="図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53371" y="5698781"/>
            <a:ext cx="1180952" cy="345154"/>
          </a:xfrm>
          <a:prstGeom prst="rect">
            <a:avLst/>
          </a:prstGeom>
        </p:spPr>
      </p:pic>
      <p:sp>
        <p:nvSpPr>
          <p:cNvPr id="6" name="スライド番号プレースホルダー 5"/>
          <p:cNvSpPr>
            <a:spLocks noGrp="1"/>
          </p:cNvSpPr>
          <p:nvPr>
            <p:ph type="sldNum" sz="quarter" idx="12"/>
          </p:nvPr>
        </p:nvSpPr>
        <p:spPr/>
        <p:txBody>
          <a:bodyPr/>
          <a:lstStyle/>
          <a:p>
            <a:fld id="{C9689C3F-6F3D-43EB-BA0D-08FB6809879B}" type="slidenum">
              <a:rPr kumimoji="1" lang="ja-JP" altLang="en-US" smtClean="0"/>
              <a:pPr/>
              <a:t>40</a:t>
            </a:fld>
            <a:endParaRPr kumimoji="1" lang="ja-JP" altLang="en-US"/>
          </a:p>
        </p:txBody>
      </p:sp>
    </p:spTree>
    <p:extLst>
      <p:ext uri="{BB962C8B-B14F-4D97-AF65-F5344CB8AC3E}">
        <p14:creationId xmlns:p14="http://schemas.microsoft.com/office/powerpoint/2010/main" val="3853749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457200" y="274638"/>
                <a:ext cx="8229600" cy="922114"/>
              </a:xfrm>
            </p:spPr>
            <p:txBody>
              <a:bodyPr>
                <a:normAutofit/>
              </a:bodyPr>
              <a:lstStyle/>
              <a:p>
                <a:r>
                  <a:rPr lang="en-US" altLang="ja-JP" sz="3200" dirty="0"/>
                  <a:t>10. </a:t>
                </a:r>
                <a:r>
                  <a:rPr kumimoji="1" lang="ja-JP" altLang="en-US" sz="3200" dirty="0"/>
                  <a:t>付録 （</a:t>
                </a:r>
                <a14:m>
                  <m:oMath xmlns:m="http://schemas.openxmlformats.org/officeDocument/2006/math">
                    <m:r>
                      <a:rPr kumimoji="1" lang="ja-JP" altLang="en-US" sz="3200" i="1" dirty="0" smtClean="0">
                        <a:latin typeface="Cambria Math" panose="02040503050406030204" pitchFamily="18" charset="0"/>
                      </a:rPr>
                      <m:t>ＤＩＥＭ</m:t>
                    </m:r>
                  </m:oMath>
                </a14:m>
                <a:r>
                  <a:rPr lang="ja-JP" altLang="en-US" sz="3200" dirty="0"/>
                  <a:t>アルゴリズムの詳細</a:t>
                </a:r>
                <a:r>
                  <a:rPr lang="en-US" altLang="ja-JP" sz="3200" dirty="0"/>
                  <a:t>)</a:t>
                </a:r>
                <a:endParaRPr kumimoji="1" lang="ja-JP" altLang="en-US" sz="32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457200" y="274638"/>
                <a:ext cx="8229600" cy="922114"/>
              </a:xfrm>
              <a:blipFill rotWithShape="0">
                <a:blip r:embed="rId2"/>
                <a:stretch>
                  <a:fillRect b="-4636"/>
                </a:stretch>
              </a:blipFill>
            </p:spPr>
            <p:txBody>
              <a:bodyPr/>
              <a:lstStyle/>
              <a:p>
                <a:r>
                  <a:rPr lang="ja-JP" altLang="en-US">
                    <a:noFill/>
                  </a:rPr>
                  <a:t> </a:t>
                </a:r>
              </a:p>
            </p:txBody>
          </p:sp>
        </mc:Fallback>
      </mc:AlternateContent>
      <p:sp>
        <p:nvSpPr>
          <p:cNvPr id="12" name="下矢印 11"/>
          <p:cNvSpPr/>
          <p:nvPr/>
        </p:nvSpPr>
        <p:spPr>
          <a:xfrm>
            <a:off x="2051720" y="2156187"/>
            <a:ext cx="64807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72" y="3885645"/>
            <a:ext cx="7062192" cy="973023"/>
          </a:xfrm>
          <a:prstGeom prst="rect">
            <a:avLst/>
          </a:prstGeom>
        </p:spPr>
      </p:pic>
      <p:sp>
        <p:nvSpPr>
          <p:cNvPr id="15" name="下矢印 14"/>
          <p:cNvSpPr/>
          <p:nvPr/>
        </p:nvSpPr>
        <p:spPr>
          <a:xfrm>
            <a:off x="2009072" y="3327393"/>
            <a:ext cx="648072" cy="5023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72" y="5271115"/>
            <a:ext cx="7343380" cy="818354"/>
          </a:xfrm>
          <a:prstGeom prst="rect">
            <a:avLst/>
          </a:prstGeom>
        </p:spPr>
      </p:pic>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9014" y="3481982"/>
            <a:ext cx="1584176" cy="370138"/>
          </a:xfrm>
          <a:prstGeom prst="rect">
            <a:avLst/>
          </a:prstGeom>
        </p:spPr>
      </p:pic>
      <p:sp>
        <p:nvSpPr>
          <p:cNvPr id="21" name="テキスト ボックス 20"/>
          <p:cNvSpPr txBox="1"/>
          <p:nvPr/>
        </p:nvSpPr>
        <p:spPr>
          <a:xfrm>
            <a:off x="6581741" y="3469608"/>
            <a:ext cx="1229072" cy="369332"/>
          </a:xfrm>
          <a:prstGeom prst="rect">
            <a:avLst/>
          </a:prstGeom>
          <a:noFill/>
        </p:spPr>
        <p:txBody>
          <a:bodyPr wrap="square" rtlCol="0">
            <a:spAutoFit/>
          </a:bodyPr>
          <a:lstStyle/>
          <a:p>
            <a:r>
              <a:rPr lang="ja-JP" altLang="en-US" dirty="0"/>
              <a:t>とすれば</a:t>
            </a:r>
            <a:endParaRPr kumimoji="1" lang="ja-JP" altLang="en-US" dirty="0"/>
          </a:p>
        </p:txBody>
      </p:sp>
      <p:sp>
        <p:nvSpPr>
          <p:cNvPr id="22" name="テキスト ボックス 21"/>
          <p:cNvSpPr txBox="1"/>
          <p:nvPr/>
        </p:nvSpPr>
        <p:spPr>
          <a:xfrm>
            <a:off x="4523190" y="3494565"/>
            <a:ext cx="241247" cy="369332"/>
          </a:xfrm>
          <a:prstGeom prst="rect">
            <a:avLst/>
          </a:prstGeom>
          <a:noFill/>
        </p:spPr>
        <p:txBody>
          <a:bodyPr wrap="square" rtlCol="0">
            <a:spAutoFit/>
          </a:bodyPr>
          <a:lstStyle/>
          <a:p>
            <a:r>
              <a:rPr kumimoji="1" lang="en-US" altLang="ja-JP" dirty="0"/>
              <a:t>,</a:t>
            </a:r>
            <a:endParaRPr kumimoji="1" lang="ja-JP" altLang="en-US" dirty="0"/>
          </a:p>
        </p:txBody>
      </p:sp>
      <p:pic>
        <p:nvPicPr>
          <p:cNvPr id="23" name="図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0759" y="4837942"/>
            <a:ext cx="1773678" cy="438095"/>
          </a:xfrm>
          <a:prstGeom prst="rect">
            <a:avLst/>
          </a:prstGeom>
        </p:spPr>
      </p:pic>
      <p:sp>
        <p:nvSpPr>
          <p:cNvPr id="24" name="テキスト ボックス 23"/>
          <p:cNvSpPr txBox="1"/>
          <p:nvPr/>
        </p:nvSpPr>
        <p:spPr>
          <a:xfrm>
            <a:off x="4820548" y="4887761"/>
            <a:ext cx="2348136" cy="369332"/>
          </a:xfrm>
          <a:prstGeom prst="rect">
            <a:avLst/>
          </a:prstGeom>
          <a:noFill/>
        </p:spPr>
        <p:txBody>
          <a:bodyPr wrap="square" rtlCol="0">
            <a:spAutoFit/>
          </a:bodyPr>
          <a:lstStyle/>
          <a:p>
            <a:r>
              <a:rPr lang="ja-JP" altLang="en-US" dirty="0"/>
              <a:t>と書けるので</a:t>
            </a:r>
            <a:endParaRPr kumimoji="1" lang="ja-JP" altLang="en-US" dirty="0"/>
          </a:p>
        </p:txBody>
      </p:sp>
      <p:sp>
        <p:nvSpPr>
          <p:cNvPr id="17" name="テキスト ボックス 16"/>
          <p:cNvSpPr txBox="1"/>
          <p:nvPr/>
        </p:nvSpPr>
        <p:spPr>
          <a:xfrm>
            <a:off x="7596824" y="1432543"/>
            <a:ext cx="946448" cy="646331"/>
          </a:xfrm>
          <a:prstGeom prst="rect">
            <a:avLst/>
          </a:prstGeom>
          <a:noFill/>
        </p:spPr>
        <p:txBody>
          <a:bodyPr wrap="square" rtlCol="0">
            <a:spAutoFit/>
          </a:bodyPr>
          <a:lstStyle/>
          <a:p>
            <a:endParaRPr kumimoji="1" lang="en-US" altLang="ja-JP" dirty="0"/>
          </a:p>
          <a:p>
            <a:r>
              <a:rPr lang="en-US" altLang="ja-JP" dirty="0"/>
              <a:t>…….(8’)</a:t>
            </a:r>
            <a:endParaRPr kumimoji="1" lang="ja-JP" altLang="en-US" dirty="0"/>
          </a:p>
        </p:txBody>
      </p:sp>
      <p:sp>
        <p:nvSpPr>
          <p:cNvPr id="25" name="テキスト ボックス 24"/>
          <p:cNvSpPr txBox="1"/>
          <p:nvPr/>
        </p:nvSpPr>
        <p:spPr>
          <a:xfrm>
            <a:off x="7581899" y="2752393"/>
            <a:ext cx="946448" cy="646331"/>
          </a:xfrm>
          <a:prstGeom prst="rect">
            <a:avLst/>
          </a:prstGeom>
          <a:noFill/>
        </p:spPr>
        <p:txBody>
          <a:bodyPr wrap="square" rtlCol="0">
            <a:spAutoFit/>
          </a:bodyPr>
          <a:lstStyle/>
          <a:p>
            <a:endParaRPr kumimoji="1" lang="en-US" altLang="ja-JP" dirty="0"/>
          </a:p>
          <a:p>
            <a:r>
              <a:rPr lang="en-US" altLang="ja-JP" dirty="0"/>
              <a:t>…….(11)</a:t>
            </a:r>
            <a:endParaRPr kumimoji="1" lang="ja-JP" altLang="en-US" dirty="0"/>
          </a:p>
        </p:txBody>
      </p:sp>
      <p:sp>
        <p:nvSpPr>
          <p:cNvPr id="26" name="テキスト ボックス 25"/>
          <p:cNvSpPr txBox="1"/>
          <p:nvPr/>
        </p:nvSpPr>
        <p:spPr>
          <a:xfrm>
            <a:off x="7606859" y="3907046"/>
            <a:ext cx="936413" cy="646331"/>
          </a:xfrm>
          <a:prstGeom prst="rect">
            <a:avLst/>
          </a:prstGeom>
          <a:noFill/>
        </p:spPr>
        <p:txBody>
          <a:bodyPr wrap="square" rtlCol="0">
            <a:spAutoFit/>
          </a:bodyPr>
          <a:lstStyle/>
          <a:p>
            <a:endParaRPr kumimoji="1" lang="en-US" altLang="ja-JP" dirty="0"/>
          </a:p>
          <a:p>
            <a:r>
              <a:rPr lang="en-US" altLang="ja-JP" dirty="0"/>
              <a:t>…….(12)</a:t>
            </a:r>
            <a:endParaRPr kumimoji="1" lang="ja-JP" altLang="en-US" dirty="0"/>
          </a:p>
        </p:txBody>
      </p:sp>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6979" y="3401502"/>
            <a:ext cx="1904762" cy="380952"/>
          </a:xfrm>
          <a:prstGeom prst="rect">
            <a:avLst/>
          </a:prstGeom>
        </p:spPr>
      </p:pic>
      <p:pic>
        <p:nvPicPr>
          <p:cNvPr id="4" name="図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764" y="6227351"/>
            <a:ext cx="361905" cy="352381"/>
          </a:xfrm>
          <a:prstGeom prst="rect">
            <a:avLst/>
          </a:prstGeom>
        </p:spPr>
      </p:pic>
      <p:sp>
        <p:nvSpPr>
          <p:cNvPr id="5" name="テキスト ボックス 4"/>
          <p:cNvSpPr txBox="1"/>
          <p:nvPr/>
        </p:nvSpPr>
        <p:spPr>
          <a:xfrm>
            <a:off x="323528" y="6236398"/>
            <a:ext cx="7056784" cy="461665"/>
          </a:xfrm>
          <a:prstGeom prst="rect">
            <a:avLst/>
          </a:prstGeom>
          <a:noFill/>
        </p:spPr>
        <p:txBody>
          <a:bodyPr wrap="square" rtlCol="0">
            <a:spAutoFit/>
          </a:bodyPr>
          <a:lstStyle/>
          <a:p>
            <a:r>
              <a:rPr kumimoji="1" lang="ja-JP" altLang="en-US" dirty="0"/>
              <a:t>　</a:t>
            </a:r>
            <a:r>
              <a:rPr lang="en-US" altLang="ja-JP" sz="2400" dirty="0"/>
              <a:t>(</a:t>
            </a:r>
            <a:r>
              <a:rPr kumimoji="1" lang="ja-JP" altLang="en-US" dirty="0"/>
              <a:t>　　　</a:t>
            </a:r>
            <a:r>
              <a:rPr kumimoji="1" lang="ja-JP" altLang="en-US" sz="2400" dirty="0"/>
              <a:t>は、       の対角要素を列に持つ</a:t>
            </a:r>
            <a:r>
              <a:rPr lang="ja-JP" altLang="en-US" sz="2400" dirty="0"/>
              <a:t>行列</a:t>
            </a:r>
            <a:r>
              <a:rPr lang="en-US" altLang="ja-JP" sz="2400" dirty="0"/>
              <a:t>)</a:t>
            </a:r>
            <a:endParaRPr kumimoji="1" lang="ja-JP" altLang="en-US" dirty="0"/>
          </a:p>
        </p:txBody>
      </p:sp>
      <p:pic>
        <p:nvPicPr>
          <p:cNvPr id="6" name="図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64298" y="6290843"/>
            <a:ext cx="438095" cy="333333"/>
          </a:xfrm>
          <a:prstGeom prst="rect">
            <a:avLst/>
          </a:prstGeom>
        </p:spPr>
      </p:pic>
      <p:pic>
        <p:nvPicPr>
          <p:cNvPr id="28" name="図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9772" y="1438093"/>
            <a:ext cx="6768753" cy="805493"/>
          </a:xfrm>
          <a:prstGeom prst="rect">
            <a:avLst/>
          </a:prstGeom>
        </p:spPr>
      </p:pic>
      <p:pic>
        <p:nvPicPr>
          <p:cNvPr id="8" name="コンテンツ プレースホルダー 7"/>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499772" y="2513961"/>
            <a:ext cx="6963708" cy="866027"/>
          </a:xfrm>
        </p:spPr>
      </p:pic>
      <p:sp>
        <p:nvSpPr>
          <p:cNvPr id="9" name="下矢印 8"/>
          <p:cNvSpPr/>
          <p:nvPr/>
        </p:nvSpPr>
        <p:spPr>
          <a:xfrm>
            <a:off x="2081080" y="4736215"/>
            <a:ext cx="504056" cy="475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7750387" y="5215756"/>
            <a:ext cx="936413" cy="646331"/>
          </a:xfrm>
          <a:prstGeom prst="rect">
            <a:avLst/>
          </a:prstGeom>
          <a:noFill/>
        </p:spPr>
        <p:txBody>
          <a:bodyPr wrap="square" rtlCol="0">
            <a:spAutoFit/>
          </a:bodyPr>
          <a:lstStyle/>
          <a:p>
            <a:endParaRPr kumimoji="1" lang="en-US" altLang="ja-JP" dirty="0"/>
          </a:p>
          <a:p>
            <a:r>
              <a:rPr lang="en-US" altLang="ja-JP" dirty="0"/>
              <a:t>…….(9’)</a:t>
            </a:r>
            <a:endParaRPr kumimoji="1" lang="ja-JP" altLang="en-US" dirty="0"/>
          </a:p>
        </p:txBody>
      </p:sp>
      <p:sp>
        <p:nvSpPr>
          <p:cNvPr id="10" name="テキスト ボックス 9"/>
          <p:cNvSpPr txBox="1"/>
          <p:nvPr/>
        </p:nvSpPr>
        <p:spPr>
          <a:xfrm>
            <a:off x="8349639" y="6397106"/>
            <a:ext cx="1142093" cy="276999"/>
          </a:xfrm>
          <a:prstGeom prst="rect">
            <a:avLst/>
          </a:prstGeom>
          <a:noFill/>
        </p:spPr>
        <p:txBody>
          <a:bodyPr wrap="square" rtlCol="0">
            <a:spAutoFit/>
          </a:bodyPr>
          <a:lstStyle/>
          <a:p>
            <a:r>
              <a:rPr lang="en-US" altLang="ja-JP" sz="1200" dirty="0"/>
              <a:t>19</a:t>
            </a:r>
            <a:endParaRPr kumimoji="1" lang="ja-JP" altLang="en-US" sz="1200" dirty="0"/>
          </a:p>
        </p:txBody>
      </p:sp>
    </p:spTree>
    <p:extLst>
      <p:ext uri="{BB962C8B-B14F-4D97-AF65-F5344CB8AC3E}">
        <p14:creationId xmlns:p14="http://schemas.microsoft.com/office/powerpoint/2010/main" val="26586877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22114"/>
          </a:xfrm>
        </p:spPr>
        <p:txBody>
          <a:bodyPr>
            <a:normAutofit/>
          </a:bodyPr>
          <a:lstStyle/>
          <a:p>
            <a:r>
              <a:rPr lang="en-US" altLang="ja-JP" sz="3200" dirty="0"/>
              <a:t>10</a:t>
            </a:r>
            <a:r>
              <a:rPr kumimoji="1" lang="en-US" altLang="ja-JP" sz="3200" dirty="0"/>
              <a:t>.</a:t>
            </a:r>
            <a:r>
              <a:rPr kumimoji="1" lang="ja-JP" altLang="en-US" sz="3200" dirty="0"/>
              <a:t>付録</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124744"/>
                <a:ext cx="8229600" cy="5001419"/>
              </a:xfrm>
            </p:spPr>
            <p:txBody>
              <a:bodyPr>
                <a:normAutofit/>
              </a:bodyPr>
              <a:lstStyle/>
              <a:p>
                <a:pPr marL="0" indent="0">
                  <a:buNone/>
                </a:pPr>
                <a:r>
                  <a:rPr kumimoji="1" lang="ja-JP" altLang="en-US" sz="2000" dirty="0"/>
                  <a:t>（</a:t>
                </a:r>
                <a:r>
                  <a:rPr kumimoji="1" lang="en-US" altLang="ja-JP" sz="2000" dirty="0"/>
                  <a:t>4</a:t>
                </a:r>
                <a:r>
                  <a:rPr kumimoji="1" lang="ja-JP" altLang="en-US" sz="2000" dirty="0"/>
                  <a:t>）式の最小化問題は</a:t>
                </a:r>
                <a:r>
                  <a:rPr kumimoji="1" lang="en-US" altLang="ja-JP" sz="2000" dirty="0"/>
                  <a:t>N</a:t>
                </a:r>
                <a:r>
                  <a:rPr kumimoji="1" lang="ja-JP" altLang="en-US" sz="2000" dirty="0"/>
                  <a:t>個の固有ベクトル</a:t>
                </a:r>
                <a14:m>
                  <m:oMath xmlns:m="http://schemas.openxmlformats.org/officeDocument/2006/math">
                    <m:sSub>
                      <m:sSubPr>
                        <m:ctrlPr>
                          <a:rPr kumimoji="1" lang="en-US" altLang="ja-JP" sz="2000" i="1" smtClean="0">
                            <a:latin typeface="Cambria Math" panose="02040503050406030204" pitchFamily="18" charset="0"/>
                          </a:rPr>
                        </m:ctrlPr>
                      </m:sSubPr>
                      <m:e>
                        <m:acc>
                          <m:accPr>
                            <m:chr m:val="̂"/>
                            <m:ctrlPr>
                              <a:rPr kumimoji="1" lang="en-US" altLang="ja-JP" sz="2000" i="1" smtClean="0">
                                <a:latin typeface="Cambria Math" panose="02040503050406030204" pitchFamily="18" charset="0"/>
                              </a:rPr>
                            </m:ctrlPr>
                          </m:accPr>
                          <m:e>
                            <m:r>
                              <a:rPr kumimoji="1" lang="en-US" altLang="ja-JP" sz="2000" b="0" i="1" smtClean="0">
                                <a:latin typeface="Cambria Math" panose="02040503050406030204" pitchFamily="18" charset="0"/>
                              </a:rPr>
                              <m:t>𝑟</m:t>
                            </m:r>
                          </m:e>
                        </m:acc>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𝑟</m:t>
                            </m:r>
                          </m:e>
                        </m:acc>
                      </m:e>
                      <m:sub>
                        <m:r>
                          <a:rPr kumimoji="1" lang="en-US" altLang="ja-JP" sz="2000" b="0" i="1" smtClean="0">
                            <a:latin typeface="Cambria Math" panose="02040503050406030204" pitchFamily="18" charset="0"/>
                          </a:rPr>
                          <m:t>𝑚</m:t>
                        </m:r>
                      </m:sub>
                    </m:sSub>
                  </m:oMath>
                </a14:m>
                <a:r>
                  <a:rPr lang="ja-JP" altLang="en-US" sz="2000" dirty="0"/>
                  <a:t>を取り出すことによって、次の</a:t>
                </a:r>
                <a:r>
                  <a:rPr lang="en-US" altLang="ja-JP" sz="2000" dirty="0"/>
                  <a:t>(13)</a:t>
                </a:r>
                <a:r>
                  <a:rPr kumimoji="1" lang="ja-JP" altLang="en-US" sz="2000" dirty="0"/>
                  <a:t>式に書き替えることができる。　　　　　　　　　　　　　　を用いて</a:t>
                </a:r>
                <a14:m>
                  <m:oMath xmlns:m="http://schemas.openxmlformats.org/officeDocument/2006/math">
                    <m:sSup>
                      <m:sSupPr>
                        <m:ctrlPr>
                          <a:rPr kumimoji="1" lang="en-US" altLang="ja-JP" sz="2000" i="1" smtClean="0">
                            <a:latin typeface="Cambria Math" panose="02040503050406030204" pitchFamily="18" charset="0"/>
                          </a:rPr>
                        </m:ctrlPr>
                      </m:sSupPr>
                      <m:e>
                        <m:r>
                          <a:rPr kumimoji="1" lang="en-US" altLang="ja-JP" sz="2000" b="0" i="1" smtClean="0">
                            <a:latin typeface="Cambria Math" panose="02040503050406030204" pitchFamily="18" charset="0"/>
                          </a:rPr>
                          <m:t>𝑁</m:t>
                        </m:r>
                      </m:e>
                      <m:sup>
                        <m:r>
                          <a:rPr kumimoji="1" lang="en-US" altLang="ja-JP" sz="2000" b="0" i="1" smtClean="0">
                            <a:latin typeface="Cambria Math" panose="02040503050406030204" pitchFamily="18" charset="0"/>
                          </a:rPr>
                          <m:t>2</m:t>
                        </m:r>
                      </m:sup>
                    </m:sSup>
                  </m:oMath>
                </a14:m>
                <a:r>
                  <a:rPr kumimoji="1" lang="ja-JP" altLang="en-US" sz="2000" dirty="0"/>
                  <a:t>次元の</a:t>
                </a:r>
                <a:r>
                  <a:rPr lang="ja-JP" altLang="en-US" sz="2000" dirty="0"/>
                  <a:t>最小化問題に帰着</a:t>
                </a:r>
                <a:endParaRPr kumimoji="1"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124744"/>
                <a:ext cx="8229600" cy="5001419"/>
              </a:xfrm>
              <a:blipFill rotWithShape="0">
                <a:blip r:embed="rId2"/>
                <a:stretch>
                  <a:fillRect l="-741" t="-1098" r="-2741"/>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42</a:t>
            </a:fld>
            <a:endParaRPr kumimoji="1" lang="ja-JP" altLang="en-US"/>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0953" y="3625453"/>
            <a:ext cx="2664296" cy="409524"/>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292" y="4885083"/>
            <a:ext cx="3847619" cy="542857"/>
          </a:xfrm>
          <a:prstGeom prst="rect">
            <a:avLst/>
          </a:prstGeom>
        </p:spPr>
      </p:pic>
      <p:sp>
        <p:nvSpPr>
          <p:cNvPr id="8" name="テキスト ボックス 7"/>
          <p:cNvSpPr txBox="1"/>
          <p:nvPr/>
        </p:nvSpPr>
        <p:spPr>
          <a:xfrm>
            <a:off x="7620000" y="2380238"/>
            <a:ext cx="936104" cy="369332"/>
          </a:xfrm>
          <a:prstGeom prst="rect">
            <a:avLst/>
          </a:prstGeom>
          <a:noFill/>
        </p:spPr>
        <p:txBody>
          <a:bodyPr wrap="square" rtlCol="0">
            <a:spAutoFit/>
          </a:bodyPr>
          <a:lstStyle/>
          <a:p>
            <a:r>
              <a:rPr kumimoji="1" lang="en-US" altLang="ja-JP" dirty="0"/>
              <a:t>……(13)</a:t>
            </a:r>
            <a:endParaRPr kumimoji="1" lang="ja-JP" altLang="en-US" dirty="0"/>
          </a:p>
        </p:txBody>
      </p:sp>
      <p:sp>
        <p:nvSpPr>
          <p:cNvPr id="9" name="テキスト ボックス 8"/>
          <p:cNvSpPr txBox="1"/>
          <p:nvPr/>
        </p:nvSpPr>
        <p:spPr>
          <a:xfrm>
            <a:off x="7709520" y="3763783"/>
            <a:ext cx="936104" cy="369332"/>
          </a:xfrm>
          <a:prstGeom prst="rect">
            <a:avLst/>
          </a:prstGeom>
          <a:noFill/>
        </p:spPr>
        <p:txBody>
          <a:bodyPr wrap="square" rtlCol="0">
            <a:spAutoFit/>
          </a:bodyPr>
          <a:lstStyle/>
          <a:p>
            <a:r>
              <a:rPr kumimoji="1" lang="en-US" altLang="ja-JP" dirty="0"/>
              <a:t>……(14)</a:t>
            </a:r>
            <a:endParaRPr kumimoji="1" lang="ja-JP" altLang="en-US" dirty="0"/>
          </a:p>
        </p:txBody>
      </p:sp>
      <p:sp>
        <p:nvSpPr>
          <p:cNvPr id="10" name="テキスト ボックス 9"/>
          <p:cNvSpPr txBox="1"/>
          <p:nvPr/>
        </p:nvSpPr>
        <p:spPr>
          <a:xfrm>
            <a:off x="7668344" y="5058608"/>
            <a:ext cx="932456" cy="369332"/>
          </a:xfrm>
          <a:prstGeom prst="rect">
            <a:avLst/>
          </a:prstGeom>
          <a:noFill/>
        </p:spPr>
        <p:txBody>
          <a:bodyPr wrap="square" rtlCol="0">
            <a:spAutoFit/>
          </a:bodyPr>
          <a:lstStyle/>
          <a:p>
            <a:r>
              <a:rPr kumimoji="1" lang="en-US" altLang="ja-JP" dirty="0"/>
              <a:t>……(15)</a:t>
            </a:r>
            <a:endParaRPr kumimoji="1" lang="ja-JP" altLang="en-US" dirty="0"/>
          </a:p>
        </p:txBody>
      </p:sp>
      <p:sp>
        <p:nvSpPr>
          <p:cNvPr id="12" name="テキスト ボックス 11"/>
          <p:cNvSpPr txBox="1"/>
          <p:nvPr/>
        </p:nvSpPr>
        <p:spPr>
          <a:xfrm>
            <a:off x="539551" y="3933056"/>
            <a:ext cx="7632849" cy="923330"/>
          </a:xfrm>
          <a:prstGeom prst="rect">
            <a:avLst/>
          </a:prstGeom>
          <a:noFill/>
        </p:spPr>
        <p:txBody>
          <a:bodyPr wrap="square" rtlCol="0">
            <a:spAutoFit/>
          </a:bodyPr>
          <a:lstStyle/>
          <a:p>
            <a:endParaRPr lang="en-US" altLang="ja-JP" dirty="0"/>
          </a:p>
          <a:p>
            <a:r>
              <a:rPr kumimoji="1" lang="en-US" altLang="ja-JP" dirty="0"/>
              <a:t>(14)</a:t>
            </a:r>
            <a:r>
              <a:rPr kumimoji="1" lang="ja-JP" altLang="en-US" dirty="0"/>
              <a:t>式で示される対角共分散行列の</a:t>
            </a:r>
            <a:r>
              <a:rPr kumimoji="1" lang="en-US" altLang="ja-JP" dirty="0"/>
              <a:t>n</a:t>
            </a:r>
            <a:r>
              <a:rPr kumimoji="1" lang="ja-JP" altLang="en-US" dirty="0"/>
              <a:t>列成分は</a:t>
            </a:r>
            <a:r>
              <a:rPr kumimoji="1" lang="en-US" altLang="ja-JP" dirty="0"/>
              <a:t>(12)</a:t>
            </a:r>
            <a:r>
              <a:rPr kumimoji="1" lang="ja-JP" altLang="en-US" dirty="0"/>
              <a:t>式により</a:t>
            </a:r>
            <a:r>
              <a:rPr kumimoji="1" lang="en-US" altLang="ja-JP" dirty="0"/>
              <a:t>(11)</a:t>
            </a:r>
            <a:r>
              <a:rPr kumimoji="1" lang="ja-JP" altLang="en-US" dirty="0"/>
              <a:t>式のように表される。</a:t>
            </a: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3101" y="1524471"/>
            <a:ext cx="2016224" cy="231051"/>
          </a:xfrm>
          <a:prstGeom prst="rect">
            <a:avLst/>
          </a:prstGeom>
        </p:spPr>
      </p:pic>
      <p:sp>
        <p:nvSpPr>
          <p:cNvPr id="11" name="テキスト ボックス 10"/>
          <p:cNvSpPr txBox="1"/>
          <p:nvPr/>
        </p:nvSpPr>
        <p:spPr>
          <a:xfrm>
            <a:off x="656294" y="3210600"/>
            <a:ext cx="4125996" cy="369332"/>
          </a:xfrm>
          <a:prstGeom prst="rect">
            <a:avLst/>
          </a:prstGeom>
          <a:noFill/>
        </p:spPr>
        <p:txBody>
          <a:bodyPr wrap="square" rtlCol="0">
            <a:spAutoFit/>
          </a:bodyPr>
          <a:lstStyle/>
          <a:p>
            <a:r>
              <a:rPr lang="ja-JP" altLang="en-US" dirty="0"/>
              <a:t>ここで、</a:t>
            </a:r>
            <a:r>
              <a:rPr lang="en-US" altLang="ja-JP" dirty="0"/>
              <a:t>(14)</a:t>
            </a:r>
            <a:r>
              <a:rPr lang="ja-JP" altLang="en-US" dirty="0"/>
              <a:t>式を考える</a:t>
            </a:r>
            <a:endParaRPr kumimoji="1" lang="ja-JP" altLang="en-US" dirty="0"/>
          </a:p>
        </p:txBody>
      </p:sp>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551" y="2163429"/>
            <a:ext cx="7147721" cy="999278"/>
          </a:xfrm>
          <a:prstGeom prst="rect">
            <a:avLst/>
          </a:prstGeom>
        </p:spPr>
      </p:pic>
    </p:spTree>
    <p:extLst>
      <p:ext uri="{BB962C8B-B14F-4D97-AF65-F5344CB8AC3E}">
        <p14:creationId xmlns:p14="http://schemas.microsoft.com/office/powerpoint/2010/main" val="3007532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94122"/>
          </a:xfrm>
        </p:spPr>
        <p:txBody>
          <a:bodyPr>
            <a:normAutofit/>
          </a:bodyPr>
          <a:lstStyle/>
          <a:p>
            <a:r>
              <a:rPr kumimoji="1" lang="en-US" altLang="ja-JP" sz="3200" dirty="0"/>
              <a:t>10.</a:t>
            </a:r>
            <a:r>
              <a:rPr kumimoji="1" lang="ja-JP" altLang="en-US" sz="3200" dirty="0"/>
              <a:t>付録</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939" y="1826431"/>
            <a:ext cx="4104309" cy="422929"/>
          </a:xfrm>
        </p:spPr>
      </p:pic>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43</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515044"/>
            <a:ext cx="4099938" cy="425725"/>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4315" y="3639498"/>
            <a:ext cx="3714286" cy="400730"/>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5393117"/>
            <a:ext cx="6840760" cy="700179"/>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8637" y="4521053"/>
            <a:ext cx="4775611" cy="433071"/>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683568" y="1209214"/>
                <a:ext cx="8136904" cy="371255"/>
              </a:xfrm>
              <a:prstGeom prst="rect">
                <a:avLst/>
              </a:prstGeom>
              <a:noFill/>
            </p:spPr>
            <p:txBody>
              <a:bodyPr wrap="square" rtlCol="0">
                <a:spAutoFit/>
              </a:bodyPr>
              <a:lstStyle/>
              <a:p>
                <a:r>
                  <a:rPr kumimoji="1" lang="en-US" altLang="ja-JP" dirty="0"/>
                  <a:t>(N×N)</a:t>
                </a:r>
                <a:r>
                  <a:rPr kumimoji="1" lang="ja-JP" altLang="en-US" dirty="0"/>
                  <a:t>の</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𝑚</m:t>
                        </m:r>
                      </m:sub>
                    </m:sSub>
                    <m:r>
                      <a:rPr lang="ja-JP" altLang="en-US" i="1">
                        <a:latin typeface="Cambria Math" panose="02040503050406030204" pitchFamily="18" charset="0"/>
                      </a:rPr>
                      <m:t>の</m:t>
                    </m:r>
                  </m:oMath>
                </a14:m>
                <a:r>
                  <a:rPr kumimoji="1" lang="en-US" altLang="ja-JP" dirty="0"/>
                  <a:t>m</a:t>
                </a:r>
                <a:r>
                  <a:rPr kumimoji="1" lang="ja-JP" altLang="en-US" dirty="0"/>
                  <a:t>列成分を横に</a:t>
                </a:r>
                <a:r>
                  <a:rPr kumimoji="1" lang="en-US" altLang="ja-JP" dirty="0"/>
                  <a:t>N</a:t>
                </a:r>
                <a:r>
                  <a:rPr kumimoji="1" lang="ja-JP" altLang="en-US" dirty="0"/>
                  <a:t>個並べ、</a:t>
                </a:r>
                <a:r>
                  <a:rPr lang="ja-JP" altLang="en-US" dirty="0"/>
                  <a:t>行ベクトルの形で表したものを</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𝑛</m:t>
                        </m:r>
                      </m:sub>
                    </m:sSub>
                    <m:r>
                      <a:rPr lang="ja-JP" altLang="en-US" i="1">
                        <a:latin typeface="Cambria Math" panose="02040503050406030204" pitchFamily="18" charset="0"/>
                      </a:rPr>
                      <m:t>と</m:t>
                    </m:r>
                    <m:r>
                      <a:rPr kumimoji="1" lang="ja-JP" altLang="en-US" i="1">
                        <a:latin typeface="Cambria Math" panose="02040503050406030204" pitchFamily="18" charset="0"/>
                      </a:rPr>
                      <m:t>すれば</m:t>
                    </m:r>
                  </m:oMath>
                </a14:m>
                <a:endParaRPr kumimoji="1" lang="ja-JP" altLang="en-US"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83568" y="1209214"/>
                <a:ext cx="8136904" cy="371255"/>
              </a:xfrm>
              <a:prstGeom prst="rect">
                <a:avLst/>
              </a:prstGeom>
              <a:blipFill rotWithShape="0">
                <a:blip r:embed="rId7"/>
                <a:stretch>
                  <a:fillRect l="-599" t="-13115" r="-300" b="-26230"/>
                </a:stretch>
              </a:blipFill>
            </p:spPr>
            <p:txBody>
              <a:bodyPr/>
              <a:lstStyle/>
              <a:p>
                <a:r>
                  <a:rPr lang="ja-JP" altLang="en-US">
                    <a:noFill/>
                  </a:rPr>
                  <a:t> </a:t>
                </a:r>
              </a:p>
            </p:txBody>
          </p:sp>
        </mc:Fallback>
      </mc:AlternateContent>
      <p:sp>
        <p:nvSpPr>
          <p:cNvPr id="12" name="テキスト ボックス 11"/>
          <p:cNvSpPr txBox="1"/>
          <p:nvPr/>
        </p:nvSpPr>
        <p:spPr>
          <a:xfrm>
            <a:off x="7452320" y="1823572"/>
            <a:ext cx="932456" cy="369332"/>
          </a:xfrm>
          <a:prstGeom prst="rect">
            <a:avLst/>
          </a:prstGeom>
          <a:noFill/>
        </p:spPr>
        <p:txBody>
          <a:bodyPr wrap="square" rtlCol="0">
            <a:spAutoFit/>
          </a:bodyPr>
          <a:lstStyle/>
          <a:p>
            <a:r>
              <a:rPr kumimoji="1" lang="en-US" altLang="ja-JP" dirty="0"/>
              <a:t>……(16)</a:t>
            </a:r>
            <a:endParaRPr kumimoji="1" lang="ja-JP" altLang="en-US" dirty="0"/>
          </a:p>
        </p:txBody>
      </p:sp>
      <p:sp>
        <p:nvSpPr>
          <p:cNvPr id="13" name="テキスト ボックス 12"/>
          <p:cNvSpPr txBox="1"/>
          <p:nvPr/>
        </p:nvSpPr>
        <p:spPr>
          <a:xfrm>
            <a:off x="7452320" y="2532915"/>
            <a:ext cx="932456" cy="369332"/>
          </a:xfrm>
          <a:prstGeom prst="rect">
            <a:avLst/>
          </a:prstGeom>
          <a:noFill/>
        </p:spPr>
        <p:txBody>
          <a:bodyPr wrap="square" rtlCol="0">
            <a:spAutoFit/>
          </a:bodyPr>
          <a:lstStyle/>
          <a:p>
            <a:r>
              <a:rPr kumimoji="1" lang="en-US" altLang="ja-JP" dirty="0"/>
              <a:t>……(17)</a:t>
            </a:r>
            <a:endParaRPr kumimoji="1" lang="ja-JP" altLang="en-US" dirty="0"/>
          </a:p>
        </p:txBody>
      </p:sp>
      <p:sp>
        <p:nvSpPr>
          <p:cNvPr id="14" name="テキスト ボックス 13"/>
          <p:cNvSpPr txBox="1"/>
          <p:nvPr/>
        </p:nvSpPr>
        <p:spPr>
          <a:xfrm>
            <a:off x="1043608" y="3140968"/>
            <a:ext cx="7056784" cy="369332"/>
          </a:xfrm>
          <a:prstGeom prst="rect">
            <a:avLst/>
          </a:prstGeom>
          <a:noFill/>
        </p:spPr>
        <p:txBody>
          <a:bodyPr wrap="square" rtlCol="0">
            <a:spAutoFit/>
          </a:bodyPr>
          <a:lstStyle/>
          <a:p>
            <a:r>
              <a:rPr kumimoji="1" lang="en-US" altLang="ja-JP" dirty="0"/>
              <a:t>(16),(17)</a:t>
            </a:r>
            <a:r>
              <a:rPr kumimoji="1" lang="ja-JP" altLang="en-US" dirty="0"/>
              <a:t>式により、</a:t>
            </a:r>
            <a:r>
              <a:rPr kumimoji="1" lang="en-US" altLang="ja-JP" dirty="0"/>
              <a:t>(15)</a:t>
            </a:r>
            <a:r>
              <a:rPr kumimoji="1" lang="ja-JP" altLang="en-US" dirty="0"/>
              <a:t>式は次のように書き替えることができる。</a:t>
            </a:r>
          </a:p>
        </p:txBody>
      </p:sp>
      <p:sp>
        <p:nvSpPr>
          <p:cNvPr id="15" name="テキスト ボックス 14"/>
          <p:cNvSpPr txBox="1"/>
          <p:nvPr/>
        </p:nvSpPr>
        <p:spPr>
          <a:xfrm>
            <a:off x="7452320" y="3616557"/>
            <a:ext cx="932456" cy="369332"/>
          </a:xfrm>
          <a:prstGeom prst="rect">
            <a:avLst/>
          </a:prstGeom>
          <a:noFill/>
        </p:spPr>
        <p:txBody>
          <a:bodyPr wrap="square" rtlCol="0">
            <a:spAutoFit/>
          </a:bodyPr>
          <a:lstStyle/>
          <a:p>
            <a:r>
              <a:rPr kumimoji="1" lang="en-US" altLang="ja-JP" dirty="0"/>
              <a:t>……(18)</a:t>
            </a:r>
            <a:endParaRPr kumimoji="1" lang="ja-JP" altLang="en-US" dirty="0"/>
          </a:p>
        </p:txBody>
      </p:sp>
      <mc:AlternateContent xmlns:mc="http://schemas.openxmlformats.org/markup-compatibility/2006" xmlns:a14="http://schemas.microsoft.com/office/drawing/2010/main">
        <mc:Choice Requires="a14">
          <p:sp>
            <p:nvSpPr>
              <p:cNvPr id="16" name="テキスト ボックス 15"/>
              <p:cNvSpPr txBox="1"/>
              <p:nvPr/>
            </p:nvSpPr>
            <p:spPr>
              <a:xfrm>
                <a:off x="1197968" y="4071340"/>
                <a:ext cx="7488832" cy="376770"/>
              </a:xfrm>
              <a:prstGeom prst="rect">
                <a:avLst/>
              </a:prstGeom>
              <a:noFill/>
            </p:spPr>
            <p:txBody>
              <a:bodyPr wrap="square" rtlCol="0">
                <a:spAutoFit/>
              </a:bodyPr>
              <a:lstStyle/>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𝑀</m:t>
                        </m:r>
                      </m:e>
                      <m:sub>
                        <m:r>
                          <a:rPr kumimoji="1" lang="en-US" altLang="ja-JP" b="0" i="1" smtClean="0">
                            <a:latin typeface="Cambria Math" panose="02040503050406030204" pitchFamily="18" charset="0"/>
                          </a:rPr>
                          <m:t>𝑛</m:t>
                        </m:r>
                      </m:sub>
                    </m:sSub>
                    <m:r>
                      <a:rPr lang="ja-JP" altLang="en-US" i="1">
                        <a:latin typeface="Cambria Math" panose="02040503050406030204" pitchFamily="18" charset="0"/>
                      </a:rPr>
                      <m:t>の</m:t>
                    </m:r>
                  </m:oMath>
                </a14:m>
                <a:r>
                  <a:rPr kumimoji="1" lang="ja-JP" altLang="en-US" dirty="0"/>
                  <a:t>推定値</a:t>
                </a:r>
                <a14:m>
                  <m:oMath xmlns:m="http://schemas.openxmlformats.org/officeDocument/2006/math">
                    <m:sSub>
                      <m:sSubPr>
                        <m:ctrlPr>
                          <a:rPr kumimoji="1" lang="en-US" altLang="ja-JP" i="1" smtClean="0">
                            <a:latin typeface="Cambria Math" panose="02040503050406030204" pitchFamily="18" charset="0"/>
                          </a:rPr>
                        </m:ctrlPr>
                      </m:sSubPr>
                      <m:e>
                        <m:acc>
                          <m:accPr>
                            <m:chr m:val="̂"/>
                            <m:ctrlPr>
                              <a:rPr kumimoji="1" lang="en-US" altLang="ja-JP" i="1" smtClean="0">
                                <a:latin typeface="Cambria Math" panose="02040503050406030204" pitchFamily="18" charset="0"/>
                              </a:rPr>
                            </m:ctrlPr>
                          </m:accPr>
                          <m:e>
                            <m:r>
                              <a:rPr kumimoji="1" lang="en-US" altLang="ja-JP" b="0" i="1" smtClean="0">
                                <a:latin typeface="Cambria Math" panose="02040503050406030204" pitchFamily="18" charset="0"/>
                              </a:rPr>
                              <m:t>𝑀</m:t>
                            </m:r>
                          </m:e>
                        </m:acc>
                      </m:e>
                      <m:sub>
                        <m:r>
                          <a:rPr kumimoji="1" lang="en-US" altLang="ja-JP" b="0" i="1" smtClean="0">
                            <a:latin typeface="Cambria Math" panose="02040503050406030204" pitchFamily="18" charset="0"/>
                          </a:rPr>
                          <m:t>𝑛</m:t>
                        </m:r>
                      </m:sub>
                    </m:sSub>
                    <m:r>
                      <a:rPr lang="ja-JP" altLang="en-US" i="1">
                        <a:latin typeface="Cambria Math" panose="02040503050406030204" pitchFamily="18" charset="0"/>
                      </a:rPr>
                      <m:t>は</m:t>
                    </m:r>
                  </m:oMath>
                </a14:m>
                <a:r>
                  <a:rPr kumimoji="1" lang="en-US" altLang="ja-JP" dirty="0"/>
                  <a:t>N</a:t>
                </a:r>
                <a:r>
                  <a:rPr kumimoji="1" lang="ja-JP" altLang="en-US" dirty="0"/>
                  <a:t>個の各固有ベクトルをＮ個</a:t>
                </a:r>
                <a:r>
                  <a:rPr lang="en-US" altLang="ja-JP" dirty="0"/>
                  <a:t>,</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𝑣𝑒𝑐</m:t>
                        </m:r>
                      </m:e>
                      <m:sup>
                        <m:r>
                          <a:rPr lang="en-US" altLang="ja-JP" b="0" i="1" smtClean="0">
                            <a:latin typeface="Cambria Math" panose="02040503050406030204" pitchFamily="18" charset="0"/>
                          </a:rPr>
                          <m:t>−1</m:t>
                        </m:r>
                      </m:sup>
                    </m:sSup>
                  </m:oMath>
                </a14:m>
                <a:r>
                  <a:rPr lang="en-US" altLang="ja-JP" dirty="0"/>
                  <a:t>()</a:t>
                </a:r>
                <a:r>
                  <a:rPr lang="ja-JP" altLang="en-US" dirty="0"/>
                  <a:t>した行列となる。</a:t>
                </a:r>
                <a:endParaRPr lang="en-US" altLang="ja-JP"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1197968" y="4071340"/>
                <a:ext cx="7488832" cy="376770"/>
              </a:xfrm>
              <a:prstGeom prst="rect">
                <a:avLst/>
              </a:prstGeom>
              <a:blipFill rotWithShape="0">
                <a:blip r:embed="rId8"/>
                <a:stretch>
                  <a:fillRect t="-12903" b="-258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1016482" y="4984438"/>
                <a:ext cx="7416824" cy="369332"/>
              </a:xfrm>
              <a:prstGeom prst="rect">
                <a:avLst/>
              </a:prstGeom>
              <a:noFill/>
            </p:spPr>
            <p:txBody>
              <a:bodyPr wrap="square" rtlCol="0">
                <a:spAutoFit/>
              </a:bodyPr>
              <a:lstStyle/>
              <a:p>
                <a:r>
                  <a:rPr kumimoji="1" lang="en-US" altLang="ja-JP" dirty="0"/>
                  <a:t>(15)</a:t>
                </a:r>
                <a:r>
                  <a:rPr kumimoji="1" lang="ja-JP" altLang="en-US" dirty="0"/>
                  <a:t>式の</a:t>
                </a:r>
                <a:r>
                  <a:rPr kumimoji="1" lang="en-US" altLang="ja-JP" dirty="0"/>
                  <a:t>N</a:t>
                </a:r>
                <a14:m>
                  <m:oMath xmlns:m="http://schemas.openxmlformats.org/officeDocument/2006/math">
                    <m:r>
                      <a:rPr lang="ja-JP" altLang="en-US" i="1">
                        <a:latin typeface="Cambria Math" panose="02040503050406030204" pitchFamily="18" charset="0"/>
                      </a:rPr>
                      <m:t>次元</m:t>
                    </m:r>
                  </m:oMath>
                </a14:m>
                <a:r>
                  <a:rPr kumimoji="1" lang="ja-JP" altLang="en-US" dirty="0"/>
                  <a:t>の最小化問題は</a:t>
                </a:r>
                <a:r>
                  <a:rPr lang="en-US" altLang="ja-JP" dirty="0"/>
                  <a:t>(19)</a:t>
                </a:r>
                <a:r>
                  <a:rPr lang="ja-JP" altLang="en-US" dirty="0"/>
                  <a:t>式により</a:t>
                </a:r>
                <a:r>
                  <a:rPr lang="en-US" altLang="ja-JP" dirty="0"/>
                  <a:t>,</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𝑁</m:t>
                        </m:r>
                      </m:e>
                      <m:sup>
                        <m:r>
                          <a:rPr lang="en-US" altLang="ja-JP" b="0" i="1" smtClean="0">
                            <a:latin typeface="Cambria Math" panose="02040503050406030204" pitchFamily="18" charset="0"/>
                          </a:rPr>
                          <m:t>2</m:t>
                        </m:r>
                      </m:sup>
                    </m:sSup>
                    <m:r>
                      <a:rPr lang="ja-JP" altLang="en-US" i="1">
                        <a:latin typeface="Cambria Math" panose="02040503050406030204" pitchFamily="18" charset="0"/>
                      </a:rPr>
                      <m:t>次元</m:t>
                    </m:r>
                  </m:oMath>
                </a14:m>
                <a:r>
                  <a:rPr lang="ja-JP" altLang="en-US" dirty="0"/>
                  <a:t>の問題に帰着</a:t>
                </a:r>
                <a:endParaRPr lang="en-US" altLang="ja-JP"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1016482" y="4984438"/>
                <a:ext cx="7416824" cy="369332"/>
              </a:xfrm>
              <a:prstGeom prst="rect">
                <a:avLst/>
              </a:prstGeom>
              <a:blipFill rotWithShape="0">
                <a:blip r:embed="rId9"/>
                <a:stretch>
                  <a:fillRect l="-740" t="-15000" b="-28333"/>
                </a:stretch>
              </a:blipFill>
            </p:spPr>
            <p:txBody>
              <a:bodyPr/>
              <a:lstStyle/>
              <a:p>
                <a:r>
                  <a:rPr lang="ja-JP" altLang="en-US">
                    <a:noFill/>
                  </a:rPr>
                  <a:t> </a:t>
                </a:r>
              </a:p>
            </p:txBody>
          </p:sp>
        </mc:Fallback>
      </mc:AlternateContent>
      <p:sp>
        <p:nvSpPr>
          <p:cNvPr id="18" name="テキスト ボックス 17"/>
          <p:cNvSpPr txBox="1"/>
          <p:nvPr/>
        </p:nvSpPr>
        <p:spPr>
          <a:xfrm>
            <a:off x="7596336" y="5531993"/>
            <a:ext cx="932456" cy="369332"/>
          </a:xfrm>
          <a:prstGeom prst="rect">
            <a:avLst/>
          </a:prstGeom>
          <a:noFill/>
        </p:spPr>
        <p:txBody>
          <a:bodyPr wrap="square" rtlCol="0">
            <a:spAutoFit/>
          </a:bodyPr>
          <a:lstStyle/>
          <a:p>
            <a:r>
              <a:rPr kumimoji="1" lang="en-US" altLang="ja-JP" dirty="0"/>
              <a:t>……(19)</a:t>
            </a:r>
            <a:endParaRPr kumimoji="1" lang="ja-JP" altLang="en-US" dirty="0"/>
          </a:p>
        </p:txBody>
      </p:sp>
    </p:spTree>
    <p:extLst>
      <p:ext uri="{BB962C8B-B14F-4D97-AF65-F5344CB8AC3E}">
        <p14:creationId xmlns:p14="http://schemas.microsoft.com/office/powerpoint/2010/main" val="3192752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94122"/>
          </a:xfrm>
        </p:spPr>
        <p:txBody>
          <a:bodyPr>
            <a:normAutofit/>
          </a:bodyPr>
          <a:lstStyle/>
          <a:p>
            <a:r>
              <a:rPr lang="en-US" altLang="ja-JP" sz="3200" dirty="0"/>
              <a:t>10. </a:t>
            </a:r>
            <a:r>
              <a:rPr kumimoji="1" lang="ja-JP" altLang="en-US" sz="3200" dirty="0"/>
              <a:t>付録</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196752"/>
                <a:ext cx="8229600" cy="4929411"/>
              </a:xfrm>
            </p:spPr>
            <p:txBody>
              <a:bodyPr>
                <a:normAutofit/>
              </a:bodyPr>
              <a:lstStyle/>
              <a:p>
                <a:r>
                  <a:rPr kumimoji="1" lang="en-US" altLang="ja-JP" sz="2000" dirty="0"/>
                  <a:t>(14)</a:t>
                </a:r>
                <a:r>
                  <a:rPr kumimoji="1" lang="ja-JP" altLang="en-US" sz="2000" dirty="0"/>
                  <a:t>式から</a:t>
                </a:r>
                <a:r>
                  <a:rPr kumimoji="1" lang="en-US" altLang="ja-JP" sz="2000" dirty="0"/>
                  <a:t>(15)</a:t>
                </a:r>
                <a:r>
                  <a:rPr kumimoji="1" lang="ja-JP" altLang="en-US" sz="2000" dirty="0"/>
                  <a:t>式への証明</a:t>
                </a:r>
                <a:endParaRPr kumimoji="1" lang="en-US" altLang="ja-JP" sz="2000" dirty="0"/>
              </a:p>
              <a:p>
                <a:pPr marL="0" indent="0">
                  <a:buNone/>
                </a:pPr>
                <a:r>
                  <a:rPr kumimoji="1" lang="ja-JP" altLang="en-US" sz="2000" dirty="0"/>
                  <a:t>　</a:t>
                </a:r>
                <a:r>
                  <a:rPr kumimoji="1" lang="en-US" altLang="ja-JP" sz="2000" dirty="0"/>
                  <a:t>(14)</a:t>
                </a:r>
                <a:r>
                  <a:rPr kumimoji="1" lang="ja-JP" altLang="en-US" sz="2000" dirty="0"/>
                  <a:t>式で示した</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𝑇</m:t>
                        </m:r>
                      </m:e>
                      <m:sub>
                        <m:r>
                          <a:rPr kumimoji="1" lang="en-US" altLang="ja-JP" sz="2000" b="0" i="1" smtClean="0">
                            <a:latin typeface="Cambria Math" panose="02040503050406030204" pitchFamily="18" charset="0"/>
                          </a:rPr>
                          <m:t>𝑚</m:t>
                        </m:r>
                      </m:sub>
                    </m:sSub>
                    <m:r>
                      <a:rPr lang="ja-JP" altLang="en-US" sz="2000" i="1">
                        <a:latin typeface="Cambria Math" panose="02040503050406030204" pitchFamily="18" charset="0"/>
                      </a:rPr>
                      <m:t>の</m:t>
                    </m:r>
                  </m:oMath>
                </a14:m>
                <a:r>
                  <a:rPr kumimoji="1" lang="en-US" altLang="ja-JP" sz="2000" dirty="0" err="1"/>
                  <a:t>i</a:t>
                </a:r>
                <a:r>
                  <a:rPr kumimoji="1" lang="ja-JP" altLang="en-US" sz="2000" dirty="0"/>
                  <a:t>行</a:t>
                </a:r>
                <a:r>
                  <a:rPr kumimoji="1" lang="en-US" altLang="ja-JP" sz="2000" dirty="0"/>
                  <a:t>n</a:t>
                </a:r>
                <a:r>
                  <a:rPr kumimoji="1" lang="ja-JP" altLang="en-US" sz="2000" dirty="0"/>
                  <a:t>列成分は次のように書ける。</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196752"/>
                <a:ext cx="8229600" cy="4929411"/>
              </a:xfrm>
              <a:blipFill rotWithShape="0">
                <a:blip r:embed="rId2"/>
                <a:stretch>
                  <a:fillRect l="-667" t="-98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44</a:t>
            </a:fld>
            <a:endParaRPr kumimoji="1" lang="ja-JP" altLang="en-US"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2132856"/>
            <a:ext cx="6840760" cy="1403683"/>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4320912"/>
            <a:ext cx="7812360" cy="1334030"/>
          </a:xfrm>
          <a:prstGeom prst="rect">
            <a:avLst/>
          </a:prstGeom>
        </p:spPr>
      </p:pic>
      <mc:AlternateContent xmlns:mc="http://schemas.openxmlformats.org/markup-compatibility/2006" xmlns:a14="http://schemas.microsoft.com/office/drawing/2010/main">
        <mc:Choice Requires="a14">
          <p:sp>
            <p:nvSpPr>
              <p:cNvPr id="7" name="テキスト ボックス 6"/>
              <p:cNvSpPr txBox="1"/>
              <p:nvPr/>
            </p:nvSpPr>
            <p:spPr>
              <a:xfrm>
                <a:off x="899592" y="3721393"/>
                <a:ext cx="6480720" cy="369332"/>
              </a:xfrm>
              <a:prstGeom prst="rect">
                <a:avLst/>
              </a:prstGeom>
              <a:noFill/>
            </p:spPr>
            <p:txBody>
              <a:bodyPr wrap="square" rtlCol="0">
                <a:spAutoFit/>
              </a:bodyPr>
              <a:lstStyle/>
              <a:p>
                <a:r>
                  <a:rPr kumimoji="1" lang="ja-JP" altLang="en-US" dirty="0"/>
                  <a:t>ゆえに</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𝑚</m:t>
                        </m:r>
                      </m:sub>
                    </m:sSub>
                    <m:r>
                      <a:rPr lang="ja-JP" altLang="en-US" i="1">
                        <a:latin typeface="Cambria Math" panose="02040503050406030204" pitchFamily="18" charset="0"/>
                      </a:rPr>
                      <m:t>の</m:t>
                    </m:r>
                  </m:oMath>
                </a14:m>
                <a:r>
                  <a:rPr kumimoji="1" lang="en-US" altLang="ja-JP" dirty="0"/>
                  <a:t>n</a:t>
                </a:r>
                <a:r>
                  <a:rPr kumimoji="1" lang="ja-JP" altLang="en-US" dirty="0"/>
                  <a:t>列成分は以下のように表せる。</a:t>
                </a: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899592" y="3721393"/>
                <a:ext cx="6480720" cy="369332"/>
              </a:xfrm>
              <a:prstGeom prst="rect">
                <a:avLst/>
              </a:prstGeom>
              <a:blipFill rotWithShape="0">
                <a:blip r:embed="rId5" cstate="print"/>
                <a:stretch>
                  <a:fillRect l="-847" t="-13115" b="-26230"/>
                </a:stretch>
              </a:blipFill>
            </p:spPr>
            <p:txBody>
              <a:bodyPr/>
              <a:lstStyle/>
              <a:p>
                <a:r>
                  <a:rPr lang="ja-JP" altLang="en-US">
                    <a:noFill/>
                  </a:rPr>
                  <a:t> </a:t>
                </a:r>
              </a:p>
            </p:txBody>
          </p:sp>
        </mc:Fallback>
      </mc:AlternateContent>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1680" y="6092406"/>
            <a:ext cx="2304256" cy="263944"/>
          </a:xfrm>
          <a:prstGeom prst="rect">
            <a:avLst/>
          </a:prstGeom>
        </p:spPr>
      </p:pic>
      <p:sp>
        <p:nvSpPr>
          <p:cNvPr id="8" name="テキスト ボックス 7"/>
          <p:cNvSpPr txBox="1"/>
          <p:nvPr/>
        </p:nvSpPr>
        <p:spPr>
          <a:xfrm>
            <a:off x="4634599" y="6069983"/>
            <a:ext cx="1656184" cy="369332"/>
          </a:xfrm>
          <a:prstGeom prst="rect">
            <a:avLst/>
          </a:prstGeom>
          <a:noFill/>
        </p:spPr>
        <p:txBody>
          <a:bodyPr wrap="square" rtlCol="0">
            <a:spAutoFit/>
          </a:bodyPr>
          <a:lstStyle/>
          <a:p>
            <a:r>
              <a:rPr kumimoji="1" lang="en-US" altLang="ja-JP" dirty="0"/>
              <a:t>……..(15’)</a:t>
            </a:r>
            <a:endParaRPr kumimoji="1" lang="ja-JP" altLang="en-US" dirty="0"/>
          </a:p>
        </p:txBody>
      </p:sp>
    </p:spTree>
    <p:extLst>
      <p:ext uri="{BB962C8B-B14F-4D97-AF65-F5344CB8AC3E}">
        <p14:creationId xmlns:p14="http://schemas.microsoft.com/office/powerpoint/2010/main" val="4158071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476673"/>
            <a:ext cx="7772400" cy="792088"/>
          </a:xfrm>
        </p:spPr>
        <p:txBody>
          <a:bodyPr>
            <a:normAutofit/>
          </a:bodyPr>
          <a:lstStyle/>
          <a:p>
            <a:r>
              <a:rPr kumimoji="1" lang="en-US" altLang="ja-JP" sz="3200" dirty="0"/>
              <a:t>9,</a:t>
            </a:r>
            <a:r>
              <a:rPr kumimoji="1" lang="ja-JP" altLang="en-US" sz="3200" dirty="0"/>
              <a:t>付録</a:t>
            </a:r>
          </a:p>
        </p:txBody>
      </p:sp>
      <mc:AlternateContent xmlns:mc="http://schemas.openxmlformats.org/markup-compatibility/2006" xmlns:a14="http://schemas.microsoft.com/office/drawing/2010/main">
        <mc:Choice Requires="a14">
          <p:sp>
            <p:nvSpPr>
              <p:cNvPr id="3" name="サブタイトル 2"/>
              <p:cNvSpPr>
                <a:spLocks noGrp="1"/>
              </p:cNvSpPr>
              <p:nvPr>
                <p:ph type="subTitle" idx="1"/>
              </p:nvPr>
            </p:nvSpPr>
            <p:spPr>
              <a:xfrm>
                <a:off x="755576" y="1196752"/>
                <a:ext cx="7776864" cy="5159597"/>
              </a:xfrm>
            </p:spPr>
            <p:txBody>
              <a:bodyPr>
                <a:normAutofit/>
              </a:bodyPr>
              <a:lstStyle/>
              <a:p>
                <a:pPr marL="342900" indent="-342900" algn="l">
                  <a:buFont typeface="Wingdings" panose="05000000000000000000" pitchFamily="2" charset="2"/>
                  <a:buChar char="l"/>
                </a:pPr>
                <a:r>
                  <a:rPr lang="en-US" altLang="ja-JP" sz="2400" i="1" dirty="0">
                    <a:solidFill>
                      <a:schemeClr val="tx1"/>
                    </a:solidFill>
                    <a:latin typeface="Cambria Math" panose="02040503050406030204" pitchFamily="18" charset="0"/>
                  </a:rPr>
                  <a:t> </a:t>
                </a:r>
                <a:r>
                  <a:rPr lang="en-US" altLang="ja-JP" sz="2400" i="1" dirty="0" err="1">
                    <a:solidFill>
                      <a:schemeClr val="tx1"/>
                    </a:solidFill>
                    <a:latin typeface="Cambria Math" panose="02040503050406030204" pitchFamily="18" charset="0"/>
                  </a:rPr>
                  <a:t>vec</a:t>
                </a:r>
                <a:r>
                  <a:rPr lang="en-US" altLang="ja-JP" sz="2400" i="1" dirty="0">
                    <a:solidFill>
                      <a:schemeClr val="tx1"/>
                    </a:solidFill>
                    <a:latin typeface="Cambria Math" panose="02040503050406030204" pitchFamily="18" charset="0"/>
                  </a:rPr>
                  <a:t>()</a:t>
                </a:r>
                <a:r>
                  <a:rPr lang="ja-JP" altLang="en-US" sz="2400" i="1" dirty="0">
                    <a:solidFill>
                      <a:schemeClr val="tx1"/>
                    </a:solidFill>
                    <a:latin typeface="Cambria Math" panose="02040503050406030204" pitchFamily="18" charset="0"/>
                  </a:rPr>
                  <a:t>演算の定義</a:t>
                </a:r>
                <a:endParaRPr kumimoji="1" lang="en-US" altLang="ja-JP" sz="2400" i="1" dirty="0">
                  <a:solidFill>
                    <a:schemeClr val="tx1"/>
                  </a:solidFill>
                  <a:latin typeface="Cambria Math" panose="02040503050406030204" pitchFamily="18" charset="0"/>
                </a:endParaRPr>
              </a:p>
              <a:p>
                <a:pPr algn="l"/>
                <a14:m>
                  <m:oMath xmlns:m="http://schemas.openxmlformats.org/officeDocument/2006/math">
                    <m:sSub>
                      <m:sSubPr>
                        <m:ctrlPr>
                          <a:rPr kumimoji="1" lang="en-US" altLang="ja-JP" sz="240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𝑏</m:t>
                        </m:r>
                      </m:e>
                      <m:sub>
                        <m:r>
                          <a:rPr kumimoji="1" lang="en-US" altLang="ja-JP" sz="2400" b="0" i="1" smtClean="0">
                            <a:solidFill>
                              <a:schemeClr val="tx1"/>
                            </a:solidFill>
                            <a:latin typeface="Cambria Math" panose="02040503050406030204" pitchFamily="18" charset="0"/>
                          </a:rPr>
                          <m:t>𝑖</m:t>
                        </m:r>
                      </m:sub>
                    </m:sSub>
                    <m:r>
                      <a:rPr lang="ja-JP" altLang="en-US" sz="2400" i="1">
                        <a:solidFill>
                          <a:schemeClr val="tx1"/>
                        </a:solidFill>
                        <a:latin typeface="Cambria Math" panose="02040503050406030204" pitchFamily="18" charset="0"/>
                      </a:rPr>
                      <m:t>を</m:t>
                    </m:r>
                  </m:oMath>
                </a14:m>
                <a:r>
                  <a:rPr kumimoji="1" lang="en-US" altLang="ja-JP" sz="2400" dirty="0">
                    <a:solidFill>
                      <a:schemeClr val="tx1"/>
                    </a:solidFill>
                  </a:rPr>
                  <a:t>(</a:t>
                </a:r>
                <a:r>
                  <a:rPr kumimoji="1" lang="en-US" altLang="ja-JP" sz="2400" dirty="0" err="1">
                    <a:solidFill>
                      <a:schemeClr val="tx1"/>
                    </a:solidFill>
                  </a:rPr>
                  <a:t>n×m</a:t>
                </a:r>
                <a:r>
                  <a:rPr kumimoji="1" lang="en-US" altLang="ja-JP" sz="2400" dirty="0">
                    <a:solidFill>
                      <a:schemeClr val="tx1"/>
                    </a:solidFill>
                  </a:rPr>
                  <a:t>)</a:t>
                </a:r>
                <a:r>
                  <a:rPr kumimoji="1" lang="ja-JP" altLang="en-US" sz="2400" dirty="0">
                    <a:solidFill>
                      <a:schemeClr val="tx1"/>
                    </a:solidFill>
                  </a:rPr>
                  <a:t>行列の</a:t>
                </a:r>
                <a:r>
                  <a:rPr lang="en-US" altLang="ja-JP" sz="2400" dirty="0">
                    <a:solidFill>
                      <a:schemeClr val="tx1"/>
                    </a:solidFill>
                  </a:rPr>
                  <a:t>B</a:t>
                </a:r>
                <a:r>
                  <a:rPr kumimoji="1" lang="ja-JP" altLang="en-US" sz="2400" dirty="0">
                    <a:solidFill>
                      <a:schemeClr val="tx1"/>
                    </a:solidFill>
                  </a:rPr>
                  <a:t>の</a:t>
                </a:r>
                <a:r>
                  <a:rPr kumimoji="1" lang="en-US" altLang="ja-JP" sz="2400" dirty="0" err="1">
                    <a:solidFill>
                      <a:schemeClr val="tx1"/>
                    </a:solidFill>
                  </a:rPr>
                  <a:t>i</a:t>
                </a:r>
                <a:r>
                  <a:rPr kumimoji="1" lang="ja-JP" altLang="en-US" sz="2400" dirty="0">
                    <a:solidFill>
                      <a:schemeClr val="tx1"/>
                    </a:solidFill>
                  </a:rPr>
                  <a:t>番目の</a:t>
                </a:r>
                <a:r>
                  <a:rPr kumimoji="1" lang="en-US" altLang="ja-JP" sz="2400" dirty="0">
                    <a:solidFill>
                      <a:schemeClr val="tx1"/>
                    </a:solidFill>
                  </a:rPr>
                  <a:t>(n×1)</a:t>
                </a:r>
                <a:r>
                  <a:rPr kumimoji="1" lang="ja-JP" altLang="en-US" sz="2400" dirty="0">
                    <a:solidFill>
                      <a:schemeClr val="tx1"/>
                    </a:solidFill>
                  </a:rPr>
                  <a:t>列ベクトルとする。</a:t>
                </a:r>
                <a:endParaRPr kumimoji="1" lang="en-US" altLang="ja-JP" sz="2400" dirty="0">
                  <a:solidFill>
                    <a:schemeClr val="tx1"/>
                  </a:solidFill>
                </a:endParaRPr>
              </a:p>
              <a:p>
                <a:pPr algn="l"/>
                <a:r>
                  <a:rPr kumimoji="1" lang="ja-JP" altLang="en-US" sz="2400" dirty="0">
                    <a:solidFill>
                      <a:schemeClr val="tx1"/>
                    </a:solidFill>
                  </a:rPr>
                  <a:t>　　　　　　　　　　　とするとき、各列をそれぞれ下に続けて示した</a:t>
                </a:r>
                <a:r>
                  <a:rPr kumimoji="1" lang="en-US" altLang="ja-JP" sz="2400" dirty="0">
                    <a:solidFill>
                      <a:schemeClr val="tx1"/>
                    </a:solidFill>
                  </a:rPr>
                  <a:t>(nm×1)</a:t>
                </a:r>
                <a:r>
                  <a:rPr kumimoji="1" lang="ja-JP" altLang="en-US" sz="2400" dirty="0">
                    <a:solidFill>
                      <a:schemeClr val="tx1"/>
                    </a:solidFill>
                  </a:rPr>
                  <a:t>ベクトルを　　　　　</a:t>
                </a:r>
                <a:r>
                  <a:rPr lang="ja-JP" altLang="en-US" sz="2400" dirty="0">
                    <a:solidFill>
                      <a:schemeClr val="tx1"/>
                    </a:solidFill>
                  </a:rPr>
                  <a:t>によって表す。</a:t>
                </a:r>
                <a:endParaRPr lang="en-US" altLang="ja-JP" sz="2400" dirty="0">
                  <a:solidFill>
                    <a:schemeClr val="tx1"/>
                  </a:solidFill>
                </a:endParaRPr>
              </a:p>
              <a:p>
                <a:endParaRPr kumimoji="1" lang="en-US" altLang="ja-JP" sz="2400" dirty="0">
                  <a:solidFill>
                    <a:schemeClr val="tx1"/>
                  </a:solidFill>
                </a:endParaRPr>
              </a:p>
              <a:p>
                <a:endParaRPr kumimoji="1" lang="en-US" altLang="ja-JP" sz="2400" dirty="0">
                  <a:solidFill>
                    <a:schemeClr val="tx1"/>
                  </a:solidFill>
                </a:endParaRPr>
              </a:p>
              <a:p>
                <a:endParaRPr kumimoji="1" lang="en-US" altLang="ja-JP" sz="2400" dirty="0">
                  <a:solidFill>
                    <a:schemeClr val="tx1"/>
                  </a:solidFill>
                </a:endParaRPr>
              </a:p>
              <a:p>
                <a:pPr marL="342900" indent="-342900" algn="l">
                  <a:buFont typeface="Wingdings" panose="05000000000000000000" pitchFamily="2" charset="2"/>
                  <a:buChar char="l"/>
                </a:pPr>
                <a:r>
                  <a:rPr lang="en-US" altLang="ja-JP" sz="2400" dirty="0">
                    <a:solidFill>
                      <a:schemeClr val="tx1"/>
                    </a:solidFill>
                  </a:rPr>
                  <a:t> </a:t>
                </a:r>
                <a14:m>
                  <m:oMath xmlns:m="http://schemas.openxmlformats.org/officeDocument/2006/math">
                    <m:sSup>
                      <m:sSupPr>
                        <m:ctrlPr>
                          <a:rPr lang="en-US" altLang="ja-JP" sz="2400" i="1" smtClean="0">
                            <a:solidFill>
                              <a:schemeClr val="tx1"/>
                            </a:solidFill>
                            <a:latin typeface="Cambria Math" panose="02040503050406030204" pitchFamily="18" charset="0"/>
                          </a:rPr>
                        </m:ctrlPr>
                      </m:sSupPr>
                      <m:e>
                        <m:r>
                          <a:rPr lang="en-US" altLang="ja-JP" sz="2400" b="0" i="1" smtClean="0">
                            <a:solidFill>
                              <a:schemeClr val="tx1"/>
                            </a:solidFill>
                            <a:latin typeface="Cambria Math" panose="02040503050406030204" pitchFamily="18" charset="0"/>
                          </a:rPr>
                          <m:t>𝑣𝑒𝑐</m:t>
                        </m:r>
                      </m:e>
                      <m:sup>
                        <m:r>
                          <a:rPr lang="en-US" altLang="ja-JP" sz="2400" b="0" i="1" smtClean="0">
                            <a:solidFill>
                              <a:schemeClr val="tx1"/>
                            </a:solidFill>
                            <a:latin typeface="Cambria Math" panose="02040503050406030204" pitchFamily="18" charset="0"/>
                          </a:rPr>
                          <m:t>−1</m:t>
                        </m:r>
                      </m:sup>
                    </m:sSup>
                    <m:r>
                      <a:rPr lang="en-US" altLang="ja-JP" sz="2400" b="0" i="1" smtClean="0">
                        <a:solidFill>
                          <a:schemeClr val="tx1"/>
                        </a:solidFill>
                        <a:latin typeface="Cambria Math" panose="02040503050406030204" pitchFamily="18" charset="0"/>
                      </a:rPr>
                      <m:t>()</m:t>
                    </m:r>
                    <m:r>
                      <a:rPr lang="ja-JP" altLang="en-US" sz="2400" i="1">
                        <a:solidFill>
                          <a:schemeClr val="tx1"/>
                        </a:solidFill>
                        <a:latin typeface="Cambria Math" panose="02040503050406030204" pitchFamily="18" charset="0"/>
                      </a:rPr>
                      <m:t>演算</m:t>
                    </m:r>
                  </m:oMath>
                </a14:m>
                <a:r>
                  <a:rPr lang="ja-JP" altLang="en-US" sz="2400" dirty="0">
                    <a:solidFill>
                      <a:schemeClr val="tx1"/>
                    </a:solidFill>
                  </a:rPr>
                  <a:t>の定義</a:t>
                </a:r>
                <a:endParaRPr lang="en-US" altLang="ja-JP" sz="2400" dirty="0">
                  <a:solidFill>
                    <a:schemeClr val="tx1"/>
                  </a:solidFill>
                </a:endParaRPr>
              </a:p>
              <a:p>
                <a:pPr algn="l"/>
                <a:r>
                  <a:rPr kumimoji="1" lang="ja-JP" altLang="en-US" sz="2400" dirty="0">
                    <a:solidFill>
                      <a:schemeClr val="tx1"/>
                    </a:solidFill>
                  </a:rPr>
                  <a:t>　　　　　　　　　　　と置くと、　</a:t>
                </a:r>
                <a:endParaRPr kumimoji="1" lang="en-US" altLang="ja-JP" sz="2400" dirty="0">
                  <a:solidFill>
                    <a:schemeClr val="tx1"/>
                  </a:solidFill>
                </a:endParaRPr>
              </a:p>
              <a:p>
                <a:endParaRPr lang="en-US" altLang="ja-JP" sz="2400" dirty="0">
                  <a:solidFill>
                    <a:schemeClr val="tx1"/>
                  </a:solidFill>
                </a:endParaRPr>
              </a:p>
              <a:p>
                <a:endParaRPr kumimoji="1" lang="en-US" altLang="ja-JP" sz="2400" dirty="0">
                  <a:solidFill>
                    <a:schemeClr val="tx1"/>
                  </a:solidFill>
                </a:endParaRPr>
              </a:p>
            </p:txBody>
          </p:sp>
        </mc:Choice>
        <mc:Fallback xmlns="">
          <p:sp>
            <p:nvSpPr>
              <p:cNvPr id="3" name="サブタイトル 2"/>
              <p:cNvSpPr>
                <a:spLocks noGrp="1" noRot="1" noChangeAspect="1" noMove="1" noResize="1" noEditPoints="1" noAdjustHandles="1" noChangeArrowheads="1" noChangeShapeType="1" noTextEdit="1"/>
              </p:cNvSpPr>
              <p:nvPr>
                <p:ph type="subTitle" idx="1"/>
              </p:nvPr>
            </p:nvSpPr>
            <p:spPr>
              <a:xfrm>
                <a:off x="755576" y="1196752"/>
                <a:ext cx="7776864" cy="5159597"/>
              </a:xfrm>
              <a:blipFill rotWithShape="0">
                <a:blip r:embed="rId3"/>
                <a:stretch>
                  <a:fillRect l="-1254" t="-1299" r="-313"/>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45</a:t>
            </a:fld>
            <a:endParaRPr kumimoji="1" lang="ja-JP" altLang="en-US"/>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824" y="2996952"/>
            <a:ext cx="2952328" cy="1368152"/>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503349"/>
            <a:ext cx="1008112" cy="349588"/>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822" y="2132856"/>
            <a:ext cx="2241564" cy="370493"/>
          </a:xfrm>
          <a:prstGeom prst="rect">
            <a:avLst/>
          </a:prstGeom>
        </p:spPr>
      </p:pic>
      <p:pic>
        <p:nvPicPr>
          <p:cNvPr id="5" name="図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747" y="4683976"/>
            <a:ext cx="2085714" cy="349461"/>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5931" y="5301208"/>
            <a:ext cx="2542857" cy="457143"/>
          </a:xfrm>
          <a:prstGeom prst="rect">
            <a:avLst/>
          </a:prstGeom>
        </p:spPr>
      </p:pic>
    </p:spTree>
    <p:extLst>
      <p:ext uri="{BB962C8B-B14F-4D97-AF65-F5344CB8AC3E}">
        <p14:creationId xmlns:p14="http://schemas.microsoft.com/office/powerpoint/2010/main" val="495959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476673"/>
            <a:ext cx="7772400" cy="792088"/>
          </a:xfrm>
        </p:spPr>
        <p:txBody>
          <a:bodyPr>
            <a:normAutofit/>
          </a:bodyPr>
          <a:lstStyle/>
          <a:p>
            <a:r>
              <a:rPr kumimoji="1" lang="en-US" altLang="ja-JP" sz="3200" dirty="0"/>
              <a:t>9,</a:t>
            </a:r>
            <a:r>
              <a:rPr kumimoji="1" lang="ja-JP" altLang="en-US" sz="3200" dirty="0"/>
              <a:t>付録</a:t>
            </a:r>
          </a:p>
        </p:txBody>
      </p:sp>
      <mc:AlternateContent xmlns:mc="http://schemas.openxmlformats.org/markup-compatibility/2006" xmlns:a14="http://schemas.microsoft.com/office/drawing/2010/main">
        <mc:Choice Requires="a14">
          <p:sp>
            <p:nvSpPr>
              <p:cNvPr id="3" name="サブタイトル 2"/>
              <p:cNvSpPr>
                <a:spLocks noGrp="1"/>
              </p:cNvSpPr>
              <p:nvPr>
                <p:ph type="subTitle" idx="1"/>
              </p:nvPr>
            </p:nvSpPr>
            <p:spPr>
              <a:xfrm>
                <a:off x="755576" y="1196752"/>
                <a:ext cx="7776864" cy="5159597"/>
              </a:xfrm>
            </p:spPr>
            <p:txBody>
              <a:bodyPr>
                <a:normAutofit/>
              </a:bodyPr>
              <a:lstStyle/>
              <a:p>
                <a:pPr marL="342900" indent="-342900" algn="l">
                  <a:buFont typeface="Wingdings" panose="05000000000000000000" pitchFamily="2" charset="2"/>
                  <a:buChar char="l"/>
                </a:pPr>
                <a:r>
                  <a:rPr lang="ja-JP" altLang="en-US" sz="2400" i="1" dirty="0">
                    <a:solidFill>
                      <a:schemeClr val="tx1"/>
                    </a:solidFill>
                    <a:latin typeface="Cambria Math" panose="02040503050406030204" pitchFamily="18" charset="0"/>
                  </a:rPr>
                  <a:t>ＫＲ積</a:t>
                </a:r>
                <a:r>
                  <a:rPr lang="en-US" altLang="ja-JP" sz="2400" i="1" dirty="0">
                    <a:solidFill>
                      <a:schemeClr val="tx1"/>
                    </a:solidFill>
                    <a:latin typeface="Cambria Math" panose="02040503050406030204" pitchFamily="18" charset="0"/>
                  </a:rPr>
                  <a:t>(     </a:t>
                </a:r>
                <a:r>
                  <a:rPr lang="ja-JP" altLang="en-US" sz="2400" i="1" dirty="0">
                    <a:solidFill>
                      <a:schemeClr val="tx1"/>
                    </a:solidFill>
                    <a:latin typeface="Cambria Math" panose="02040503050406030204" pitchFamily="18" charset="0"/>
                  </a:rPr>
                  <a:t>演算）の定義</a:t>
                </a:r>
                <a:endParaRPr kumimoji="1" lang="en-US" altLang="ja-JP" sz="2400" i="1" dirty="0">
                  <a:solidFill>
                    <a:schemeClr val="tx1"/>
                  </a:solidFill>
                  <a:latin typeface="Cambria Math" panose="02040503050406030204" pitchFamily="18" charset="0"/>
                </a:endParaRPr>
              </a:p>
              <a:p>
                <a:pPr algn="l"/>
                <a14:m>
                  <m:oMath xmlns:m="http://schemas.openxmlformats.org/officeDocument/2006/math">
                    <m:sSub>
                      <m:sSubPr>
                        <m:ctrlPr>
                          <a:rPr kumimoji="1" lang="en-US" altLang="ja-JP" sz="240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𝑏</m:t>
                        </m:r>
                      </m:e>
                      <m:sub>
                        <m:r>
                          <a:rPr kumimoji="1" lang="en-US" altLang="ja-JP" sz="2400" b="0" i="1" smtClean="0">
                            <a:solidFill>
                              <a:schemeClr val="tx1"/>
                            </a:solidFill>
                            <a:latin typeface="Cambria Math" panose="02040503050406030204" pitchFamily="18" charset="0"/>
                          </a:rPr>
                          <m:t>𝑖</m:t>
                        </m:r>
                      </m:sub>
                    </m:sSub>
                    <m:r>
                      <a:rPr lang="ja-JP" altLang="en-US" sz="2400" i="1">
                        <a:solidFill>
                          <a:schemeClr val="tx1"/>
                        </a:solidFill>
                        <a:latin typeface="Cambria Math" panose="02040503050406030204" pitchFamily="18" charset="0"/>
                      </a:rPr>
                      <m:t>を</m:t>
                    </m:r>
                  </m:oMath>
                </a14:m>
                <a:r>
                  <a:rPr kumimoji="1" lang="en-US" altLang="ja-JP" sz="2400" dirty="0">
                    <a:solidFill>
                      <a:schemeClr val="tx1"/>
                    </a:solidFill>
                  </a:rPr>
                  <a:t>(</a:t>
                </a:r>
                <a:r>
                  <a:rPr kumimoji="1" lang="en-US" altLang="ja-JP" sz="2400" dirty="0" err="1">
                    <a:solidFill>
                      <a:schemeClr val="tx1"/>
                    </a:solidFill>
                  </a:rPr>
                  <a:t>n×m</a:t>
                </a:r>
                <a:r>
                  <a:rPr kumimoji="1" lang="en-US" altLang="ja-JP" sz="2400" dirty="0">
                    <a:solidFill>
                      <a:schemeClr val="tx1"/>
                    </a:solidFill>
                  </a:rPr>
                  <a:t>)</a:t>
                </a:r>
                <a:r>
                  <a:rPr kumimoji="1" lang="ja-JP" altLang="en-US" sz="2400" dirty="0">
                    <a:solidFill>
                      <a:schemeClr val="tx1"/>
                    </a:solidFill>
                  </a:rPr>
                  <a:t>行列の</a:t>
                </a:r>
                <a:r>
                  <a:rPr kumimoji="1" lang="en-US" altLang="ja-JP" sz="2400" dirty="0">
                    <a:solidFill>
                      <a:schemeClr val="tx1"/>
                    </a:solidFill>
                  </a:rPr>
                  <a:t>A</a:t>
                </a:r>
                <a:r>
                  <a:rPr kumimoji="1" lang="ja-JP" altLang="en-US" sz="2400" dirty="0">
                    <a:solidFill>
                      <a:schemeClr val="tx1"/>
                    </a:solidFill>
                  </a:rPr>
                  <a:t>の</a:t>
                </a:r>
                <a:r>
                  <a:rPr kumimoji="1" lang="en-US" altLang="ja-JP" sz="2400" dirty="0" err="1">
                    <a:solidFill>
                      <a:schemeClr val="tx1"/>
                    </a:solidFill>
                  </a:rPr>
                  <a:t>i</a:t>
                </a:r>
                <a:r>
                  <a:rPr kumimoji="1" lang="ja-JP" altLang="en-US" sz="2400" dirty="0">
                    <a:solidFill>
                      <a:schemeClr val="tx1"/>
                    </a:solidFill>
                  </a:rPr>
                  <a:t>番目の</a:t>
                </a:r>
                <a:r>
                  <a:rPr kumimoji="1" lang="en-US" altLang="ja-JP" sz="2400" dirty="0">
                    <a:solidFill>
                      <a:schemeClr val="tx1"/>
                    </a:solidFill>
                  </a:rPr>
                  <a:t>(n×1)</a:t>
                </a:r>
                <a:r>
                  <a:rPr kumimoji="1" lang="ja-JP" altLang="en-US" sz="2400" dirty="0">
                    <a:solidFill>
                      <a:schemeClr val="tx1"/>
                    </a:solidFill>
                  </a:rPr>
                  <a:t>列ベクトルとする。</a:t>
                </a:r>
                <a:endParaRPr kumimoji="1" lang="en-US" altLang="ja-JP" sz="2400" dirty="0">
                  <a:solidFill>
                    <a:schemeClr val="tx1"/>
                  </a:solidFill>
                </a:endParaRPr>
              </a:p>
              <a:p>
                <a:pPr algn="l"/>
                <a:r>
                  <a:rPr lang="en-US" altLang="ja-JP" sz="2400" dirty="0">
                    <a:solidFill>
                      <a:schemeClr val="tx1"/>
                    </a:solidFill>
                  </a:rPr>
                  <a:t>B=(</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𝑏</m:t>
                        </m:r>
                      </m:e>
                      <m:sub>
                        <m:r>
                          <a:rPr lang="en-US" altLang="ja-JP" sz="2400" b="0" i="1" smtClean="0">
                            <a:solidFill>
                              <a:schemeClr val="tx1"/>
                            </a:solidFill>
                            <a:latin typeface="Cambria Math" panose="02040503050406030204" pitchFamily="18" charset="0"/>
                          </a:rPr>
                          <m:t>1</m:t>
                        </m:r>
                      </m:sub>
                    </m:sSub>
                    <m:r>
                      <a:rPr lang="en-US" altLang="ja-JP" sz="2400" b="0" i="1" smtClean="0">
                        <a:solidFill>
                          <a:schemeClr val="tx1"/>
                        </a:solidFill>
                        <a:latin typeface="Cambria Math" panose="02040503050406030204" pitchFamily="18" charset="0"/>
                      </a:rPr>
                      <m:t>,</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𝑏</m:t>
                        </m:r>
                      </m:e>
                      <m:sub>
                        <m:r>
                          <a:rPr lang="en-US" altLang="ja-JP" sz="2400" b="0" i="1" smtClean="0">
                            <a:solidFill>
                              <a:schemeClr val="tx1"/>
                            </a:solidFill>
                            <a:latin typeface="Cambria Math" panose="02040503050406030204" pitchFamily="18" charset="0"/>
                          </a:rPr>
                          <m:t>2</m:t>
                        </m:r>
                      </m:sub>
                    </m:sSub>
                    <m:r>
                      <a:rPr lang="en-US" altLang="ja-JP" sz="2400" b="0" i="1" smtClean="0">
                        <a:solidFill>
                          <a:schemeClr val="tx1"/>
                        </a:solidFill>
                        <a:latin typeface="Cambria Math" panose="02040503050406030204" pitchFamily="18" charset="0"/>
                      </a:rPr>
                      <m:t>,</m:t>
                    </m:r>
                  </m:oMath>
                </a14:m>
                <a:r>
                  <a:rPr kumimoji="1" lang="en-US" altLang="ja-JP" sz="2400" dirty="0">
                    <a:solidFill>
                      <a:schemeClr val="tx1"/>
                    </a:solidFill>
                  </a:rPr>
                  <a:t>…..,</a:t>
                </a:r>
                <a14:m>
                  <m:oMath xmlns:m="http://schemas.openxmlformats.org/officeDocument/2006/math">
                    <m:sSub>
                      <m:sSubPr>
                        <m:ctrlPr>
                          <a:rPr kumimoji="1" lang="en-US" altLang="ja-JP" sz="2400" i="1" dirty="0" smtClean="0">
                            <a:solidFill>
                              <a:schemeClr val="tx1"/>
                            </a:solidFill>
                            <a:latin typeface="Cambria Math" panose="02040503050406030204" pitchFamily="18" charset="0"/>
                          </a:rPr>
                        </m:ctrlPr>
                      </m:sSubPr>
                      <m:e>
                        <m:r>
                          <a:rPr kumimoji="1" lang="en-US" altLang="ja-JP" sz="2400" b="0" i="1" dirty="0" smtClean="0">
                            <a:solidFill>
                              <a:schemeClr val="tx1"/>
                            </a:solidFill>
                            <a:latin typeface="Cambria Math" panose="02040503050406030204" pitchFamily="18" charset="0"/>
                          </a:rPr>
                          <m:t>𝑏</m:t>
                        </m:r>
                      </m:e>
                      <m:sub>
                        <m:r>
                          <a:rPr kumimoji="1" lang="en-US" altLang="ja-JP" sz="2400" b="0" i="1" dirty="0" smtClean="0">
                            <a:solidFill>
                              <a:schemeClr val="tx1"/>
                            </a:solidFill>
                            <a:latin typeface="Cambria Math" panose="02040503050406030204" pitchFamily="18" charset="0"/>
                          </a:rPr>
                          <m:t>𝑚</m:t>
                        </m:r>
                      </m:sub>
                    </m:sSub>
                  </m:oMath>
                </a14:m>
                <a:r>
                  <a:rPr kumimoji="1" lang="en-US" altLang="ja-JP" sz="2400" dirty="0">
                    <a:solidFill>
                      <a:schemeClr val="tx1"/>
                    </a:solidFill>
                  </a:rPr>
                  <a:t>)</a:t>
                </a:r>
                <a:r>
                  <a:rPr kumimoji="1" lang="ja-JP" altLang="en-US" sz="2400" dirty="0">
                    <a:solidFill>
                      <a:schemeClr val="tx1"/>
                    </a:solidFill>
                  </a:rPr>
                  <a:t>とする</a:t>
                </a:r>
                <a:r>
                  <a:rPr kumimoji="1" lang="en-US" altLang="ja-JP" sz="2400" dirty="0">
                    <a:solidFill>
                      <a:schemeClr val="tx1"/>
                    </a:solidFill>
                  </a:rPr>
                  <a:t>.</a:t>
                </a:r>
                <a:r>
                  <a:rPr kumimoji="1" lang="ja-JP" altLang="en-US" sz="2400" dirty="0">
                    <a:solidFill>
                      <a:schemeClr val="tx1"/>
                    </a:solidFill>
                  </a:rPr>
                  <a:t>同様</a:t>
                </a:r>
                <a14:m>
                  <m:oMath xmlns:m="http://schemas.openxmlformats.org/officeDocument/2006/math">
                    <m:r>
                      <a:rPr lang="ja-JP" altLang="en-US" sz="2400" i="1" smtClean="0">
                        <a:solidFill>
                          <a:schemeClr val="tx1"/>
                        </a:solidFill>
                        <a:latin typeface="Cambria Math" panose="02040503050406030204" pitchFamily="18" charset="0"/>
                      </a:rPr>
                      <m:t>に</m:t>
                    </m:r>
                    <m:sSub>
                      <m:sSubPr>
                        <m:ctrlPr>
                          <a:rPr lang="en-US" altLang="ja-JP" sz="2400" i="1">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𝑎</m:t>
                        </m:r>
                      </m:e>
                      <m:sub>
                        <m:r>
                          <a:rPr lang="en-US" altLang="ja-JP" sz="2400" i="1">
                            <a:solidFill>
                              <a:schemeClr val="tx1"/>
                            </a:solidFill>
                            <a:latin typeface="Cambria Math" panose="02040503050406030204" pitchFamily="18" charset="0"/>
                          </a:rPr>
                          <m:t>𝑖</m:t>
                        </m:r>
                      </m:sub>
                    </m:sSub>
                    <m:r>
                      <a:rPr lang="ja-JP" altLang="en-US" sz="2400" i="1">
                        <a:solidFill>
                          <a:schemeClr val="tx1"/>
                        </a:solidFill>
                        <a:latin typeface="Cambria Math" panose="02040503050406030204" pitchFamily="18" charset="0"/>
                      </a:rPr>
                      <m:t>を</m:t>
                    </m:r>
                  </m:oMath>
                </a14:m>
                <a:r>
                  <a:rPr lang="en-US" altLang="ja-JP" sz="2400" dirty="0">
                    <a:solidFill>
                      <a:schemeClr val="tx1"/>
                    </a:solidFill>
                  </a:rPr>
                  <a:t>(</a:t>
                </a:r>
                <a:r>
                  <a:rPr lang="en-US" altLang="ja-JP" sz="2400" dirty="0" err="1">
                    <a:solidFill>
                      <a:schemeClr val="tx1"/>
                    </a:solidFill>
                  </a:rPr>
                  <a:t>n×m</a:t>
                </a:r>
                <a:r>
                  <a:rPr lang="en-US" altLang="ja-JP" sz="2400" dirty="0">
                    <a:solidFill>
                      <a:schemeClr val="tx1"/>
                    </a:solidFill>
                  </a:rPr>
                  <a:t>)</a:t>
                </a:r>
                <a:r>
                  <a:rPr lang="ja-JP" altLang="en-US" sz="2400" dirty="0">
                    <a:solidFill>
                      <a:schemeClr val="tx1"/>
                    </a:solidFill>
                  </a:rPr>
                  <a:t>行列の</a:t>
                </a:r>
                <a:r>
                  <a:rPr lang="en-US" altLang="ja-JP" sz="2400" dirty="0">
                    <a:solidFill>
                      <a:schemeClr val="tx1"/>
                    </a:solidFill>
                  </a:rPr>
                  <a:t>A</a:t>
                </a:r>
                <a:r>
                  <a:rPr lang="ja-JP" altLang="en-US" sz="2400" dirty="0">
                    <a:solidFill>
                      <a:schemeClr val="tx1"/>
                    </a:solidFill>
                  </a:rPr>
                  <a:t>の</a:t>
                </a:r>
                <a:r>
                  <a:rPr lang="en-US" altLang="ja-JP" sz="2400" dirty="0" err="1">
                    <a:solidFill>
                      <a:schemeClr val="tx1"/>
                    </a:solidFill>
                  </a:rPr>
                  <a:t>i</a:t>
                </a:r>
                <a:r>
                  <a:rPr lang="ja-JP" altLang="en-US" sz="2400" dirty="0">
                    <a:solidFill>
                      <a:schemeClr val="tx1"/>
                    </a:solidFill>
                  </a:rPr>
                  <a:t>番目の</a:t>
                </a:r>
                <a:r>
                  <a:rPr lang="en-US" altLang="ja-JP" sz="2400" dirty="0">
                    <a:solidFill>
                      <a:schemeClr val="tx1"/>
                    </a:solidFill>
                  </a:rPr>
                  <a:t>(n×1)</a:t>
                </a:r>
                <a:r>
                  <a:rPr lang="ja-JP" altLang="en-US" sz="2400" dirty="0">
                    <a:solidFill>
                      <a:schemeClr val="tx1"/>
                    </a:solidFill>
                  </a:rPr>
                  <a:t>列ベクトルとし、</a:t>
                </a:r>
                <a:r>
                  <a:rPr lang="en-US" altLang="ja-JP" sz="2400" dirty="0">
                    <a:solidFill>
                      <a:schemeClr val="tx1"/>
                    </a:solidFill>
                  </a:rPr>
                  <a:t>A=(</a:t>
                </a:r>
                <a14:m>
                  <m:oMath xmlns:m="http://schemas.openxmlformats.org/officeDocument/2006/math">
                    <m:sSub>
                      <m:sSubPr>
                        <m:ctrlPr>
                          <a:rPr lang="en-US" altLang="ja-JP" sz="2400" i="1">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𝑎</m:t>
                        </m:r>
                      </m:e>
                      <m:sub>
                        <m:r>
                          <a:rPr lang="en-US" altLang="ja-JP" sz="2400" i="1">
                            <a:solidFill>
                              <a:schemeClr val="tx1"/>
                            </a:solidFill>
                            <a:latin typeface="Cambria Math" panose="02040503050406030204" pitchFamily="18" charset="0"/>
                          </a:rPr>
                          <m:t>1</m:t>
                        </m:r>
                      </m:sub>
                    </m:sSub>
                    <m:r>
                      <a:rPr lang="en-US" altLang="ja-JP" sz="2400" i="1">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𝑎</m:t>
                        </m:r>
                      </m:e>
                      <m:sub>
                        <m:r>
                          <a:rPr lang="en-US" altLang="ja-JP" sz="2400" i="1">
                            <a:solidFill>
                              <a:schemeClr val="tx1"/>
                            </a:solidFill>
                            <a:latin typeface="Cambria Math" panose="02040503050406030204" pitchFamily="18" charset="0"/>
                          </a:rPr>
                          <m:t>2</m:t>
                        </m:r>
                      </m:sub>
                    </m:sSub>
                    <m:r>
                      <a:rPr lang="en-US" altLang="ja-JP" sz="2400" i="1">
                        <a:solidFill>
                          <a:schemeClr val="tx1"/>
                        </a:solidFill>
                        <a:latin typeface="Cambria Math" panose="02040503050406030204" pitchFamily="18" charset="0"/>
                      </a:rPr>
                      <m:t>,</m:t>
                    </m:r>
                  </m:oMath>
                </a14:m>
                <a:r>
                  <a:rPr lang="en-US" altLang="ja-JP" sz="2400" dirty="0">
                    <a:solidFill>
                      <a:schemeClr val="tx1"/>
                    </a:solidFill>
                  </a:rPr>
                  <a:t>…..,</a:t>
                </a:r>
                <a14:m>
                  <m:oMath xmlns:m="http://schemas.openxmlformats.org/officeDocument/2006/math">
                    <m:sSub>
                      <m:sSubPr>
                        <m:ctrlPr>
                          <a:rPr lang="en-US" altLang="ja-JP" sz="2400" i="1" dirty="0">
                            <a:solidFill>
                              <a:schemeClr val="tx1"/>
                            </a:solidFill>
                            <a:latin typeface="Cambria Math" panose="02040503050406030204" pitchFamily="18" charset="0"/>
                          </a:rPr>
                        </m:ctrlPr>
                      </m:sSubPr>
                      <m:e>
                        <m:r>
                          <a:rPr lang="en-US" altLang="ja-JP" sz="2400" b="0" i="1" dirty="0" smtClean="0">
                            <a:solidFill>
                              <a:schemeClr val="tx1"/>
                            </a:solidFill>
                            <a:latin typeface="Cambria Math" panose="02040503050406030204" pitchFamily="18" charset="0"/>
                          </a:rPr>
                          <m:t>𝑎</m:t>
                        </m:r>
                      </m:e>
                      <m:sub>
                        <m:r>
                          <a:rPr lang="en-US" altLang="ja-JP" sz="2400" i="1" dirty="0">
                            <a:solidFill>
                              <a:schemeClr val="tx1"/>
                            </a:solidFill>
                            <a:latin typeface="Cambria Math" panose="02040503050406030204" pitchFamily="18" charset="0"/>
                          </a:rPr>
                          <m:t>𝑚</m:t>
                        </m:r>
                      </m:sub>
                    </m:sSub>
                  </m:oMath>
                </a14:m>
                <a:r>
                  <a:rPr lang="en-US" altLang="ja-JP" sz="2400" dirty="0">
                    <a:solidFill>
                      <a:schemeClr val="tx1"/>
                    </a:solidFill>
                  </a:rPr>
                  <a:t>)</a:t>
                </a:r>
                <a:r>
                  <a:rPr lang="ja-JP" altLang="en-US" sz="2400" dirty="0">
                    <a:solidFill>
                      <a:schemeClr val="tx1"/>
                    </a:solidFill>
                  </a:rPr>
                  <a:t>とする。</a:t>
                </a:r>
                <a:endParaRPr lang="en-US" altLang="ja-JP" sz="2400" dirty="0">
                  <a:solidFill>
                    <a:schemeClr val="tx1"/>
                  </a:solidFill>
                </a:endParaRPr>
              </a:p>
              <a:p>
                <a:pPr algn="l"/>
                <a:endParaRPr kumimoji="1" lang="en-US" altLang="ja-JP" sz="2400" dirty="0">
                  <a:solidFill>
                    <a:schemeClr val="tx1"/>
                  </a:solidFill>
                </a:endParaRPr>
              </a:p>
              <a:p>
                <a:endParaRPr kumimoji="1" lang="en-US" altLang="ja-JP" sz="2400" dirty="0">
                  <a:solidFill>
                    <a:schemeClr val="tx1"/>
                  </a:solidFill>
                </a:endParaRPr>
              </a:p>
              <a:p>
                <a:pPr marL="342900" indent="-342900" algn="l">
                  <a:buFont typeface="Wingdings" panose="05000000000000000000" pitchFamily="2" charset="2"/>
                  <a:buChar char="l"/>
                </a:pPr>
                <a:r>
                  <a:rPr lang="ja-JP" altLang="en-US" sz="2400" dirty="0">
                    <a:solidFill>
                      <a:schemeClr val="tx1"/>
                    </a:solidFill>
                  </a:rPr>
                  <a:t>クロネッカー積</a:t>
                </a:r>
                <a:r>
                  <a:rPr lang="en-US" altLang="ja-JP" sz="2400" dirty="0">
                    <a:solidFill>
                      <a:schemeClr val="tx1"/>
                    </a:solidFill>
                  </a:rPr>
                  <a:t>(</a:t>
                </a:r>
                <a:r>
                  <a:rPr lang="ja-JP" altLang="en-US" sz="2400" dirty="0">
                    <a:solidFill>
                      <a:schemeClr val="tx1"/>
                    </a:solidFill>
                  </a:rPr>
                  <a:t>　　演算</a:t>
                </a:r>
                <a:r>
                  <a:rPr lang="en-US" altLang="ja-JP" sz="2400" dirty="0">
                    <a:solidFill>
                      <a:schemeClr val="tx1"/>
                    </a:solidFill>
                  </a:rPr>
                  <a:t>)</a:t>
                </a:r>
                <a:r>
                  <a:rPr lang="ja-JP" altLang="en-US" sz="2400" dirty="0">
                    <a:solidFill>
                      <a:schemeClr val="tx1"/>
                    </a:solidFill>
                  </a:rPr>
                  <a:t>の定義</a:t>
                </a:r>
                <a:endParaRPr kumimoji="1" lang="en-US" altLang="ja-JP" sz="2400" dirty="0">
                  <a:solidFill>
                    <a:schemeClr val="tx1"/>
                  </a:solidFill>
                </a:endParaRPr>
              </a:p>
              <a:p>
                <a:endParaRPr lang="en-US" altLang="ja-JP" sz="2400" dirty="0">
                  <a:solidFill>
                    <a:schemeClr val="tx1"/>
                  </a:solidFill>
                </a:endParaRPr>
              </a:p>
              <a:p>
                <a:pPr algn="l"/>
                <a:endParaRPr kumimoji="1" lang="en-US" altLang="ja-JP" sz="2400" dirty="0">
                  <a:solidFill>
                    <a:schemeClr val="tx1"/>
                  </a:solidFill>
                </a:endParaRPr>
              </a:p>
              <a:p>
                <a:endParaRPr lang="en-US" altLang="ja-JP" sz="2400" dirty="0">
                  <a:solidFill>
                    <a:schemeClr val="tx1"/>
                  </a:solidFill>
                </a:endParaRPr>
              </a:p>
              <a:p>
                <a:endParaRPr kumimoji="1" lang="en-US" altLang="ja-JP" sz="2400" dirty="0">
                  <a:solidFill>
                    <a:schemeClr val="tx1"/>
                  </a:solidFill>
                </a:endParaRPr>
              </a:p>
            </p:txBody>
          </p:sp>
        </mc:Choice>
        <mc:Fallback xmlns="">
          <p:sp>
            <p:nvSpPr>
              <p:cNvPr id="3" name="サブタイトル 2"/>
              <p:cNvSpPr>
                <a:spLocks noGrp="1" noRot="1" noChangeAspect="1" noMove="1" noResize="1" noEditPoints="1" noAdjustHandles="1" noChangeArrowheads="1" noChangeShapeType="1" noTextEdit="1"/>
              </p:cNvSpPr>
              <p:nvPr>
                <p:ph type="subTitle" idx="1"/>
              </p:nvPr>
            </p:nvSpPr>
            <p:spPr>
              <a:xfrm>
                <a:off x="755576" y="1196752"/>
                <a:ext cx="7776864" cy="5159597"/>
              </a:xfrm>
              <a:blipFill rotWithShape="0">
                <a:blip r:embed="rId3"/>
                <a:stretch>
                  <a:fillRect l="-1254" t="-129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46</a:t>
            </a:fld>
            <a:endParaRPr kumimoji="1" lang="ja-JP" altLang="en-US"/>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3068960"/>
            <a:ext cx="6984776" cy="449209"/>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36" y="1340768"/>
            <a:ext cx="161905" cy="161905"/>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3848" y="3861048"/>
            <a:ext cx="266667" cy="276190"/>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608" y="4185079"/>
            <a:ext cx="6972944" cy="2052234"/>
          </a:xfrm>
          <a:prstGeom prst="rect">
            <a:avLst/>
          </a:prstGeom>
        </p:spPr>
      </p:pic>
    </p:spTree>
    <p:extLst>
      <p:ext uri="{BB962C8B-B14F-4D97-AF65-F5344CB8AC3E}">
        <p14:creationId xmlns:p14="http://schemas.microsoft.com/office/powerpoint/2010/main" val="848593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476672"/>
            <a:ext cx="7772400" cy="722511"/>
          </a:xfrm>
        </p:spPr>
        <p:txBody>
          <a:bodyPr>
            <a:normAutofit/>
          </a:bodyPr>
          <a:lstStyle/>
          <a:p>
            <a:r>
              <a:rPr lang="en-US" altLang="ja-JP" sz="3200" dirty="0"/>
              <a:t>10. </a:t>
            </a:r>
            <a:r>
              <a:rPr kumimoji="1" lang="ja-JP" altLang="en-US" sz="3200" dirty="0"/>
              <a:t>付録</a:t>
            </a:r>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47</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297" y="2436614"/>
            <a:ext cx="6458163" cy="1224135"/>
          </a:xfrm>
          <a:prstGeom prst="rect">
            <a:avLst/>
          </a:prstGeom>
        </p:spPr>
      </p:pic>
      <p:sp>
        <p:nvSpPr>
          <p:cNvPr id="6" name="サブタイトル 5"/>
          <p:cNvSpPr txBox="1">
            <a:spLocks noGrp="1"/>
          </p:cNvSpPr>
          <p:nvPr>
            <p:ph type="subTitle" idx="1"/>
          </p:nvPr>
        </p:nvSpPr>
        <p:spPr>
          <a:xfrm>
            <a:off x="539750" y="1412875"/>
            <a:ext cx="7843838" cy="1545038"/>
          </a:xfrm>
          <a:prstGeom prst="rect">
            <a:avLst/>
          </a:prstGeom>
          <a:noFill/>
        </p:spPr>
        <p:txBody>
          <a:bodyPr wrap="square" rtlCol="0">
            <a:spAutoFit/>
          </a:bodyPr>
          <a:lstStyle/>
          <a:p>
            <a:pPr algn="l"/>
            <a:r>
              <a:rPr kumimoji="1" lang="en-US" altLang="ja-JP" dirty="0"/>
              <a:t>         =          </a:t>
            </a:r>
            <a:r>
              <a:rPr lang="ja-JP" altLang="en-US" sz="2400" dirty="0">
                <a:solidFill>
                  <a:schemeClr val="tx1"/>
                </a:solidFill>
              </a:rPr>
              <a:t>を用いて</a:t>
            </a:r>
            <a:r>
              <a:rPr lang="en-US" altLang="ja-JP" sz="2400" dirty="0">
                <a:solidFill>
                  <a:schemeClr val="tx1"/>
                </a:solidFill>
              </a:rPr>
              <a:t>SIR</a:t>
            </a:r>
            <a:r>
              <a:rPr lang="ja-JP" altLang="en-US" sz="2400" dirty="0">
                <a:solidFill>
                  <a:schemeClr val="tx1"/>
                </a:solidFill>
              </a:rPr>
              <a:t>を計算したときに</a:t>
            </a:r>
            <a:r>
              <a:rPr lang="en-US" altLang="ja-JP" sz="2400" dirty="0">
                <a:solidFill>
                  <a:schemeClr val="tx1"/>
                </a:solidFill>
              </a:rPr>
              <a:t>SNR</a:t>
            </a:r>
            <a:r>
              <a:rPr lang="ja-JP" altLang="en-US" sz="2400" dirty="0">
                <a:solidFill>
                  <a:schemeClr val="tx1"/>
                </a:solidFill>
              </a:rPr>
              <a:t>と一致するように　　　を決定する式を以下に示す。</a:t>
            </a:r>
            <a:endParaRPr lang="en-US" altLang="ja-JP" sz="2400" dirty="0">
              <a:solidFill>
                <a:schemeClr val="tx1"/>
              </a:solidFill>
            </a:endParaRPr>
          </a:p>
          <a:p>
            <a:pPr algn="l"/>
            <a:endParaRPr kumimoji="1" lang="ja-JP" altLang="en-US" dirty="0"/>
          </a:p>
        </p:txBody>
      </p:sp>
      <p:sp>
        <p:nvSpPr>
          <p:cNvPr id="7" name="テキスト ボックス 6"/>
          <p:cNvSpPr txBox="1"/>
          <p:nvPr/>
        </p:nvSpPr>
        <p:spPr>
          <a:xfrm>
            <a:off x="7308304" y="2852936"/>
            <a:ext cx="1152128" cy="369332"/>
          </a:xfrm>
          <a:prstGeom prst="rect">
            <a:avLst/>
          </a:prstGeom>
          <a:noFill/>
        </p:spPr>
        <p:txBody>
          <a:bodyPr wrap="square" rtlCol="0">
            <a:spAutoFit/>
          </a:bodyPr>
          <a:lstStyle/>
          <a:p>
            <a:r>
              <a:rPr lang="en-US" altLang="ja-JP" dirty="0"/>
              <a:t>………(20)</a:t>
            </a:r>
            <a:endParaRPr kumimoji="1"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597488"/>
            <a:ext cx="466667" cy="223972"/>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688" y="1518239"/>
            <a:ext cx="576064" cy="303221"/>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267" y="1926824"/>
            <a:ext cx="447619" cy="438095"/>
          </a:xfrm>
          <a:prstGeom prst="rect">
            <a:avLst/>
          </a:prstGeom>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082" y="4258628"/>
            <a:ext cx="2574452" cy="773214"/>
          </a:xfrm>
          <a:prstGeom prst="rect">
            <a:avLst/>
          </a:prstGeom>
        </p:spPr>
      </p:pic>
      <p:sp>
        <p:nvSpPr>
          <p:cNvPr id="15" name="テキスト ボックス 14"/>
          <p:cNvSpPr txBox="1"/>
          <p:nvPr/>
        </p:nvSpPr>
        <p:spPr>
          <a:xfrm>
            <a:off x="3925534" y="4275903"/>
            <a:ext cx="3958834" cy="369332"/>
          </a:xfrm>
          <a:prstGeom prst="rect">
            <a:avLst/>
          </a:prstGeom>
          <a:noFill/>
        </p:spPr>
        <p:txBody>
          <a:bodyPr wrap="square" rtlCol="0">
            <a:spAutoFit/>
          </a:bodyPr>
          <a:lstStyle/>
          <a:p>
            <a:r>
              <a:rPr lang="ja-JP" altLang="en-US" dirty="0"/>
              <a:t>により決定したものを</a:t>
            </a:r>
            <a:r>
              <a:rPr lang="en-US" altLang="ja-JP" dirty="0"/>
              <a:t>(16)</a:t>
            </a:r>
            <a:r>
              <a:rPr lang="ja-JP" altLang="en-US" dirty="0"/>
              <a:t>式に用いた</a:t>
            </a:r>
            <a:endParaRPr kumimoji="1" lang="ja-JP" altLang="en-US" dirty="0"/>
          </a:p>
        </p:txBody>
      </p:sp>
      <mc:AlternateContent xmlns:mc="http://schemas.openxmlformats.org/markup-compatibility/2006" xmlns:a14="http://schemas.microsoft.com/office/drawing/2010/main">
        <mc:Choice Requires="a14">
          <p:sp>
            <p:nvSpPr>
              <p:cNvPr id="16" name="テキスト ボックス 15"/>
              <p:cNvSpPr txBox="1"/>
              <p:nvPr/>
            </p:nvSpPr>
            <p:spPr>
              <a:xfrm>
                <a:off x="1483924" y="3445776"/>
                <a:ext cx="6840760" cy="391646"/>
              </a:xfrm>
              <a:prstGeom prst="rect">
                <a:avLst/>
              </a:prstGeom>
              <a:noFill/>
            </p:spPr>
            <p:txBody>
              <a:bodyPr wrap="square" rtlCol="0">
                <a:spAutoFit/>
              </a:bodyPr>
              <a:lstStyle/>
              <a:p>
                <a:pPr algn="r"/>
                <a14:m>
                  <m:oMath xmlns:m="http://schemas.openxmlformats.org/officeDocument/2006/math">
                    <m:sSub>
                      <m:sSubPr>
                        <m:ctrlPr>
                          <a:rPr kumimoji="1" lang="en-US" altLang="ja-JP" i="1" smtClean="0">
                            <a:latin typeface="Cambria Math" panose="02040503050406030204" pitchFamily="18" charset="0"/>
                          </a:rPr>
                        </m:ctrlPr>
                      </m:sSubPr>
                      <m:e>
                        <m:r>
                          <a:rPr lang="ja-JP" altLang="en-US" i="1">
                            <a:latin typeface="Cambria Math" panose="02040503050406030204" pitchFamily="18" charset="0"/>
                          </a:rPr>
                          <m:t>（</m:t>
                        </m:r>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𝑖𝑗</m:t>
                        </m:r>
                      </m:sub>
                    </m:sSub>
                    <m:r>
                      <a:rPr lang="ja-JP" altLang="en-US" i="1">
                        <a:latin typeface="Cambria Math" panose="02040503050406030204" pitchFamily="18" charset="0"/>
                      </a:rPr>
                      <m:t>は</m:t>
                    </m:r>
                  </m:oMath>
                </a14:m>
                <a:r>
                  <a:rPr kumimoji="1" lang="en-US" altLang="ja-JP" dirty="0"/>
                  <a:t>W</a:t>
                </a:r>
                <a:r>
                  <a:rPr kumimoji="1" lang="ja-JP" altLang="en-US" dirty="0"/>
                  <a:t>の</a:t>
                </a:r>
                <a:r>
                  <a:rPr kumimoji="1" lang="en-US" altLang="ja-JP" dirty="0" err="1"/>
                  <a:t>i</a:t>
                </a:r>
                <a:r>
                  <a:rPr kumimoji="1" lang="ja-JP" altLang="en-US" dirty="0"/>
                  <a:t>行</a:t>
                </a:r>
                <a:r>
                  <a:rPr kumimoji="1" lang="en-US" altLang="ja-JP" dirty="0"/>
                  <a:t>j</a:t>
                </a:r>
                <a:r>
                  <a:rPr kumimoji="1" lang="ja-JP" altLang="en-US" dirty="0"/>
                  <a:t>列成分</a:t>
                </a:r>
                <a:r>
                  <a:rPr kumimoji="1" lang="en-US" altLang="ja-JP" dirty="0"/>
                  <a:t>)</a:t>
                </a:r>
                <a:endParaRPr kumimoji="1"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1483924" y="3445776"/>
                <a:ext cx="6840760" cy="391646"/>
              </a:xfrm>
              <a:prstGeom prst="rect">
                <a:avLst/>
              </a:prstGeom>
              <a:blipFill rotWithShape="0">
                <a:blip r:embed="rId7"/>
                <a:stretch>
                  <a:fillRect t="-12500" r="-712" b="-20313"/>
                </a:stretch>
              </a:blipFill>
            </p:spPr>
            <p:txBody>
              <a:bodyPr/>
              <a:lstStyle/>
              <a:p>
                <a:r>
                  <a:rPr lang="ja-JP" altLang="en-US">
                    <a:noFill/>
                  </a:rPr>
                  <a:t> </a:t>
                </a:r>
              </a:p>
            </p:txBody>
          </p:sp>
        </mc:Fallback>
      </mc:AlternateContent>
      <p:sp>
        <p:nvSpPr>
          <p:cNvPr id="17" name="角丸四角形 16"/>
          <p:cNvSpPr/>
          <p:nvPr/>
        </p:nvSpPr>
        <p:spPr>
          <a:xfrm>
            <a:off x="6732240" y="3007295"/>
            <a:ext cx="144016" cy="12510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6624228" y="2910298"/>
            <a:ext cx="1368152" cy="307777"/>
          </a:xfrm>
          <a:prstGeom prst="rect">
            <a:avLst/>
          </a:prstGeom>
          <a:noFill/>
        </p:spPr>
        <p:txBody>
          <a:bodyPr wrap="square" rtlCol="0">
            <a:spAutoFit/>
          </a:bodyPr>
          <a:lstStyle/>
          <a:p>
            <a:r>
              <a:rPr kumimoji="1" lang="en-US" altLang="ja-JP" sz="1400" dirty="0"/>
              <a:t>2</a:t>
            </a:r>
            <a:endParaRPr kumimoji="1" lang="ja-JP" altLang="en-US" sz="1400" dirty="0"/>
          </a:p>
        </p:txBody>
      </p:sp>
      <p:sp>
        <p:nvSpPr>
          <p:cNvPr id="20" name="テキスト ボックス 19"/>
          <p:cNvSpPr txBox="1"/>
          <p:nvPr/>
        </p:nvSpPr>
        <p:spPr>
          <a:xfrm>
            <a:off x="877618" y="4123561"/>
            <a:ext cx="654629" cy="769441"/>
          </a:xfrm>
          <a:prstGeom prst="rect">
            <a:avLst/>
          </a:prstGeom>
          <a:noFill/>
        </p:spPr>
        <p:txBody>
          <a:bodyPr wrap="square" rtlCol="0">
            <a:spAutoFit/>
          </a:bodyPr>
          <a:lstStyle/>
          <a:p>
            <a:r>
              <a:rPr kumimoji="1" lang="ja-JP" altLang="en-US" sz="4400" dirty="0"/>
              <a:t>（</a:t>
            </a:r>
          </a:p>
        </p:txBody>
      </p:sp>
      <p:sp>
        <p:nvSpPr>
          <p:cNvPr id="21" name="テキスト ボックス 20"/>
          <p:cNvSpPr txBox="1"/>
          <p:nvPr/>
        </p:nvSpPr>
        <p:spPr>
          <a:xfrm>
            <a:off x="7557053" y="4060930"/>
            <a:ext cx="654629" cy="769441"/>
          </a:xfrm>
          <a:prstGeom prst="rect">
            <a:avLst/>
          </a:prstGeom>
          <a:noFill/>
        </p:spPr>
        <p:txBody>
          <a:bodyPr wrap="square" rtlCol="0">
            <a:spAutoFit/>
          </a:bodyPr>
          <a:lstStyle/>
          <a:p>
            <a:r>
              <a:rPr kumimoji="1" lang="en-US" altLang="ja-JP" sz="4400" dirty="0"/>
              <a:t>)</a:t>
            </a:r>
            <a:endParaRPr kumimoji="1" lang="ja-JP" altLang="en-US" sz="4400" dirty="0"/>
          </a:p>
        </p:txBody>
      </p:sp>
      <p:sp>
        <p:nvSpPr>
          <p:cNvPr id="3" name="テキスト ボックス 2"/>
          <p:cNvSpPr txBox="1"/>
          <p:nvPr/>
        </p:nvSpPr>
        <p:spPr>
          <a:xfrm>
            <a:off x="683568" y="5373216"/>
            <a:ext cx="7776864" cy="646331"/>
          </a:xfrm>
          <a:prstGeom prst="rect">
            <a:avLst/>
          </a:prstGeom>
          <a:noFill/>
        </p:spPr>
        <p:txBody>
          <a:bodyPr wrap="square" rtlCol="0">
            <a:spAutoFit/>
          </a:bodyPr>
          <a:lstStyle/>
          <a:p>
            <a:r>
              <a:rPr kumimoji="1" lang="ja-JP" altLang="en-US" dirty="0"/>
              <a:t>音声信号を信号源として用いた環境下で，ＢＳＳの分離行列</a:t>
            </a:r>
            <a:r>
              <a:rPr kumimoji="1" lang="en-US" altLang="ja-JP" dirty="0"/>
              <a:t>W</a:t>
            </a:r>
            <a:r>
              <a:rPr kumimoji="1" lang="ja-JP" altLang="en-US" dirty="0"/>
              <a:t>の推定に，</a:t>
            </a:r>
            <a:endParaRPr kumimoji="1" lang="en-US" altLang="ja-JP" dirty="0"/>
          </a:p>
          <a:p>
            <a:r>
              <a:rPr lang="ja-JP" altLang="en-US" dirty="0"/>
              <a:t>同時対角化問題の解法の一種である</a:t>
            </a:r>
            <a:r>
              <a:rPr lang="en-US" altLang="ja-JP" dirty="0"/>
              <a:t>DIEM</a:t>
            </a:r>
            <a:r>
              <a:rPr lang="ja-JP" altLang="en-US" dirty="0"/>
              <a:t>を用いることを提案</a:t>
            </a:r>
            <a:endParaRPr kumimoji="1" lang="ja-JP" altLang="en-US" dirty="0"/>
          </a:p>
        </p:txBody>
      </p:sp>
    </p:spTree>
    <p:extLst>
      <p:ext uri="{BB962C8B-B14F-4D97-AF65-F5344CB8AC3E}">
        <p14:creationId xmlns:p14="http://schemas.microsoft.com/office/powerpoint/2010/main" val="1199579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48</a:t>
            </a:fld>
            <a:endParaRPr kumimoji="1" lang="ja-JP" altLang="en-US"/>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730358386"/>
              </p:ext>
            </p:extLst>
          </p:nvPr>
        </p:nvGraphicFramePr>
        <p:xfrm>
          <a:off x="611560" y="1772816"/>
          <a:ext cx="7787208" cy="42093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5841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548681"/>
            <a:ext cx="7772400" cy="792087"/>
          </a:xfrm>
        </p:spPr>
        <p:txBody>
          <a:bodyPr>
            <a:normAutofit/>
          </a:bodyPr>
          <a:lstStyle/>
          <a:p>
            <a:endParaRPr kumimoji="1" lang="ja-JP" altLang="en-US" sz="3200" dirty="0"/>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49</a:t>
            </a:fld>
            <a:endParaRPr kumimoji="1" lang="ja-JP" altLang="en-US"/>
          </a:p>
        </p:txBody>
      </p:sp>
      <p:graphicFrame>
        <p:nvGraphicFramePr>
          <p:cNvPr id="6" name="グラフ 5"/>
          <p:cNvGraphicFramePr>
            <a:graphicFrameLocks/>
          </p:cNvGraphicFramePr>
          <p:nvPr>
            <p:extLst>
              <p:ext uri="{D42A27DB-BD31-4B8C-83A1-F6EECF244321}">
                <p14:modId xmlns:p14="http://schemas.microsoft.com/office/powerpoint/2010/main" val="957214174"/>
              </p:ext>
            </p:extLst>
          </p:nvPr>
        </p:nvGraphicFramePr>
        <p:xfrm>
          <a:off x="1547664" y="1957387"/>
          <a:ext cx="5440511" cy="3271813"/>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図 6" descr="http://texclip.marutank.net/render.php/texclip20160106105628.png?s=%5Cbegin%7Balign*%7D%0A%5Cbm%7BW%7D_%7Bopt%7D%0A%5Cend%7Balign*%7D&amp;f=c&amp;r=300&amp;m=p&amp;b=f&amp;k=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789040"/>
            <a:ext cx="419100" cy="23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760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39552" y="196529"/>
            <a:ext cx="7772400" cy="711357"/>
          </a:xfrm>
        </p:spPr>
        <p:txBody>
          <a:bodyPr>
            <a:normAutofit/>
          </a:bodyPr>
          <a:lstStyle/>
          <a:p>
            <a:r>
              <a:rPr kumimoji="1" lang="en-US" altLang="ja-JP" sz="3200" dirty="0" smtClean="0"/>
              <a:t>3. </a:t>
            </a:r>
            <a:r>
              <a:rPr kumimoji="1" lang="ja-JP" altLang="en-US" sz="3200" dirty="0"/>
              <a:t>研究目的</a:t>
            </a:r>
          </a:p>
        </p:txBody>
      </p:sp>
      <p:sp>
        <p:nvSpPr>
          <p:cNvPr id="3" name="サブタイトル 2"/>
          <p:cNvSpPr>
            <a:spLocks noGrp="1"/>
          </p:cNvSpPr>
          <p:nvPr>
            <p:ph type="subTitle" idx="1"/>
          </p:nvPr>
        </p:nvSpPr>
        <p:spPr>
          <a:xfrm>
            <a:off x="448072" y="982944"/>
            <a:ext cx="8219256" cy="5657802"/>
          </a:xfrm>
        </p:spPr>
        <p:txBody>
          <a:bodyPr>
            <a:normAutofit/>
          </a:bodyPr>
          <a:lstStyle/>
          <a:p>
            <a:pPr algn="l"/>
            <a:r>
              <a:rPr lang="ja-JP" altLang="en-US" sz="2400" dirty="0">
                <a:solidFill>
                  <a:schemeClr val="tx1"/>
                </a:solidFill>
              </a:rPr>
              <a:t>図</a:t>
            </a:r>
            <a:r>
              <a:rPr lang="en-US" altLang="ja-JP" sz="2400" dirty="0">
                <a:solidFill>
                  <a:schemeClr val="tx1"/>
                </a:solidFill>
              </a:rPr>
              <a:t>1</a:t>
            </a:r>
            <a:r>
              <a:rPr lang="ja-JP" altLang="en-US" sz="2400" dirty="0">
                <a:solidFill>
                  <a:schemeClr val="tx1"/>
                </a:solidFill>
              </a:rPr>
              <a:t>のように、</a:t>
            </a:r>
            <a:r>
              <a:rPr lang="ja-JP" altLang="en-US" sz="2400" u="sng" dirty="0">
                <a:solidFill>
                  <a:srgbClr val="FF0000"/>
                </a:solidFill>
              </a:rPr>
              <a:t>信号源と観測信号が固定された環境下</a:t>
            </a:r>
            <a:r>
              <a:rPr lang="ja-JP" altLang="en-US" sz="2400" dirty="0">
                <a:solidFill>
                  <a:schemeClr val="tx1"/>
                </a:solidFill>
              </a:rPr>
              <a:t>則ち空間のインパルス応答が時不変で，ＢＳＳ問題を同時対角化問題で解き，分離行列を推定する手法が複数提案されている</a:t>
            </a:r>
            <a:r>
              <a:rPr lang="en-US" altLang="ja-JP" sz="2400" dirty="0">
                <a:solidFill>
                  <a:schemeClr val="tx1"/>
                </a:solidFill>
              </a:rPr>
              <a:t>[3].</a:t>
            </a:r>
          </a:p>
          <a:p>
            <a:pPr algn="l"/>
            <a:endParaRPr lang="en-US" altLang="ja-JP" sz="2400" dirty="0">
              <a:solidFill>
                <a:schemeClr val="tx1"/>
              </a:solidFill>
            </a:endParaRPr>
          </a:p>
          <a:p>
            <a:pPr algn="l"/>
            <a:r>
              <a:rPr lang="ja-JP" altLang="en-US" sz="2400" dirty="0">
                <a:solidFill>
                  <a:schemeClr val="tx1"/>
                </a:solidFill>
              </a:rPr>
              <a:t>最近提案された手法である</a:t>
            </a:r>
            <a:r>
              <a:rPr lang="en-US" altLang="ja-JP" sz="2400" dirty="0">
                <a:solidFill>
                  <a:schemeClr val="tx1"/>
                </a:solidFill>
              </a:rPr>
              <a:t>Diagonalization implemented by</a:t>
            </a:r>
          </a:p>
          <a:p>
            <a:pPr algn="l"/>
            <a:r>
              <a:rPr lang="en-US" altLang="ja-JP" sz="2400" dirty="0">
                <a:solidFill>
                  <a:schemeClr val="tx1"/>
                </a:solidFill>
              </a:rPr>
              <a:t>Minimizing the Direct and Indirect least-squares criteria(DMDI)</a:t>
            </a:r>
          </a:p>
          <a:p>
            <a:pPr algn="l"/>
            <a:r>
              <a:rPr lang="en-US" altLang="ja-JP" sz="2400" dirty="0">
                <a:solidFill>
                  <a:schemeClr val="tx1"/>
                </a:solidFill>
              </a:rPr>
              <a:t>[1]</a:t>
            </a:r>
            <a:r>
              <a:rPr lang="ja-JP" altLang="en-US" sz="2400" dirty="0">
                <a:solidFill>
                  <a:schemeClr val="tx1"/>
                </a:solidFill>
              </a:rPr>
              <a:t>は残響時間が長くても分離精度が高い．</a:t>
            </a:r>
            <a:endParaRPr lang="en-US" altLang="ja-JP" sz="2400" dirty="0">
              <a:solidFill>
                <a:schemeClr val="tx1"/>
              </a:solidFill>
            </a:endParaRPr>
          </a:p>
          <a:p>
            <a:pPr algn="l"/>
            <a:r>
              <a:rPr lang="ja-JP" altLang="en-US" sz="2400" i="1" u="sng" dirty="0">
                <a:solidFill>
                  <a:srgbClr val="FF0000"/>
                </a:solidFill>
              </a:rPr>
              <a:t>実環境では，信号源の方向や位置，部屋の環境に変化が生じ，空間のインパルス応答が時間変化することも予測される</a:t>
            </a:r>
            <a:r>
              <a:rPr lang="en-US" altLang="ja-JP" sz="2400" i="1" u="sng" dirty="0">
                <a:solidFill>
                  <a:srgbClr val="FF0000"/>
                </a:solidFill>
              </a:rPr>
              <a:t>.</a:t>
            </a:r>
            <a:r>
              <a:rPr lang="en-US" altLang="ja-JP" sz="2400" dirty="0">
                <a:solidFill>
                  <a:srgbClr val="FF0000"/>
                </a:solidFill>
              </a:rPr>
              <a:t>  [5]</a:t>
            </a:r>
            <a:endParaRPr lang="en-US" altLang="ja-JP" sz="2400" i="1" u="sng" dirty="0">
              <a:solidFill>
                <a:srgbClr val="FF0000"/>
              </a:solidFill>
            </a:endParaRPr>
          </a:p>
          <a:p>
            <a:pPr algn="l"/>
            <a:endParaRPr lang="en-US" altLang="ja-JP" sz="1800" dirty="0">
              <a:solidFill>
                <a:schemeClr val="tx1"/>
              </a:solidFill>
            </a:endParaRPr>
          </a:p>
          <a:p>
            <a:pPr algn="l"/>
            <a:endParaRPr lang="en-US" altLang="ja-JP" sz="2400" i="1" u="sng" dirty="0">
              <a:solidFill>
                <a:srgbClr val="FF0000"/>
              </a:solidFill>
            </a:endParaRPr>
          </a:p>
          <a:p>
            <a:pPr algn="l"/>
            <a:endParaRPr lang="en-US" altLang="ja-JP" sz="2400" i="1" u="sng" dirty="0">
              <a:solidFill>
                <a:srgbClr val="FF0000"/>
              </a:solidFill>
            </a:endParaRPr>
          </a:p>
          <a:p>
            <a:pPr algn="l"/>
            <a:endParaRPr lang="en-US" altLang="ja-JP" sz="2400" dirty="0">
              <a:solidFill>
                <a:schemeClr val="tx1"/>
              </a:solidFill>
            </a:endParaRPr>
          </a:p>
          <a:p>
            <a:endParaRPr kumimoji="1" lang="en-US" altLang="ja-JP" sz="2400" dirty="0"/>
          </a:p>
          <a:p>
            <a:endParaRPr kumimoji="1" lang="en-US" altLang="ja-JP" sz="2400" dirty="0"/>
          </a:p>
          <a:p>
            <a:endParaRPr kumimoji="1"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5</a:t>
            </a:fld>
            <a:endParaRPr kumimoji="1" lang="ja-JP" altLang="en-US" dirty="0"/>
          </a:p>
        </p:txBody>
      </p:sp>
      <p:sp>
        <p:nvSpPr>
          <p:cNvPr id="5" name="下矢印 4"/>
          <p:cNvSpPr/>
          <p:nvPr/>
        </p:nvSpPr>
        <p:spPr>
          <a:xfrm>
            <a:off x="3707904" y="4759550"/>
            <a:ext cx="1038281" cy="393677"/>
          </a:xfrm>
          <a:prstGeom prst="downArrow">
            <a:avLst>
              <a:gd name="adj1" fmla="val 3779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430022" y="5321514"/>
            <a:ext cx="8102417" cy="954107"/>
          </a:xfrm>
          <a:prstGeom prst="rect">
            <a:avLst/>
          </a:prstGeom>
          <a:solidFill>
            <a:schemeClr val="bg1"/>
          </a:solidFill>
          <a:ln w="57150">
            <a:solidFill>
              <a:srgbClr val="FF0000"/>
            </a:solidFill>
          </a:ln>
        </p:spPr>
        <p:txBody>
          <a:bodyPr wrap="square" rtlCol="0">
            <a:spAutoFit/>
          </a:bodyPr>
          <a:lstStyle/>
          <a:p>
            <a:pPr>
              <a:buClrTx/>
            </a:pPr>
            <a:r>
              <a:rPr lang="ja-JP" altLang="en-US" sz="2800" dirty="0"/>
              <a:t>信号源と，その位置の双方が変動する場面を想定して，分離が可能な新しい適応型音源分離手法の実現</a:t>
            </a:r>
            <a:endParaRPr lang="en-US" altLang="ja-JP" sz="2800" dirty="0"/>
          </a:p>
        </p:txBody>
      </p:sp>
      <p:sp>
        <p:nvSpPr>
          <p:cNvPr id="12" name="テキスト ボックス 11"/>
          <p:cNvSpPr txBox="1"/>
          <p:nvPr/>
        </p:nvSpPr>
        <p:spPr>
          <a:xfrm>
            <a:off x="410550" y="4763031"/>
            <a:ext cx="1029785" cy="584775"/>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sz="3200" dirty="0"/>
              <a:t>目的</a:t>
            </a:r>
            <a:endParaRPr kumimoji="1" lang="ja-JP" altLang="en-US" sz="3200" dirty="0"/>
          </a:p>
        </p:txBody>
      </p:sp>
    </p:spTree>
    <p:extLst>
      <p:ext uri="{BB962C8B-B14F-4D97-AF65-F5344CB8AC3E}">
        <p14:creationId xmlns:p14="http://schemas.microsoft.com/office/powerpoint/2010/main" val="38196642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オブジェクト 1"/>
          <p:cNvGraphicFramePr>
            <a:graphicFrameLocks noChangeAspect="1"/>
          </p:cNvGraphicFramePr>
          <p:nvPr>
            <p:extLst>
              <p:ext uri="{D42A27DB-BD31-4B8C-83A1-F6EECF244321}">
                <p14:modId xmlns:p14="http://schemas.microsoft.com/office/powerpoint/2010/main" val="2625260589"/>
              </p:ext>
            </p:extLst>
          </p:nvPr>
        </p:nvGraphicFramePr>
        <p:xfrm>
          <a:off x="2123728" y="2276872"/>
          <a:ext cx="4392487" cy="2376264"/>
        </p:xfrm>
        <a:graphic>
          <a:graphicData uri="http://schemas.openxmlformats.org/presentationml/2006/ole">
            <mc:AlternateContent xmlns:mc="http://schemas.openxmlformats.org/markup-compatibility/2006">
              <mc:Choice xmlns:v="urn:schemas-microsoft-com:vml" Requires="v">
                <p:oleObj spid="_x0000_s13603" name="ワークシート" r:id="rId3" imgW="2368440" imgH="1657282" progId="Excel.Sheet.12">
                  <p:embed/>
                </p:oleObj>
              </mc:Choice>
              <mc:Fallback>
                <p:oleObj name="ワークシート" r:id="rId3" imgW="2368440" imgH="1657282" progId="Excel.Sheet.12">
                  <p:embed/>
                  <p:pic>
                    <p:nvPicPr>
                      <p:cNvPr id="0" name=""/>
                      <p:cNvPicPr/>
                      <p:nvPr/>
                    </p:nvPicPr>
                    <p:blipFill>
                      <a:blip r:embed="rId4"/>
                      <a:stretch>
                        <a:fillRect/>
                      </a:stretch>
                    </p:blipFill>
                    <p:spPr>
                      <a:xfrm>
                        <a:off x="2123728" y="2276872"/>
                        <a:ext cx="4392487" cy="2376264"/>
                      </a:xfrm>
                      <a:prstGeom prst="rect">
                        <a:avLst/>
                      </a:prstGeom>
                    </p:spPr>
                  </p:pic>
                </p:oleObj>
              </mc:Fallback>
            </mc:AlternateContent>
          </a:graphicData>
        </a:graphic>
      </p:graphicFrame>
      <p:sp>
        <p:nvSpPr>
          <p:cNvPr id="3" name="テキスト ボックス 2"/>
          <p:cNvSpPr txBox="1"/>
          <p:nvPr/>
        </p:nvSpPr>
        <p:spPr>
          <a:xfrm>
            <a:off x="2843807" y="1844824"/>
            <a:ext cx="2952328" cy="369332"/>
          </a:xfrm>
          <a:prstGeom prst="rect">
            <a:avLst/>
          </a:prstGeom>
          <a:noFill/>
        </p:spPr>
        <p:txBody>
          <a:bodyPr wrap="square" rtlCol="0">
            <a:spAutoFit/>
          </a:bodyPr>
          <a:lstStyle/>
          <a:p>
            <a:r>
              <a:rPr kumimoji="1" lang="ja-JP" altLang="en-US" dirty="0"/>
              <a:t>表</a:t>
            </a:r>
            <a:r>
              <a:rPr kumimoji="1" lang="en-US" altLang="ja-JP" dirty="0"/>
              <a:t>4.5: </a:t>
            </a:r>
            <a:r>
              <a:rPr kumimoji="1" lang="ja-JP" altLang="en-US" dirty="0"/>
              <a:t>従来と提案法の比較</a:t>
            </a:r>
          </a:p>
        </p:txBody>
      </p:sp>
    </p:spTree>
    <p:extLst>
      <p:ext uri="{BB962C8B-B14F-4D97-AF65-F5344CB8AC3E}">
        <p14:creationId xmlns:p14="http://schemas.microsoft.com/office/powerpoint/2010/main" val="1305619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flipV="1">
            <a:off x="685800" y="5565775"/>
            <a:ext cx="7772400" cy="717550"/>
          </a:xfrm>
        </p:spPr>
        <p:txBody>
          <a:bodyPr>
            <a:normAutofit fontScale="90000"/>
          </a:bodyPr>
          <a:lstStyle/>
          <a:p>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9689C3F-6F3D-43EB-BA0D-08FB6809879B}" type="slidenum">
              <a:rPr kumimoji="1" lang="ja-JP" altLang="en-US" smtClean="0"/>
              <a:pPr/>
              <a:t>51</a:t>
            </a:fld>
            <a:endParaRPr kumimoji="1"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641991755"/>
              </p:ext>
            </p:extLst>
          </p:nvPr>
        </p:nvGraphicFramePr>
        <p:xfrm>
          <a:off x="2043935" y="787736"/>
          <a:ext cx="5056130" cy="2812714"/>
        </p:xfrm>
        <a:graphic>
          <a:graphicData uri="http://schemas.openxmlformats.org/presentationml/2006/ole">
            <mc:AlternateContent xmlns:mc="http://schemas.openxmlformats.org/markup-compatibility/2006">
              <mc:Choice xmlns:v="urn:schemas-microsoft-com:vml" Requires="v">
                <p:oleObj spid="_x0000_s12585" name="ワークシート" r:id="rId3" imgW="3670380" imgH="1492258" progId="Excel.Sheet.12">
                  <p:embed/>
                </p:oleObj>
              </mc:Choice>
              <mc:Fallback>
                <p:oleObj name="ワークシート" r:id="rId3" imgW="3670380" imgH="1492258" progId="Excel.Sheet.12">
                  <p:embed/>
                  <p:pic>
                    <p:nvPicPr>
                      <p:cNvPr id="0" name=""/>
                      <p:cNvPicPr/>
                      <p:nvPr/>
                    </p:nvPicPr>
                    <p:blipFill>
                      <a:blip r:embed="rId4"/>
                      <a:stretch>
                        <a:fillRect/>
                      </a:stretch>
                    </p:blipFill>
                    <p:spPr>
                      <a:xfrm>
                        <a:off x="2043935" y="787736"/>
                        <a:ext cx="5056130" cy="2812714"/>
                      </a:xfrm>
                      <a:prstGeom prst="rect">
                        <a:avLst/>
                      </a:prstGeom>
                    </p:spPr>
                  </p:pic>
                </p:oleObj>
              </mc:Fallback>
            </mc:AlternateContent>
          </a:graphicData>
        </a:graphic>
      </p:graphicFrame>
    </p:spTree>
    <p:extLst>
      <p:ext uri="{BB962C8B-B14F-4D97-AF65-F5344CB8AC3E}">
        <p14:creationId xmlns:p14="http://schemas.microsoft.com/office/powerpoint/2010/main" val="707652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52</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106170421"/>
              </p:ext>
            </p:extLst>
          </p:nvPr>
        </p:nvGraphicFramePr>
        <p:xfrm>
          <a:off x="1835696" y="0"/>
          <a:ext cx="5435668" cy="36196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グラフ 3"/>
          <p:cNvGraphicFramePr>
            <a:graphicFrameLocks/>
          </p:cNvGraphicFramePr>
          <p:nvPr>
            <p:extLst>
              <p:ext uri="{D42A27DB-BD31-4B8C-83A1-F6EECF244321}">
                <p14:modId xmlns:p14="http://schemas.microsoft.com/office/powerpoint/2010/main" val="1868327244"/>
              </p:ext>
            </p:extLst>
          </p:nvPr>
        </p:nvGraphicFramePr>
        <p:xfrm>
          <a:off x="1835696" y="3449662"/>
          <a:ext cx="5440511" cy="3271813"/>
        </p:xfrm>
        <a:graphic>
          <a:graphicData uri="http://schemas.openxmlformats.org/drawingml/2006/chart">
            <c:chart xmlns:c="http://schemas.openxmlformats.org/drawingml/2006/chart" xmlns:r="http://schemas.openxmlformats.org/officeDocument/2006/relationships" r:id="rId3"/>
          </a:graphicData>
        </a:graphic>
      </p:graphicFrame>
      <p:pic>
        <p:nvPicPr>
          <p:cNvPr id="5" name="図 4" descr="http://texclip.marutank.net/render.php/texclip20160106105628.png?s=%5Cbegin%7Balign*%7D%0A%5Cbm%7BW%7D_%7Bopt%7D%0A%5Cend%7Balign*%7D&amp;f=c&amp;r=300&amp;m=p&amp;b=f&amp;k=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019" y="2060848"/>
            <a:ext cx="419100" cy="23495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descr="http://texclip.marutank.net/render.php/texclip20160106105506.png?s=%5Cbegin%7Balign*%7D%0A%5Chat%7B%5Cbm%7BW%7D%7D%0A%5Cend%7Balign*%7D&amp;f=c&amp;r=300&amp;m=p&amp;b=f&amp;k=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8019" y="2348880"/>
            <a:ext cx="275997" cy="23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104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53</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125167094"/>
              </p:ext>
            </p:extLst>
          </p:nvPr>
        </p:nvGraphicFramePr>
        <p:xfrm>
          <a:off x="1835696" y="116632"/>
          <a:ext cx="5291651" cy="3096344"/>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descr="http://texclip.marutank.net/render.php/texclip20160106105628.png?s=%5Cbegin%7Balign*%7D%0A%5Cbm%7BW%7D_%7Bopt%7D%0A%5Cend%7Balign*%7D&amp;f=c&amp;r=300&amp;m=p&amp;b=f&amp;k=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65" y="5229200"/>
            <a:ext cx="419100" cy="21602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descr="http://texclip.marutank.net/render.php/texclip20160106105506.png?s=%5Cbegin%7Balign*%7D%0A%5Chat%7B%5Cbm%7BW%7D%7D%0A%5Cend%7Balign*%7D&amp;f=c&amp;r=300&amp;m=p&amp;b=f&amp;k=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65" y="5548363"/>
            <a:ext cx="275997" cy="2349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グラフ 6"/>
          <p:cNvGraphicFramePr>
            <a:graphicFrameLocks/>
          </p:cNvGraphicFramePr>
          <p:nvPr>
            <p:extLst>
              <p:ext uri="{D42A27DB-BD31-4B8C-83A1-F6EECF244321}">
                <p14:modId xmlns:p14="http://schemas.microsoft.com/office/powerpoint/2010/main" val="1676331900"/>
              </p:ext>
            </p:extLst>
          </p:nvPr>
        </p:nvGraphicFramePr>
        <p:xfrm>
          <a:off x="1763688" y="3356992"/>
          <a:ext cx="5688632" cy="336448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84999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54</a:t>
            </a:fld>
            <a:endParaRPr kumimoji="1" lang="ja-JP" altLang="en-US"/>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4009521010"/>
              </p:ext>
            </p:extLst>
          </p:nvPr>
        </p:nvGraphicFramePr>
        <p:xfrm>
          <a:off x="2195736" y="980728"/>
          <a:ext cx="4968552" cy="2808312"/>
        </p:xfrm>
        <a:graphic>
          <a:graphicData uri="http://schemas.openxmlformats.org/presentationml/2006/ole">
            <mc:AlternateContent xmlns:mc="http://schemas.openxmlformats.org/markup-compatibility/2006">
              <mc:Choice xmlns:v="urn:schemas-microsoft-com:vml" Requires="v">
                <p:oleObj spid="_x0000_s11561" name="ワークシート" r:id="rId3" imgW="3670380" imgH="1492258" progId="Excel.Sheet.12">
                  <p:embed/>
                </p:oleObj>
              </mc:Choice>
              <mc:Fallback>
                <p:oleObj name="ワークシート" r:id="rId3" imgW="3670380" imgH="1492258" progId="Excel.Sheet.12">
                  <p:embed/>
                  <p:pic>
                    <p:nvPicPr>
                      <p:cNvPr id="0" name=""/>
                      <p:cNvPicPr/>
                      <p:nvPr/>
                    </p:nvPicPr>
                    <p:blipFill>
                      <a:blip r:embed="rId4"/>
                      <a:stretch>
                        <a:fillRect/>
                      </a:stretch>
                    </p:blipFill>
                    <p:spPr>
                      <a:xfrm>
                        <a:off x="2195736" y="980728"/>
                        <a:ext cx="4968552" cy="2808312"/>
                      </a:xfrm>
                      <a:prstGeom prst="rect">
                        <a:avLst/>
                      </a:prstGeom>
                    </p:spPr>
                  </p:pic>
                </p:oleObj>
              </mc:Fallback>
            </mc:AlternateContent>
          </a:graphicData>
        </a:graphic>
      </p:graphicFrame>
      <p:sp>
        <p:nvSpPr>
          <p:cNvPr id="5" name="テキスト ボックス 4"/>
          <p:cNvSpPr txBox="1"/>
          <p:nvPr/>
        </p:nvSpPr>
        <p:spPr>
          <a:xfrm>
            <a:off x="3059832" y="548680"/>
            <a:ext cx="3600400" cy="646331"/>
          </a:xfrm>
          <a:prstGeom prst="rect">
            <a:avLst/>
          </a:prstGeom>
          <a:noFill/>
        </p:spPr>
        <p:txBody>
          <a:bodyPr wrap="square" rtlCol="0">
            <a:spAutoFit/>
          </a:bodyPr>
          <a:lstStyle/>
          <a:p>
            <a:r>
              <a:rPr lang="ja-JP" altLang="en-US" dirty="0"/>
              <a:t>表</a:t>
            </a:r>
            <a:r>
              <a:rPr lang="en-US" altLang="ja-JP" dirty="0"/>
              <a:t>4.2: K=1000,L=100</a:t>
            </a:r>
            <a:r>
              <a:rPr lang="ja-JP" altLang="en-US" dirty="0"/>
              <a:t>のときの</a:t>
            </a:r>
            <a:r>
              <a:rPr lang="en-US" altLang="ja-JP" dirty="0"/>
              <a:t>SIR</a:t>
            </a:r>
          </a:p>
          <a:p>
            <a:endParaRPr kumimoji="1" lang="ja-JP" altLang="en-US" dirty="0"/>
          </a:p>
        </p:txBody>
      </p:sp>
    </p:spTree>
    <p:extLst>
      <p:ext uri="{BB962C8B-B14F-4D97-AF65-F5344CB8AC3E}">
        <p14:creationId xmlns:p14="http://schemas.microsoft.com/office/powerpoint/2010/main" val="3996643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55</a:t>
            </a:fld>
            <a:endParaRPr kumimoji="1"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935682063"/>
              </p:ext>
            </p:extLst>
          </p:nvPr>
        </p:nvGraphicFramePr>
        <p:xfrm>
          <a:off x="2267744" y="764704"/>
          <a:ext cx="5040560" cy="2813794"/>
        </p:xfrm>
        <a:graphic>
          <a:graphicData uri="http://schemas.openxmlformats.org/presentationml/2006/ole">
            <mc:AlternateContent xmlns:mc="http://schemas.openxmlformats.org/markup-compatibility/2006">
              <mc:Choice xmlns:v="urn:schemas-microsoft-com:vml" Requires="v">
                <p:oleObj spid="_x0000_s10834" name="ワークシート" r:id="rId4" imgW="3492720" imgH="1517688" progId="Excel.Sheet.12">
                  <p:embed/>
                </p:oleObj>
              </mc:Choice>
              <mc:Fallback>
                <p:oleObj name="ワークシート" r:id="rId4" imgW="3492720" imgH="1517688" progId="Excel.Sheet.12">
                  <p:embed/>
                  <p:pic>
                    <p:nvPicPr>
                      <p:cNvPr id="0" name=""/>
                      <p:cNvPicPr/>
                      <p:nvPr/>
                    </p:nvPicPr>
                    <p:blipFill>
                      <a:blip r:embed="rId5"/>
                      <a:stretch>
                        <a:fillRect/>
                      </a:stretch>
                    </p:blipFill>
                    <p:spPr>
                      <a:xfrm>
                        <a:off x="2267744" y="764704"/>
                        <a:ext cx="5040560" cy="2813794"/>
                      </a:xfrm>
                      <a:prstGeom prst="rect">
                        <a:avLst/>
                      </a:prstGeom>
                    </p:spPr>
                  </p:pic>
                </p:oleObj>
              </mc:Fallback>
            </mc:AlternateContent>
          </a:graphicData>
        </a:graphic>
      </p:graphicFrame>
      <p:sp>
        <p:nvSpPr>
          <p:cNvPr id="3" name="テキスト ボックス 2"/>
          <p:cNvSpPr txBox="1"/>
          <p:nvPr/>
        </p:nvSpPr>
        <p:spPr>
          <a:xfrm>
            <a:off x="3275856" y="3645024"/>
            <a:ext cx="3384376" cy="646331"/>
          </a:xfrm>
          <a:prstGeom prst="rect">
            <a:avLst/>
          </a:prstGeom>
          <a:noFill/>
        </p:spPr>
        <p:txBody>
          <a:bodyPr wrap="square" rtlCol="0">
            <a:spAutoFit/>
          </a:bodyPr>
          <a:lstStyle/>
          <a:p>
            <a:r>
              <a:rPr kumimoji="1" lang="ja-JP" altLang="en-US" dirty="0"/>
              <a:t>表</a:t>
            </a:r>
            <a:r>
              <a:rPr kumimoji="1" lang="en-US" altLang="ja-JP" dirty="0"/>
              <a:t>4.3: K=10,L=10000</a:t>
            </a:r>
            <a:r>
              <a:rPr kumimoji="1" lang="ja-JP" altLang="en-US" dirty="0"/>
              <a:t>のときの</a:t>
            </a:r>
            <a:r>
              <a:rPr kumimoji="1" lang="en-US" altLang="ja-JP" dirty="0"/>
              <a:t>SIR</a:t>
            </a:r>
          </a:p>
          <a:p>
            <a:endParaRPr kumimoji="1" lang="ja-JP" altLang="en-US" dirty="0"/>
          </a:p>
        </p:txBody>
      </p:sp>
      <p:graphicFrame>
        <p:nvGraphicFramePr>
          <p:cNvPr id="8" name="オブジェクト 7"/>
          <p:cNvGraphicFramePr>
            <a:graphicFrameLocks noChangeAspect="1"/>
          </p:cNvGraphicFramePr>
          <p:nvPr>
            <p:extLst>
              <p:ext uri="{D42A27DB-BD31-4B8C-83A1-F6EECF244321}">
                <p14:modId xmlns:p14="http://schemas.microsoft.com/office/powerpoint/2010/main" val="2114716555"/>
              </p:ext>
            </p:extLst>
          </p:nvPr>
        </p:nvGraphicFramePr>
        <p:xfrm>
          <a:off x="2267744" y="4065694"/>
          <a:ext cx="5040560" cy="2438980"/>
        </p:xfrm>
        <a:graphic>
          <a:graphicData uri="http://schemas.openxmlformats.org/presentationml/2006/ole">
            <mc:AlternateContent xmlns:mc="http://schemas.openxmlformats.org/markup-compatibility/2006">
              <mc:Choice xmlns:v="urn:schemas-microsoft-com:vml" Requires="v">
                <p:oleObj spid="_x0000_s10835" name="ワークシート" r:id="rId6" imgW="3473280" imgH="1492258" progId="Excel.Sheet.12">
                  <p:embed/>
                </p:oleObj>
              </mc:Choice>
              <mc:Fallback>
                <p:oleObj name="ワークシート" r:id="rId6" imgW="3473280" imgH="1492258" progId="Excel.Sheet.12">
                  <p:embed/>
                  <p:pic>
                    <p:nvPicPr>
                      <p:cNvPr id="0" name=""/>
                      <p:cNvPicPr/>
                      <p:nvPr/>
                    </p:nvPicPr>
                    <p:blipFill>
                      <a:blip r:embed="rId7"/>
                      <a:stretch>
                        <a:fillRect/>
                      </a:stretch>
                    </p:blipFill>
                    <p:spPr>
                      <a:xfrm>
                        <a:off x="2267744" y="4065694"/>
                        <a:ext cx="5040560" cy="2438980"/>
                      </a:xfrm>
                      <a:prstGeom prst="rect">
                        <a:avLst/>
                      </a:prstGeom>
                    </p:spPr>
                  </p:pic>
                </p:oleObj>
              </mc:Fallback>
            </mc:AlternateContent>
          </a:graphicData>
        </a:graphic>
      </p:graphicFrame>
      <p:sp>
        <p:nvSpPr>
          <p:cNvPr id="9" name="テキスト ボックス 8"/>
          <p:cNvSpPr txBox="1"/>
          <p:nvPr/>
        </p:nvSpPr>
        <p:spPr>
          <a:xfrm>
            <a:off x="3285438" y="277508"/>
            <a:ext cx="3600400" cy="646331"/>
          </a:xfrm>
          <a:prstGeom prst="rect">
            <a:avLst/>
          </a:prstGeom>
          <a:noFill/>
        </p:spPr>
        <p:txBody>
          <a:bodyPr wrap="square" rtlCol="0">
            <a:spAutoFit/>
          </a:bodyPr>
          <a:lstStyle/>
          <a:p>
            <a:r>
              <a:rPr lang="ja-JP" altLang="en-US" dirty="0"/>
              <a:t>表</a:t>
            </a:r>
            <a:r>
              <a:rPr lang="en-US" altLang="ja-JP" dirty="0"/>
              <a:t>4.1: K=1000,L=10000</a:t>
            </a:r>
            <a:r>
              <a:rPr lang="ja-JP" altLang="en-US" dirty="0"/>
              <a:t>のときの</a:t>
            </a:r>
            <a:r>
              <a:rPr lang="en-US" altLang="ja-JP" dirty="0"/>
              <a:t>SIR</a:t>
            </a:r>
          </a:p>
          <a:p>
            <a:endParaRPr kumimoji="1" lang="ja-JP" altLang="en-US" dirty="0"/>
          </a:p>
        </p:txBody>
      </p:sp>
    </p:spTree>
    <p:extLst>
      <p:ext uri="{BB962C8B-B14F-4D97-AF65-F5344CB8AC3E}">
        <p14:creationId xmlns:p14="http://schemas.microsoft.com/office/powerpoint/2010/main" val="3504230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56</a:t>
            </a:fld>
            <a:endParaRPr kumimoji="1" lang="ja-JP" altLang="en-US"/>
          </a:p>
        </p:txBody>
      </p:sp>
      <p:pic>
        <p:nvPicPr>
          <p:cNvPr id="3" name="図 2"/>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27584" y="917883"/>
            <a:ext cx="7639443" cy="4026107"/>
          </a:xfrm>
          <a:prstGeom prst="rect">
            <a:avLst/>
          </a:prstGeom>
        </p:spPr>
      </p:pic>
      <p:cxnSp>
        <p:nvCxnSpPr>
          <p:cNvPr id="7" name="直線矢印コネクタ 6"/>
          <p:cNvCxnSpPr/>
          <p:nvPr/>
        </p:nvCxnSpPr>
        <p:spPr>
          <a:xfrm>
            <a:off x="683568" y="2996952"/>
            <a:ext cx="81369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2087724" y="1196752"/>
            <a:ext cx="36004" cy="4176464"/>
          </a:xfrm>
          <a:prstGeom prst="line">
            <a:avLst/>
          </a:prstGeom>
          <a:ln/>
        </p:spPr>
        <p:style>
          <a:lnRef idx="2">
            <a:schemeClr val="dk1"/>
          </a:lnRef>
          <a:fillRef idx="0">
            <a:schemeClr val="dk1"/>
          </a:fillRef>
          <a:effectRef idx="1">
            <a:schemeClr val="dk1"/>
          </a:effectRef>
          <a:fontRef idx="minor">
            <a:schemeClr val="tx1"/>
          </a:fontRef>
        </p:style>
      </p:cxnSp>
      <p:cxnSp>
        <p:nvCxnSpPr>
          <p:cNvPr id="10" name="直線矢印コネクタ 9"/>
          <p:cNvCxnSpPr/>
          <p:nvPr/>
        </p:nvCxnSpPr>
        <p:spPr>
          <a:xfrm flipV="1">
            <a:off x="803231" y="908721"/>
            <a:ext cx="24353" cy="46805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347863" y="1196752"/>
            <a:ext cx="0" cy="4176464"/>
          </a:xfrm>
          <a:prstGeom prst="line">
            <a:avLst/>
          </a:prstGeom>
          <a:ln/>
        </p:spPr>
        <p:style>
          <a:lnRef idx="2">
            <a:schemeClr val="dk1"/>
          </a:lnRef>
          <a:fillRef idx="0">
            <a:schemeClr val="dk1"/>
          </a:fillRef>
          <a:effectRef idx="1">
            <a:schemeClr val="dk1"/>
          </a:effectRef>
          <a:fontRef idx="minor">
            <a:schemeClr val="tx1"/>
          </a:fontRef>
        </p:style>
      </p:cxnSp>
      <p:cxnSp>
        <p:nvCxnSpPr>
          <p:cNvPr id="14" name="直線コネクタ 13"/>
          <p:cNvCxnSpPr/>
          <p:nvPr/>
        </p:nvCxnSpPr>
        <p:spPr>
          <a:xfrm flipH="1">
            <a:off x="7039254" y="1196752"/>
            <a:ext cx="72008" cy="4320480"/>
          </a:xfrm>
          <a:prstGeom prst="line">
            <a:avLst/>
          </a:prstGeom>
          <a:ln/>
        </p:spPr>
        <p:style>
          <a:lnRef idx="2">
            <a:schemeClr val="dk1"/>
          </a:lnRef>
          <a:fillRef idx="0">
            <a:schemeClr val="dk1"/>
          </a:fillRef>
          <a:effectRef idx="1">
            <a:schemeClr val="dk1"/>
          </a:effectRef>
          <a:fontRef idx="minor">
            <a:schemeClr val="tx1"/>
          </a:fontRef>
        </p:style>
      </p:cxnSp>
      <p:sp>
        <p:nvSpPr>
          <p:cNvPr id="17" name="テキスト ボックス 16"/>
          <p:cNvSpPr txBox="1"/>
          <p:nvPr/>
        </p:nvSpPr>
        <p:spPr>
          <a:xfrm>
            <a:off x="848884" y="660455"/>
            <a:ext cx="1080120" cy="369332"/>
          </a:xfrm>
          <a:prstGeom prst="rect">
            <a:avLst/>
          </a:prstGeom>
          <a:noFill/>
        </p:spPr>
        <p:txBody>
          <a:bodyPr wrap="square" rtlCol="0">
            <a:spAutoFit/>
          </a:bodyPr>
          <a:lstStyle/>
          <a:p>
            <a:r>
              <a:rPr lang="ja-JP" altLang="en-US" dirty="0"/>
              <a:t>振幅</a:t>
            </a:r>
            <a:endParaRPr kumimoji="1" lang="ja-JP" altLang="en-US" dirty="0"/>
          </a:p>
        </p:txBody>
      </p:sp>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3140968"/>
            <a:ext cx="133333" cy="247619"/>
          </a:xfrm>
          <a:prstGeom prst="rect">
            <a:avLst/>
          </a:prstGeom>
        </p:spPr>
      </p:pic>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006" y="4614308"/>
            <a:ext cx="273394" cy="30073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3315" y="4614308"/>
            <a:ext cx="260278" cy="287204"/>
          </a:xfrm>
          <a:prstGeom prst="rect">
            <a:avLst/>
          </a:prstGeom>
        </p:spPr>
      </p:pic>
      <p:pic>
        <p:nvPicPr>
          <p:cNvPr id="22" name="図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7978" y="4618529"/>
            <a:ext cx="238843" cy="254766"/>
          </a:xfrm>
          <a:prstGeom prst="rect">
            <a:avLst/>
          </a:prstGeom>
        </p:spPr>
      </p:pic>
      <p:pic>
        <p:nvPicPr>
          <p:cNvPr id="23" name="図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4615" y="4643865"/>
            <a:ext cx="462388" cy="257647"/>
          </a:xfrm>
          <a:prstGeom prst="rect">
            <a:avLst/>
          </a:prstGeom>
        </p:spPr>
      </p:pic>
      <p:pic>
        <p:nvPicPr>
          <p:cNvPr id="24" name="図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3427" y="4638565"/>
            <a:ext cx="325329" cy="236602"/>
          </a:xfrm>
          <a:prstGeom prst="rect">
            <a:avLst/>
          </a:prstGeom>
        </p:spPr>
      </p:pic>
      <p:cxnSp>
        <p:nvCxnSpPr>
          <p:cNvPr id="26" name="直線矢印コネクタ 25"/>
          <p:cNvCxnSpPr/>
          <p:nvPr/>
        </p:nvCxnSpPr>
        <p:spPr>
          <a:xfrm>
            <a:off x="827584" y="5229200"/>
            <a:ext cx="12601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007264" y="564842"/>
            <a:ext cx="4612736" cy="369332"/>
          </a:xfrm>
          <a:prstGeom prst="rect">
            <a:avLst/>
          </a:prstGeom>
          <a:noFill/>
        </p:spPr>
        <p:txBody>
          <a:bodyPr wrap="square" rtlCol="0">
            <a:spAutoFit/>
          </a:bodyPr>
          <a:lstStyle/>
          <a:p>
            <a:r>
              <a:rPr kumimoji="1" lang="en-US" altLang="ja-JP" dirty="0"/>
              <a:t>(</a:t>
            </a:r>
            <a:r>
              <a:rPr kumimoji="1" lang="ja-JP" altLang="en-US" dirty="0"/>
              <a:t>全体では非定常信号</a:t>
            </a:r>
            <a:r>
              <a:rPr kumimoji="1" lang="en-US" altLang="ja-JP" dirty="0"/>
              <a:t>)</a:t>
            </a:r>
            <a:endParaRPr kumimoji="1" lang="ja-JP" altLang="en-US" dirty="0"/>
          </a:p>
        </p:txBody>
      </p:sp>
      <p:cxnSp>
        <p:nvCxnSpPr>
          <p:cNvPr id="37" name="直線コネクタ 36"/>
          <p:cNvCxnSpPr/>
          <p:nvPr/>
        </p:nvCxnSpPr>
        <p:spPr>
          <a:xfrm flipH="1">
            <a:off x="8293979" y="1168286"/>
            <a:ext cx="72008" cy="4320480"/>
          </a:xfrm>
          <a:prstGeom prst="line">
            <a:avLst/>
          </a:prstGeom>
          <a:ln/>
        </p:spPr>
        <p:style>
          <a:lnRef idx="2">
            <a:schemeClr val="dk1"/>
          </a:lnRef>
          <a:fillRef idx="0">
            <a:schemeClr val="dk1"/>
          </a:fillRef>
          <a:effectRef idx="1">
            <a:schemeClr val="dk1"/>
          </a:effectRef>
          <a:fontRef idx="minor">
            <a:schemeClr val="tx1"/>
          </a:fontRef>
        </p:style>
      </p:cxnSp>
      <p:sp>
        <p:nvSpPr>
          <p:cNvPr id="38" name="テキスト ボックス 37"/>
          <p:cNvSpPr txBox="1"/>
          <p:nvPr/>
        </p:nvSpPr>
        <p:spPr>
          <a:xfrm>
            <a:off x="1113309" y="4906093"/>
            <a:ext cx="1076372" cy="307777"/>
          </a:xfrm>
          <a:prstGeom prst="rect">
            <a:avLst/>
          </a:prstGeom>
          <a:noFill/>
        </p:spPr>
        <p:txBody>
          <a:bodyPr wrap="square" rtlCol="0">
            <a:spAutoFit/>
          </a:bodyPr>
          <a:lstStyle/>
          <a:p>
            <a:r>
              <a:rPr lang="en-US" altLang="ja-JP" sz="1400" dirty="0"/>
              <a:t>e</a:t>
            </a:r>
            <a:r>
              <a:rPr kumimoji="1" lang="en-US" altLang="ja-JP" sz="1400" dirty="0"/>
              <a:t>poch  1</a:t>
            </a:r>
            <a:endParaRPr kumimoji="1" lang="ja-JP" altLang="en-US" sz="1400" dirty="0"/>
          </a:p>
        </p:txBody>
      </p:sp>
      <p:sp>
        <p:nvSpPr>
          <p:cNvPr id="39" name="テキスト ボックス 38"/>
          <p:cNvSpPr txBox="1"/>
          <p:nvPr/>
        </p:nvSpPr>
        <p:spPr>
          <a:xfrm>
            <a:off x="848884" y="5278705"/>
            <a:ext cx="1207839" cy="307777"/>
          </a:xfrm>
          <a:prstGeom prst="rect">
            <a:avLst/>
          </a:prstGeom>
          <a:noFill/>
        </p:spPr>
        <p:txBody>
          <a:bodyPr wrap="square" rtlCol="0">
            <a:spAutoFit/>
          </a:bodyPr>
          <a:lstStyle/>
          <a:p>
            <a:r>
              <a:rPr lang="ja-JP" altLang="en-US" sz="1400" dirty="0"/>
              <a:t>定常とみなす</a:t>
            </a:r>
            <a:endParaRPr kumimoji="1" lang="ja-JP" altLang="en-US" sz="1400" dirty="0"/>
          </a:p>
        </p:txBody>
      </p:sp>
      <p:sp>
        <p:nvSpPr>
          <p:cNvPr id="40" name="下矢印 39"/>
          <p:cNvSpPr/>
          <p:nvPr/>
        </p:nvSpPr>
        <p:spPr>
          <a:xfrm>
            <a:off x="1363463" y="5560832"/>
            <a:ext cx="288032"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下矢印 40"/>
          <p:cNvSpPr/>
          <p:nvPr/>
        </p:nvSpPr>
        <p:spPr>
          <a:xfrm>
            <a:off x="2636859" y="5550246"/>
            <a:ext cx="288032"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p:cNvCxnSpPr/>
          <p:nvPr/>
        </p:nvCxnSpPr>
        <p:spPr>
          <a:xfrm>
            <a:off x="2123728" y="5212763"/>
            <a:ext cx="1224135" cy="164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2402127" y="4887302"/>
            <a:ext cx="1076372" cy="307777"/>
          </a:xfrm>
          <a:prstGeom prst="rect">
            <a:avLst/>
          </a:prstGeom>
          <a:noFill/>
        </p:spPr>
        <p:txBody>
          <a:bodyPr wrap="square" rtlCol="0">
            <a:spAutoFit/>
          </a:bodyPr>
          <a:lstStyle/>
          <a:p>
            <a:r>
              <a:rPr lang="en-US" altLang="ja-JP" sz="1400" dirty="0"/>
              <a:t>e</a:t>
            </a:r>
            <a:r>
              <a:rPr kumimoji="1" lang="en-US" altLang="ja-JP" sz="1400" dirty="0"/>
              <a:t>poch 2</a:t>
            </a:r>
            <a:endParaRPr kumimoji="1" lang="ja-JP" altLang="en-US" sz="1400" dirty="0"/>
          </a:p>
        </p:txBody>
      </p:sp>
      <p:sp>
        <p:nvSpPr>
          <p:cNvPr id="45" name="テキスト ボックス 44"/>
          <p:cNvSpPr txBox="1"/>
          <p:nvPr/>
        </p:nvSpPr>
        <p:spPr>
          <a:xfrm>
            <a:off x="2138086" y="5274856"/>
            <a:ext cx="1270549" cy="307777"/>
          </a:xfrm>
          <a:prstGeom prst="rect">
            <a:avLst/>
          </a:prstGeom>
          <a:noFill/>
        </p:spPr>
        <p:txBody>
          <a:bodyPr wrap="square" rtlCol="0">
            <a:spAutoFit/>
          </a:bodyPr>
          <a:lstStyle/>
          <a:p>
            <a:r>
              <a:rPr lang="ja-JP" altLang="en-US" sz="1400" dirty="0"/>
              <a:t>定常とみなす</a:t>
            </a:r>
            <a:endParaRPr kumimoji="1" lang="ja-JP" altLang="en-US" sz="1400" dirty="0"/>
          </a:p>
        </p:txBody>
      </p:sp>
      <p:sp>
        <p:nvSpPr>
          <p:cNvPr id="46" name="テキスト ボックス 45"/>
          <p:cNvSpPr txBox="1"/>
          <p:nvPr/>
        </p:nvSpPr>
        <p:spPr>
          <a:xfrm>
            <a:off x="3859141" y="5259683"/>
            <a:ext cx="2797677" cy="677108"/>
          </a:xfrm>
          <a:prstGeom prst="rect">
            <a:avLst/>
          </a:prstGeom>
          <a:noFill/>
        </p:spPr>
        <p:txBody>
          <a:bodyPr wrap="square" rtlCol="0">
            <a:spAutoFit/>
          </a:bodyPr>
          <a:lstStyle/>
          <a:p>
            <a:r>
              <a:rPr kumimoji="1" lang="ja-JP" altLang="en-US" dirty="0"/>
              <a:t>分散共分散行列を得る</a:t>
            </a:r>
            <a:endParaRPr kumimoji="1" lang="en-US" altLang="ja-JP" dirty="0"/>
          </a:p>
          <a:p>
            <a:r>
              <a:rPr lang="en-US" altLang="ja-JP" dirty="0"/>
              <a:t>                           (</a:t>
            </a:r>
            <a:r>
              <a:rPr lang="ja-JP" altLang="en-US" sz="2000" dirty="0"/>
              <a:t>推定</a:t>
            </a:r>
            <a:r>
              <a:rPr lang="ja-JP" altLang="en-US" dirty="0"/>
              <a:t>する</a:t>
            </a:r>
            <a:r>
              <a:rPr lang="en-US" altLang="ja-JP" dirty="0"/>
              <a:t>)</a:t>
            </a:r>
            <a:endParaRPr kumimoji="1" lang="ja-JP" altLang="en-US" dirty="0"/>
          </a:p>
        </p:txBody>
      </p:sp>
      <p:sp>
        <p:nvSpPr>
          <p:cNvPr id="47" name="フローチャート: 準備 46"/>
          <p:cNvSpPr/>
          <p:nvPr/>
        </p:nvSpPr>
        <p:spPr>
          <a:xfrm flipV="1">
            <a:off x="4149026" y="5011271"/>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ローチャート: 準備 48"/>
          <p:cNvSpPr/>
          <p:nvPr/>
        </p:nvSpPr>
        <p:spPr>
          <a:xfrm flipV="1">
            <a:off x="4549738" y="5011271"/>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ローチャート: 準備 49"/>
          <p:cNvSpPr/>
          <p:nvPr/>
        </p:nvSpPr>
        <p:spPr>
          <a:xfrm flipV="1">
            <a:off x="4915279" y="5015738"/>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ローチャート: 準備 50"/>
          <p:cNvSpPr/>
          <p:nvPr/>
        </p:nvSpPr>
        <p:spPr>
          <a:xfrm flipV="1">
            <a:off x="5268380" y="5015738"/>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ローチャート: 準備 51"/>
          <p:cNvSpPr/>
          <p:nvPr/>
        </p:nvSpPr>
        <p:spPr>
          <a:xfrm flipV="1">
            <a:off x="5635999" y="5011271"/>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ローチャート: 準備 52"/>
          <p:cNvSpPr/>
          <p:nvPr/>
        </p:nvSpPr>
        <p:spPr>
          <a:xfrm flipV="1">
            <a:off x="6022689" y="5015738"/>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4" name="図 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5970" y="5878267"/>
            <a:ext cx="763018" cy="345366"/>
          </a:xfrm>
          <a:prstGeom prst="rect">
            <a:avLst/>
          </a:prstGeom>
        </p:spPr>
      </p:pic>
      <p:pic>
        <p:nvPicPr>
          <p:cNvPr id="56" name="図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3157" y="5878267"/>
            <a:ext cx="795435" cy="360039"/>
          </a:xfrm>
          <a:prstGeom prst="rect">
            <a:avLst/>
          </a:prstGeom>
        </p:spPr>
      </p:pic>
      <p:cxnSp>
        <p:nvCxnSpPr>
          <p:cNvPr id="57" name="直線矢印コネクタ 56"/>
          <p:cNvCxnSpPr/>
          <p:nvPr/>
        </p:nvCxnSpPr>
        <p:spPr>
          <a:xfrm>
            <a:off x="7090553" y="5212762"/>
            <a:ext cx="1224135" cy="164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7351449" y="4819161"/>
            <a:ext cx="1174778" cy="307777"/>
          </a:xfrm>
          <a:prstGeom prst="rect">
            <a:avLst/>
          </a:prstGeom>
          <a:noFill/>
        </p:spPr>
        <p:txBody>
          <a:bodyPr wrap="square" rtlCol="0">
            <a:spAutoFit/>
          </a:bodyPr>
          <a:lstStyle/>
          <a:p>
            <a:r>
              <a:rPr lang="en-US" altLang="ja-JP" sz="1400" dirty="0"/>
              <a:t>e</a:t>
            </a:r>
            <a:r>
              <a:rPr kumimoji="1" lang="en-US" altLang="ja-JP" sz="1400" dirty="0"/>
              <a:t>poch K</a:t>
            </a:r>
            <a:endParaRPr kumimoji="1" lang="ja-JP" altLang="en-US" sz="1400" dirty="0"/>
          </a:p>
        </p:txBody>
      </p:sp>
      <p:sp>
        <p:nvSpPr>
          <p:cNvPr id="59" name="下矢印 58"/>
          <p:cNvSpPr/>
          <p:nvPr/>
        </p:nvSpPr>
        <p:spPr>
          <a:xfrm>
            <a:off x="7558604" y="5617708"/>
            <a:ext cx="288032"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p:cNvSpPr txBox="1"/>
          <p:nvPr/>
        </p:nvSpPr>
        <p:spPr>
          <a:xfrm>
            <a:off x="7095916" y="5303617"/>
            <a:ext cx="1281786" cy="307777"/>
          </a:xfrm>
          <a:prstGeom prst="rect">
            <a:avLst/>
          </a:prstGeom>
          <a:noFill/>
        </p:spPr>
        <p:txBody>
          <a:bodyPr wrap="square" rtlCol="0">
            <a:spAutoFit/>
          </a:bodyPr>
          <a:lstStyle/>
          <a:p>
            <a:r>
              <a:rPr lang="ja-JP" altLang="en-US" sz="1400" dirty="0"/>
              <a:t>定常とみなす</a:t>
            </a:r>
            <a:endParaRPr kumimoji="1" lang="ja-JP" altLang="en-US" sz="1400" dirty="0"/>
          </a:p>
        </p:txBody>
      </p:sp>
      <p:pic>
        <p:nvPicPr>
          <p:cNvPr id="62" name="図 6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60446" y="5948989"/>
            <a:ext cx="884348" cy="336522"/>
          </a:xfrm>
          <a:prstGeom prst="rect">
            <a:avLst/>
          </a:prstGeom>
        </p:spPr>
      </p:pic>
      <p:cxnSp>
        <p:nvCxnSpPr>
          <p:cNvPr id="67" name="直線矢印コネクタ 66"/>
          <p:cNvCxnSpPr/>
          <p:nvPr/>
        </p:nvCxnSpPr>
        <p:spPr>
          <a:xfrm>
            <a:off x="879885" y="1268760"/>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2140024" y="1268760"/>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7128355" y="1340768"/>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1334449" y="1318265"/>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sp>
        <p:nvSpPr>
          <p:cNvPr id="72" name="テキスト ボックス 71"/>
          <p:cNvSpPr txBox="1"/>
          <p:nvPr/>
        </p:nvSpPr>
        <p:spPr>
          <a:xfrm>
            <a:off x="2337185" y="1353694"/>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sp>
        <p:nvSpPr>
          <p:cNvPr id="73" name="テキスト ボックス 72"/>
          <p:cNvSpPr txBox="1"/>
          <p:nvPr/>
        </p:nvSpPr>
        <p:spPr>
          <a:xfrm>
            <a:off x="7343438" y="1424875"/>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spTree>
    <p:extLst>
      <p:ext uri="{BB962C8B-B14F-4D97-AF65-F5344CB8AC3E}">
        <p14:creationId xmlns:p14="http://schemas.microsoft.com/office/powerpoint/2010/main" val="1607335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57</a:t>
            </a:fld>
            <a:endParaRPr kumimoji="1" lang="ja-JP" altLang="en-US"/>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2553059056"/>
              </p:ext>
            </p:extLst>
          </p:nvPr>
        </p:nvGraphicFramePr>
        <p:xfrm>
          <a:off x="555625" y="2101850"/>
          <a:ext cx="8032750" cy="2654300"/>
        </p:xfrm>
        <a:graphic>
          <a:graphicData uri="http://schemas.openxmlformats.org/presentationml/2006/ole">
            <mc:AlternateContent xmlns:mc="http://schemas.openxmlformats.org/markup-compatibility/2006">
              <mc:Choice xmlns:v="urn:schemas-microsoft-com:vml" Requires="v">
                <p:oleObj spid="_x0000_s8505" name="ワークシート" r:id="rId3" imgW="8032500" imgH="2654465" progId="Excel.Sheet.12">
                  <p:embed/>
                </p:oleObj>
              </mc:Choice>
              <mc:Fallback>
                <p:oleObj name="ワークシート" r:id="rId3" imgW="8032500" imgH="2654465" progId="Excel.Sheet.12">
                  <p:embed/>
                  <p:pic>
                    <p:nvPicPr>
                      <p:cNvPr id="0" name=""/>
                      <p:cNvPicPr/>
                      <p:nvPr/>
                    </p:nvPicPr>
                    <p:blipFill>
                      <a:blip r:embed="rId4"/>
                      <a:stretch>
                        <a:fillRect/>
                      </a:stretch>
                    </p:blipFill>
                    <p:spPr>
                      <a:xfrm>
                        <a:off x="555625" y="2101850"/>
                        <a:ext cx="8032750" cy="2654300"/>
                      </a:xfrm>
                      <a:prstGeom prst="rect">
                        <a:avLst/>
                      </a:prstGeom>
                    </p:spPr>
                  </p:pic>
                </p:oleObj>
              </mc:Fallback>
            </mc:AlternateContent>
          </a:graphicData>
        </a:graphic>
      </p:graphicFrame>
    </p:spTree>
    <p:extLst>
      <p:ext uri="{BB962C8B-B14F-4D97-AF65-F5344CB8AC3E}">
        <p14:creationId xmlns:p14="http://schemas.microsoft.com/office/powerpoint/2010/main" val="3294311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58</a:t>
            </a:fld>
            <a:endParaRPr kumimoji="1" lang="ja-JP" altLang="en-US"/>
          </a:p>
        </p:txBody>
      </p:sp>
      <p:cxnSp>
        <p:nvCxnSpPr>
          <p:cNvPr id="5" name="直線矢印コネクタ 4"/>
          <p:cNvCxnSpPr/>
          <p:nvPr/>
        </p:nvCxnSpPr>
        <p:spPr>
          <a:xfrm flipV="1">
            <a:off x="1403648" y="2456892"/>
            <a:ext cx="6912768" cy="36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2843808" y="1484784"/>
            <a:ext cx="0" cy="2520280"/>
          </a:xfrm>
          <a:prstGeom prst="line">
            <a:avLst/>
          </a:prstGeom>
          <a:ln/>
        </p:spPr>
        <p:style>
          <a:lnRef idx="2">
            <a:schemeClr val="dk1"/>
          </a:lnRef>
          <a:fillRef idx="0">
            <a:schemeClr val="dk1"/>
          </a:fillRef>
          <a:effectRef idx="1">
            <a:schemeClr val="dk1"/>
          </a:effectRef>
          <a:fontRef idx="minor">
            <a:schemeClr val="tx1"/>
          </a:fontRef>
        </p:style>
      </p:cxnSp>
      <p:cxnSp>
        <p:nvCxnSpPr>
          <p:cNvPr id="14" name="直線コネクタ 13"/>
          <p:cNvCxnSpPr/>
          <p:nvPr/>
        </p:nvCxnSpPr>
        <p:spPr>
          <a:xfrm>
            <a:off x="3995936" y="1484784"/>
            <a:ext cx="0" cy="2088232"/>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線コネクタ 17"/>
          <p:cNvCxnSpPr/>
          <p:nvPr/>
        </p:nvCxnSpPr>
        <p:spPr>
          <a:xfrm>
            <a:off x="6084168" y="1484784"/>
            <a:ext cx="0" cy="2088232"/>
          </a:xfrm>
          <a:prstGeom prst="line">
            <a:avLst/>
          </a:prstGeom>
        </p:spPr>
        <p:style>
          <a:lnRef idx="2">
            <a:schemeClr val="dk1"/>
          </a:lnRef>
          <a:fillRef idx="0">
            <a:schemeClr val="dk1"/>
          </a:fillRef>
          <a:effectRef idx="1">
            <a:schemeClr val="dk1"/>
          </a:effectRef>
          <a:fontRef idx="minor">
            <a:schemeClr val="tx1"/>
          </a:fontRef>
        </p:style>
      </p:cxnSp>
      <p:cxnSp>
        <p:nvCxnSpPr>
          <p:cNvPr id="20" name="直線コネクタ 19"/>
          <p:cNvCxnSpPr/>
          <p:nvPr/>
        </p:nvCxnSpPr>
        <p:spPr>
          <a:xfrm>
            <a:off x="7236296" y="1484784"/>
            <a:ext cx="0" cy="2088232"/>
          </a:xfrm>
          <a:prstGeom prst="line">
            <a:avLst/>
          </a:prstGeom>
        </p:spPr>
        <p:style>
          <a:lnRef idx="2">
            <a:schemeClr val="dk1"/>
          </a:lnRef>
          <a:fillRef idx="0">
            <a:schemeClr val="dk1"/>
          </a:fillRef>
          <a:effectRef idx="1">
            <a:schemeClr val="dk1"/>
          </a:effectRef>
          <a:fontRef idx="minor">
            <a:schemeClr val="tx1"/>
          </a:fontRef>
        </p:style>
      </p:cxnSp>
      <p:cxnSp>
        <p:nvCxnSpPr>
          <p:cNvPr id="21" name="直線矢印コネクタ 20"/>
          <p:cNvCxnSpPr/>
          <p:nvPr/>
        </p:nvCxnSpPr>
        <p:spPr>
          <a:xfrm>
            <a:off x="1691680" y="3356992"/>
            <a:ext cx="10801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2915816" y="3356992"/>
            <a:ext cx="10801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6092760" y="3356992"/>
            <a:ext cx="10801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7956376" y="2456892"/>
            <a:ext cx="360040" cy="369332"/>
          </a:xfrm>
          <a:prstGeom prst="rect">
            <a:avLst/>
          </a:prstGeom>
          <a:noFill/>
        </p:spPr>
        <p:txBody>
          <a:bodyPr wrap="square" rtlCol="0">
            <a:spAutoFit/>
          </a:bodyPr>
          <a:lstStyle/>
          <a:p>
            <a:r>
              <a:rPr kumimoji="1" lang="en-US" altLang="ja-JP" dirty="0"/>
              <a:t>t</a:t>
            </a:r>
            <a:endParaRPr kumimoji="1" lang="ja-JP" altLang="en-US" dirty="0"/>
          </a:p>
        </p:txBody>
      </p:sp>
      <p:sp>
        <p:nvSpPr>
          <p:cNvPr id="25" name="テキスト ボックス 24"/>
          <p:cNvSpPr txBox="1"/>
          <p:nvPr/>
        </p:nvSpPr>
        <p:spPr>
          <a:xfrm>
            <a:off x="1651298" y="1207785"/>
            <a:ext cx="576064" cy="276999"/>
          </a:xfrm>
          <a:prstGeom prst="rect">
            <a:avLst/>
          </a:prstGeom>
          <a:noFill/>
        </p:spPr>
        <p:txBody>
          <a:bodyPr wrap="square" rtlCol="0">
            <a:spAutoFit/>
          </a:bodyPr>
          <a:lstStyle/>
          <a:p>
            <a:r>
              <a:rPr kumimoji="1" lang="ja-JP" altLang="en-US" sz="1200" dirty="0">
                <a:latin typeface="+mj-ea"/>
                <a:ea typeface="+mj-ea"/>
              </a:rPr>
              <a:t>振幅</a:t>
            </a:r>
          </a:p>
        </p:txBody>
      </p:sp>
      <p:sp>
        <p:nvSpPr>
          <p:cNvPr id="26" name="テキスト ボックス 25"/>
          <p:cNvSpPr txBox="1"/>
          <p:nvPr/>
        </p:nvSpPr>
        <p:spPr>
          <a:xfrm>
            <a:off x="1907705" y="3071863"/>
            <a:ext cx="864095" cy="276999"/>
          </a:xfrm>
          <a:prstGeom prst="rect">
            <a:avLst/>
          </a:prstGeom>
          <a:noFill/>
        </p:spPr>
        <p:txBody>
          <a:bodyPr wrap="square" rtlCol="0">
            <a:spAutoFit/>
          </a:bodyPr>
          <a:lstStyle/>
          <a:p>
            <a:r>
              <a:rPr kumimoji="1" lang="en-US" altLang="ja-JP" sz="1200" dirty="0"/>
              <a:t>epoch 1</a:t>
            </a:r>
            <a:endParaRPr kumimoji="1" lang="ja-JP" altLang="en-US" sz="1200" dirty="0"/>
          </a:p>
        </p:txBody>
      </p:sp>
      <p:sp>
        <p:nvSpPr>
          <p:cNvPr id="27" name="テキスト ボックス 26"/>
          <p:cNvSpPr txBox="1"/>
          <p:nvPr/>
        </p:nvSpPr>
        <p:spPr>
          <a:xfrm>
            <a:off x="3077781" y="3071862"/>
            <a:ext cx="864095" cy="276999"/>
          </a:xfrm>
          <a:prstGeom prst="rect">
            <a:avLst/>
          </a:prstGeom>
          <a:noFill/>
        </p:spPr>
        <p:txBody>
          <a:bodyPr wrap="square" rtlCol="0">
            <a:spAutoFit/>
          </a:bodyPr>
          <a:lstStyle/>
          <a:p>
            <a:r>
              <a:rPr kumimoji="1" lang="en-US" altLang="ja-JP" sz="1200" dirty="0"/>
              <a:t>epoch 2</a:t>
            </a:r>
            <a:endParaRPr kumimoji="1" lang="ja-JP" altLang="en-US" sz="1200" dirty="0"/>
          </a:p>
        </p:txBody>
      </p:sp>
      <p:sp>
        <p:nvSpPr>
          <p:cNvPr id="28" name="テキスト ボックス 27"/>
          <p:cNvSpPr txBox="1"/>
          <p:nvPr/>
        </p:nvSpPr>
        <p:spPr>
          <a:xfrm>
            <a:off x="6265738" y="3071861"/>
            <a:ext cx="864095" cy="276999"/>
          </a:xfrm>
          <a:prstGeom prst="rect">
            <a:avLst/>
          </a:prstGeom>
          <a:noFill/>
        </p:spPr>
        <p:txBody>
          <a:bodyPr wrap="square" rtlCol="0">
            <a:spAutoFit/>
          </a:bodyPr>
          <a:lstStyle/>
          <a:p>
            <a:r>
              <a:rPr kumimoji="1" lang="en-US" altLang="ja-JP" sz="1200" dirty="0"/>
              <a:t>epoch K</a:t>
            </a:r>
            <a:endParaRPr kumimoji="1" lang="ja-JP" altLang="en-US" sz="1200" dirty="0"/>
          </a:p>
        </p:txBody>
      </p:sp>
      <p:sp>
        <p:nvSpPr>
          <p:cNvPr id="29" name="テキスト ボックス 28"/>
          <p:cNvSpPr txBox="1"/>
          <p:nvPr/>
        </p:nvSpPr>
        <p:spPr>
          <a:xfrm>
            <a:off x="1673733" y="3427543"/>
            <a:ext cx="1096179" cy="276999"/>
          </a:xfrm>
          <a:prstGeom prst="rect">
            <a:avLst/>
          </a:prstGeom>
          <a:noFill/>
        </p:spPr>
        <p:txBody>
          <a:bodyPr wrap="square" rtlCol="0">
            <a:spAutoFit/>
          </a:bodyPr>
          <a:lstStyle/>
          <a:p>
            <a:r>
              <a:rPr lang="ja-JP" altLang="en-US" sz="1200" dirty="0"/>
              <a:t>定常とみなす</a:t>
            </a:r>
            <a:endParaRPr kumimoji="1" lang="ja-JP" altLang="en-US" sz="1200" dirty="0"/>
          </a:p>
        </p:txBody>
      </p:sp>
      <p:sp>
        <p:nvSpPr>
          <p:cNvPr id="30" name="テキスト ボックス 29"/>
          <p:cNvSpPr txBox="1"/>
          <p:nvPr/>
        </p:nvSpPr>
        <p:spPr>
          <a:xfrm>
            <a:off x="2924877" y="3434516"/>
            <a:ext cx="1096179" cy="276999"/>
          </a:xfrm>
          <a:prstGeom prst="rect">
            <a:avLst/>
          </a:prstGeom>
          <a:noFill/>
        </p:spPr>
        <p:txBody>
          <a:bodyPr wrap="square" rtlCol="0">
            <a:spAutoFit/>
          </a:bodyPr>
          <a:lstStyle/>
          <a:p>
            <a:r>
              <a:rPr lang="ja-JP" altLang="en-US" sz="1200" dirty="0"/>
              <a:t>定常とみなす</a:t>
            </a:r>
            <a:endParaRPr kumimoji="1" lang="ja-JP" altLang="en-US" sz="1200" dirty="0"/>
          </a:p>
        </p:txBody>
      </p:sp>
      <p:sp>
        <p:nvSpPr>
          <p:cNvPr id="31" name="テキスト ボックス 30"/>
          <p:cNvSpPr txBox="1"/>
          <p:nvPr/>
        </p:nvSpPr>
        <p:spPr>
          <a:xfrm>
            <a:off x="6140117" y="3461221"/>
            <a:ext cx="1096179" cy="276999"/>
          </a:xfrm>
          <a:prstGeom prst="rect">
            <a:avLst/>
          </a:prstGeom>
          <a:noFill/>
        </p:spPr>
        <p:txBody>
          <a:bodyPr wrap="square" rtlCol="0">
            <a:spAutoFit/>
          </a:bodyPr>
          <a:lstStyle/>
          <a:p>
            <a:r>
              <a:rPr lang="ja-JP" altLang="en-US" sz="1200" dirty="0"/>
              <a:t>定常とみなす</a:t>
            </a:r>
            <a:endParaRPr kumimoji="1" lang="ja-JP" altLang="en-US" sz="1200" dirty="0"/>
          </a:p>
        </p:txBody>
      </p:sp>
      <p:sp>
        <p:nvSpPr>
          <p:cNvPr id="32" name="フローチャート: 準備 31"/>
          <p:cNvSpPr/>
          <p:nvPr/>
        </p:nvSpPr>
        <p:spPr>
          <a:xfrm>
            <a:off x="4499992" y="3427543"/>
            <a:ext cx="72008" cy="104229"/>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ローチャート: 準備 34"/>
          <p:cNvSpPr/>
          <p:nvPr/>
        </p:nvSpPr>
        <p:spPr>
          <a:xfrm>
            <a:off x="4828753" y="3434516"/>
            <a:ext cx="72008" cy="104229"/>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ローチャート: 準備 35"/>
          <p:cNvSpPr/>
          <p:nvPr/>
        </p:nvSpPr>
        <p:spPr>
          <a:xfrm>
            <a:off x="5157514" y="3424097"/>
            <a:ext cx="72008" cy="104229"/>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フローチャート: 準備 36"/>
          <p:cNvSpPr/>
          <p:nvPr/>
        </p:nvSpPr>
        <p:spPr>
          <a:xfrm>
            <a:off x="5474044" y="3424097"/>
            <a:ext cx="82598" cy="110334"/>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下矢印 37"/>
          <p:cNvSpPr/>
          <p:nvPr/>
        </p:nvSpPr>
        <p:spPr>
          <a:xfrm>
            <a:off x="2087724" y="3789040"/>
            <a:ext cx="288032"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下矢印 39"/>
          <p:cNvSpPr/>
          <p:nvPr/>
        </p:nvSpPr>
        <p:spPr>
          <a:xfrm>
            <a:off x="3311860" y="3789040"/>
            <a:ext cx="288032"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下矢印 40"/>
          <p:cNvSpPr/>
          <p:nvPr/>
        </p:nvSpPr>
        <p:spPr>
          <a:xfrm>
            <a:off x="6544190" y="3775684"/>
            <a:ext cx="288032" cy="26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4039471" y="3579695"/>
            <a:ext cx="2198241" cy="523220"/>
          </a:xfrm>
          <a:prstGeom prst="rect">
            <a:avLst/>
          </a:prstGeom>
          <a:noFill/>
        </p:spPr>
        <p:txBody>
          <a:bodyPr wrap="square" rtlCol="0">
            <a:spAutoFit/>
          </a:bodyPr>
          <a:lstStyle/>
          <a:p>
            <a:r>
              <a:rPr kumimoji="1" lang="ja-JP" altLang="en-US" sz="1400" dirty="0"/>
              <a:t>分散共分散行列を得る</a:t>
            </a:r>
            <a:endParaRPr kumimoji="1" lang="en-US" altLang="ja-JP" sz="1400" dirty="0"/>
          </a:p>
          <a:p>
            <a:r>
              <a:rPr lang="en-US" altLang="ja-JP" sz="1400" dirty="0"/>
              <a:t>                           (</a:t>
            </a:r>
            <a:r>
              <a:rPr lang="ja-JP" altLang="en-US" sz="1400" dirty="0"/>
              <a:t>推定する</a:t>
            </a:r>
            <a:r>
              <a:rPr lang="en-US" altLang="ja-JP" sz="1400" dirty="0"/>
              <a:t>)</a:t>
            </a:r>
            <a:endParaRPr kumimoji="1" lang="ja-JP" altLang="en-US" sz="1400" dirty="0"/>
          </a:p>
        </p:txBody>
      </p:sp>
      <p:sp>
        <p:nvSpPr>
          <p:cNvPr id="4" name="テキスト ボックス 3"/>
          <p:cNvSpPr txBox="1"/>
          <p:nvPr/>
        </p:nvSpPr>
        <p:spPr>
          <a:xfrm>
            <a:off x="3167676" y="876500"/>
            <a:ext cx="4612736" cy="369332"/>
          </a:xfrm>
          <a:prstGeom prst="rect">
            <a:avLst/>
          </a:prstGeom>
          <a:noFill/>
        </p:spPr>
        <p:txBody>
          <a:bodyPr wrap="square" rtlCol="0">
            <a:spAutoFit/>
          </a:bodyPr>
          <a:lstStyle/>
          <a:p>
            <a:r>
              <a:rPr kumimoji="1" lang="en-US" altLang="ja-JP" dirty="0"/>
              <a:t>(</a:t>
            </a:r>
            <a:r>
              <a:rPr kumimoji="1" lang="ja-JP" altLang="en-US" dirty="0"/>
              <a:t>全体では非定常信号</a:t>
            </a:r>
            <a:r>
              <a:rPr kumimoji="1" lang="en-US" altLang="ja-JP" dirty="0"/>
              <a:t>)</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870" y="4160190"/>
            <a:ext cx="763018" cy="34536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7781" y="4160190"/>
            <a:ext cx="795435" cy="360039"/>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5485" y="4171871"/>
            <a:ext cx="884348" cy="336522"/>
          </a:xfrm>
          <a:prstGeom prst="rect">
            <a:avLst/>
          </a:prstGeom>
        </p:spPr>
      </p:pic>
      <p:cxnSp>
        <p:nvCxnSpPr>
          <p:cNvPr id="11" name="直線矢印コネクタ 10"/>
          <p:cNvCxnSpPr/>
          <p:nvPr/>
        </p:nvCxnSpPr>
        <p:spPr>
          <a:xfrm flipV="1">
            <a:off x="1547664" y="1245832"/>
            <a:ext cx="0" cy="2320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311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59</a:t>
            </a:fld>
            <a:endParaRPr kumimoji="1" lang="ja-JP" altLang="en-US"/>
          </a:p>
        </p:txBody>
      </p:sp>
    </p:spTree>
    <p:extLst>
      <p:ext uri="{BB962C8B-B14F-4D97-AF65-F5344CB8AC3E}">
        <p14:creationId xmlns:p14="http://schemas.microsoft.com/office/powerpoint/2010/main" val="8501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5227" y="787708"/>
            <a:ext cx="2458139" cy="646331"/>
          </a:xfrm>
          <a:prstGeom prst="rect">
            <a:avLst/>
          </a:prstGeom>
          <a:noFill/>
        </p:spPr>
        <p:txBody>
          <a:bodyPr wrap="square" rtlCol="0">
            <a:spAutoFit/>
          </a:bodyPr>
          <a:lstStyle/>
          <a:p>
            <a:r>
              <a:rPr lang="ja-JP" altLang="en-US" b="1" i="1" dirty="0"/>
              <a:t>統計的に独立な信号源 </a:t>
            </a:r>
            <a:r>
              <a:rPr lang="en-US" altLang="ja-JP" b="1" i="1" dirty="0"/>
              <a:t>s(t)</a:t>
            </a:r>
            <a:endParaRPr kumimoji="1" lang="ja-JP" altLang="en-US" b="1" i="1" dirty="0"/>
          </a:p>
        </p:txBody>
      </p:sp>
      <p:sp>
        <p:nvSpPr>
          <p:cNvPr id="7" name="テキスト ボックス 6"/>
          <p:cNvSpPr txBox="1"/>
          <p:nvPr/>
        </p:nvSpPr>
        <p:spPr>
          <a:xfrm>
            <a:off x="2900241" y="1166458"/>
            <a:ext cx="1760424" cy="338554"/>
          </a:xfrm>
          <a:prstGeom prst="rect">
            <a:avLst/>
          </a:prstGeom>
          <a:noFill/>
        </p:spPr>
        <p:txBody>
          <a:bodyPr wrap="square" rtlCol="0">
            <a:spAutoFit/>
          </a:bodyPr>
          <a:lstStyle/>
          <a:p>
            <a:r>
              <a:rPr lang="ja-JP" altLang="en-US" sz="1600" b="1" dirty="0"/>
              <a:t>インパルス応答</a:t>
            </a:r>
            <a:endParaRPr kumimoji="1" lang="ja-JP" altLang="en-US" sz="1600" b="1"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sp>
        <p:nvSpPr>
          <p:cNvPr id="5"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cxnSp>
        <p:nvCxnSpPr>
          <p:cNvPr id="41" name="直線矢印コネクタ 40"/>
          <p:cNvCxnSpPr/>
          <p:nvPr/>
        </p:nvCxnSpPr>
        <p:spPr>
          <a:xfrm>
            <a:off x="6639612" y="1623912"/>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6555719" y="764128"/>
            <a:ext cx="1758243" cy="369332"/>
          </a:xfrm>
          <a:prstGeom prst="rect">
            <a:avLst/>
          </a:prstGeom>
          <a:noFill/>
        </p:spPr>
        <p:txBody>
          <a:bodyPr wrap="square" rtlCol="0">
            <a:spAutoFit/>
          </a:bodyPr>
          <a:lstStyle/>
          <a:p>
            <a:r>
              <a:rPr kumimoji="1" lang="ja-JP" altLang="en-US" sz="1100" dirty="0"/>
              <a:t>　　</a:t>
            </a:r>
            <a:r>
              <a:rPr kumimoji="1" lang="ja-JP" altLang="en-US" b="1" i="1" dirty="0"/>
              <a:t>観測信号</a:t>
            </a:r>
            <a:r>
              <a:rPr lang="en-US" altLang="ja-JP" b="1" i="1" dirty="0"/>
              <a:t>x(t)</a:t>
            </a:r>
            <a:endParaRPr kumimoji="1" lang="ja-JP" altLang="en-US" b="1" i="1" dirty="0"/>
          </a:p>
        </p:txBody>
      </p:sp>
      <p:sp>
        <p:nvSpPr>
          <p:cNvPr id="103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dirty="0"/>
          </a:p>
        </p:txBody>
      </p:sp>
      <p:sp>
        <p:nvSpPr>
          <p:cNvPr id="8" name="テキスト ボックス 7"/>
          <p:cNvSpPr txBox="1"/>
          <p:nvPr/>
        </p:nvSpPr>
        <p:spPr>
          <a:xfrm>
            <a:off x="1972182" y="195430"/>
            <a:ext cx="5302815" cy="584775"/>
          </a:xfrm>
          <a:prstGeom prst="rect">
            <a:avLst/>
          </a:prstGeom>
          <a:noFill/>
        </p:spPr>
        <p:txBody>
          <a:bodyPr wrap="square" rtlCol="0">
            <a:spAutoFit/>
          </a:bodyPr>
          <a:lstStyle/>
          <a:p>
            <a:r>
              <a:rPr lang="en-US" altLang="ja-JP" sz="3200" dirty="0"/>
              <a:t>4</a:t>
            </a:r>
            <a:r>
              <a:rPr kumimoji="1" lang="en-US" altLang="ja-JP" sz="3200" dirty="0" smtClean="0"/>
              <a:t>. </a:t>
            </a:r>
            <a:r>
              <a:rPr kumimoji="1" lang="ja-JP" altLang="en-US" sz="3200" dirty="0"/>
              <a:t>提案する</a:t>
            </a:r>
            <a:r>
              <a:rPr lang="ja-JP" altLang="en-US" sz="3200" dirty="0"/>
              <a:t>適応型</a:t>
            </a:r>
            <a:r>
              <a:rPr lang="en-US" altLang="ja-JP" sz="3200" dirty="0"/>
              <a:t>BSS</a:t>
            </a:r>
            <a:r>
              <a:rPr lang="ja-JP" altLang="en-US" sz="3200" dirty="0"/>
              <a:t>問題</a:t>
            </a:r>
            <a:endParaRPr lang="en-US" altLang="ja-JP" sz="3200" dirty="0"/>
          </a:p>
        </p:txBody>
      </p:sp>
      <p:sp>
        <p:nvSpPr>
          <p:cNvPr id="21" name="スライド番号プレースホルダー 20"/>
          <p:cNvSpPr>
            <a:spLocks noGrp="1"/>
          </p:cNvSpPr>
          <p:nvPr>
            <p:ph type="sldNum" sz="quarter" idx="12"/>
          </p:nvPr>
        </p:nvSpPr>
        <p:spPr/>
        <p:txBody>
          <a:bodyPr/>
          <a:lstStyle/>
          <a:p>
            <a:fld id="{C9689C3F-6F3D-43EB-BA0D-08FB6809879B}" type="slidenum">
              <a:rPr kumimoji="1" lang="ja-JP" altLang="en-US" smtClean="0"/>
              <a:pPr/>
              <a:t>6</a:t>
            </a:fld>
            <a:endParaRPr kumimoji="1" lang="ja-JP" altLang="en-US" dirty="0"/>
          </a:p>
        </p:txBody>
      </p:sp>
      <p:cxnSp>
        <p:nvCxnSpPr>
          <p:cNvPr id="40" name="直線矢印コネクタ 39"/>
          <p:cNvCxnSpPr/>
          <p:nvPr/>
        </p:nvCxnSpPr>
        <p:spPr>
          <a:xfrm>
            <a:off x="2559364" y="2403427"/>
            <a:ext cx="2818975" cy="21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2554278" y="1585091"/>
            <a:ext cx="2857520" cy="6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2539212" y="1573044"/>
            <a:ext cx="2867498" cy="853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2530739" y="2398865"/>
            <a:ext cx="2854475" cy="8202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77399" y="161512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6648797" y="2428440"/>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6670295" y="3212976"/>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2551865" y="1580913"/>
            <a:ext cx="2826474" cy="843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図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588" y="1245104"/>
            <a:ext cx="731117" cy="294631"/>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453" y="2030188"/>
            <a:ext cx="694586" cy="315899"/>
          </a:xfrm>
          <a:prstGeom prst="rect">
            <a:avLst/>
          </a:prstGeom>
        </p:spPr>
      </p:pic>
      <p:pic>
        <p:nvPicPr>
          <p:cNvPr id="64" name="図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730" y="2812358"/>
            <a:ext cx="691977" cy="350059"/>
          </a:xfrm>
          <a:prstGeom prst="rect">
            <a:avLst/>
          </a:prstGeom>
        </p:spPr>
      </p:pic>
      <p:pic>
        <p:nvPicPr>
          <p:cNvPr id="69" name="図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8117" y="1278332"/>
            <a:ext cx="594042" cy="238727"/>
          </a:xfrm>
          <a:prstGeom prst="rect">
            <a:avLst/>
          </a:prstGeom>
        </p:spPr>
      </p:pic>
      <p:pic>
        <p:nvPicPr>
          <p:cNvPr id="72" name="図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1936329"/>
            <a:ext cx="580159" cy="233147"/>
          </a:xfrm>
          <a:prstGeom prst="rect">
            <a:avLst/>
          </a:prstGeom>
        </p:spPr>
      </p:pic>
      <p:cxnSp>
        <p:nvCxnSpPr>
          <p:cNvPr id="76" name="直線矢印コネクタ 75"/>
          <p:cNvCxnSpPr/>
          <p:nvPr/>
        </p:nvCxnSpPr>
        <p:spPr>
          <a:xfrm>
            <a:off x="2531356" y="1573261"/>
            <a:ext cx="2836230" cy="1606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3" name="図 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2859" y="2536451"/>
            <a:ext cx="623041" cy="250381"/>
          </a:xfrm>
          <a:prstGeom prst="rect">
            <a:avLst/>
          </a:prstGeom>
        </p:spPr>
      </p:pic>
      <p:pic>
        <p:nvPicPr>
          <p:cNvPr id="103" name="図 10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3425" y="2198152"/>
            <a:ext cx="551135" cy="221484"/>
          </a:xfrm>
          <a:prstGeom prst="rect">
            <a:avLst/>
          </a:prstGeom>
        </p:spPr>
      </p:pic>
      <p:pic>
        <p:nvPicPr>
          <p:cNvPr id="104" name="図 10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48" y="2662594"/>
            <a:ext cx="522012" cy="209781"/>
          </a:xfrm>
          <a:prstGeom prst="rect">
            <a:avLst/>
          </a:prstGeom>
        </p:spPr>
      </p:pic>
      <p:pic>
        <p:nvPicPr>
          <p:cNvPr id="105" name="図 10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4989" y="1398834"/>
            <a:ext cx="563237" cy="302740"/>
          </a:xfrm>
          <a:prstGeom prst="rect">
            <a:avLst/>
          </a:prstGeom>
        </p:spPr>
      </p:pic>
      <p:pic>
        <p:nvPicPr>
          <p:cNvPr id="106" name="図 10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54989" y="2318535"/>
            <a:ext cx="472102" cy="311997"/>
          </a:xfrm>
          <a:prstGeom prst="rect">
            <a:avLst/>
          </a:prstGeom>
        </p:spPr>
      </p:pic>
      <p:sp>
        <p:nvSpPr>
          <p:cNvPr id="122" name="楕円 121"/>
          <p:cNvSpPr/>
          <p:nvPr/>
        </p:nvSpPr>
        <p:spPr>
          <a:xfrm>
            <a:off x="1938083" y="3261165"/>
            <a:ext cx="718028" cy="4897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82" name="テキスト ボックス 81"/>
          <p:cNvSpPr txBox="1"/>
          <p:nvPr/>
        </p:nvSpPr>
        <p:spPr>
          <a:xfrm>
            <a:off x="1368015" y="3798561"/>
            <a:ext cx="5724265" cy="400110"/>
          </a:xfrm>
          <a:prstGeom prst="rect">
            <a:avLst/>
          </a:prstGeom>
          <a:noFill/>
        </p:spPr>
        <p:txBody>
          <a:bodyPr wrap="square" rtlCol="0">
            <a:spAutoFit/>
          </a:bodyPr>
          <a:lstStyle/>
          <a:p>
            <a:r>
              <a:rPr kumimoji="1" lang="ja-JP" altLang="en-US" sz="2000" dirty="0" smtClean="0"/>
              <a:t>図</a:t>
            </a:r>
            <a:r>
              <a:rPr lang="ja-JP" altLang="en-US" sz="2000" dirty="0"/>
              <a:t>１</a:t>
            </a:r>
            <a:r>
              <a:rPr lang="en-US" altLang="ja-JP" sz="2000" dirty="0" smtClean="0"/>
              <a:t>: </a:t>
            </a:r>
            <a:r>
              <a:rPr lang="ja-JP" altLang="en-US" sz="2000" dirty="0" smtClean="0"/>
              <a:t>信号源切り替え前の適応型</a:t>
            </a:r>
            <a:r>
              <a:rPr lang="en-US" altLang="ja-JP" sz="2000" dirty="0"/>
              <a:t>BSS</a:t>
            </a:r>
            <a:r>
              <a:rPr lang="ja-JP" altLang="en-US" sz="2000" dirty="0"/>
              <a:t>問題の模式図</a:t>
            </a:r>
            <a:endParaRPr kumimoji="1" lang="ja-JP" altLang="en-US" sz="2000" dirty="0"/>
          </a:p>
        </p:txBody>
      </p:sp>
      <p:pic>
        <p:nvPicPr>
          <p:cNvPr id="84" name="図 8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3728" y="1309154"/>
            <a:ext cx="482251" cy="509921"/>
          </a:xfrm>
          <a:prstGeom prst="rect">
            <a:avLst/>
          </a:prstGeom>
        </p:spPr>
      </p:pic>
      <p:pic>
        <p:nvPicPr>
          <p:cNvPr id="85" name="図 84"/>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41243" y="2225966"/>
            <a:ext cx="482251" cy="509921"/>
          </a:xfrm>
          <a:prstGeom prst="rect">
            <a:avLst/>
          </a:prstGeom>
        </p:spPr>
      </p:pic>
      <p:pic>
        <p:nvPicPr>
          <p:cNvPr id="81" name="図 80"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5426864" y="1271943"/>
            <a:ext cx="1097937" cy="602199"/>
          </a:xfrm>
          <a:prstGeom prst="rect">
            <a:avLst/>
          </a:prstGeom>
        </p:spPr>
      </p:pic>
      <p:pic>
        <p:nvPicPr>
          <p:cNvPr id="92" name="図 91"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5443301" y="2052163"/>
            <a:ext cx="1097937" cy="602199"/>
          </a:xfrm>
          <a:prstGeom prst="rect">
            <a:avLst/>
          </a:prstGeom>
        </p:spPr>
      </p:pic>
      <p:pic>
        <p:nvPicPr>
          <p:cNvPr id="99" name="図 98"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5443301" y="2842094"/>
            <a:ext cx="1097937" cy="602199"/>
          </a:xfrm>
          <a:prstGeom prst="rect">
            <a:avLst/>
          </a:prstGeom>
        </p:spPr>
      </p:pic>
      <p:pic>
        <p:nvPicPr>
          <p:cNvPr id="113" name="図 112"/>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9115" y="3172475"/>
            <a:ext cx="482251" cy="509921"/>
          </a:xfrm>
          <a:prstGeom prst="rect">
            <a:avLst/>
          </a:prstGeom>
        </p:spPr>
      </p:pic>
      <mc:AlternateContent xmlns:mc="http://schemas.openxmlformats.org/markup-compatibility/2006" xmlns:a14="http://schemas.microsoft.com/office/drawing/2010/main">
        <mc:Choice Requires="a14">
          <p:sp>
            <p:nvSpPr>
              <p:cNvPr id="114" name="テキスト ボックス 113"/>
              <p:cNvSpPr txBox="1"/>
              <p:nvPr/>
            </p:nvSpPr>
            <p:spPr>
              <a:xfrm>
                <a:off x="-6902" y="1696620"/>
                <a:ext cx="1713182" cy="738664"/>
              </a:xfrm>
              <a:prstGeom prst="rect">
                <a:avLst/>
              </a:prstGeom>
              <a:noFill/>
            </p:spPr>
            <p:txBody>
              <a:bodyPr wrap="square" rtlCol="0">
                <a:spAutoFit/>
              </a:bodyPr>
              <a:lstStyle/>
              <a:p>
                <a:r>
                  <a:rPr lang="ja-JP" altLang="en-US" sz="1400" dirty="0" smtClean="0">
                    <a:solidFill>
                      <a:srgbClr val="FF0000"/>
                    </a:solidFill>
                  </a:rPr>
                  <a:t>扱う信号源</a:t>
                </a:r>
                <a14:m>
                  <m:oMath xmlns:m="http://schemas.openxmlformats.org/officeDocument/2006/math">
                    <m:r>
                      <m:rPr>
                        <m:sty m:val="p"/>
                      </m:rPr>
                      <a:rPr lang="en-US" altLang="ja-JP" sz="1400" b="0" i="0" smtClean="0">
                        <a:solidFill>
                          <a:srgbClr val="FF0000"/>
                        </a:solidFill>
                        <a:latin typeface="Cambria Math" panose="02040503050406030204" pitchFamily="18" charset="0"/>
                      </a:rPr>
                      <m:t>s</m:t>
                    </m:r>
                    <m:d>
                      <m:dPr>
                        <m:ctrlPr>
                          <a:rPr lang="en-US" altLang="ja-JP" sz="1400" i="1" smtClean="0">
                            <a:solidFill>
                              <a:srgbClr val="FF0000"/>
                            </a:solidFill>
                            <a:latin typeface="Cambria Math" panose="02040503050406030204" pitchFamily="18" charset="0"/>
                          </a:rPr>
                        </m:ctrlPr>
                      </m:dPr>
                      <m:e>
                        <m:r>
                          <a:rPr lang="en-US" altLang="ja-JP" sz="1400" b="0" i="1" smtClean="0">
                            <a:solidFill>
                              <a:srgbClr val="FF0000"/>
                            </a:solidFill>
                            <a:latin typeface="Cambria Math" panose="02040503050406030204" pitchFamily="18" charset="0"/>
                          </a:rPr>
                          <m:t>𝑡</m:t>
                        </m:r>
                      </m:e>
                    </m:d>
                  </m:oMath>
                </a14:m>
                <a:r>
                  <a:rPr lang="ja-JP" altLang="en-US" sz="1400" dirty="0" smtClean="0">
                    <a:solidFill>
                      <a:srgbClr val="FF0000"/>
                    </a:solidFill>
                  </a:rPr>
                  <a:t>は</a:t>
                </a:r>
                <a:r>
                  <a:rPr lang="ja-JP" altLang="en-US" sz="1400" dirty="0">
                    <a:solidFill>
                      <a:srgbClr val="FF0000"/>
                    </a:solidFill>
                  </a:rPr>
                  <a:t>人間が話す声を対象とした</a:t>
                </a:r>
                <a:r>
                  <a:rPr lang="ja-JP" altLang="en-US" sz="1400" u="sng" dirty="0">
                    <a:solidFill>
                      <a:srgbClr val="FF0000"/>
                    </a:solidFill>
                  </a:rPr>
                  <a:t>音声信号</a:t>
                </a:r>
                <a:endParaRPr kumimoji="1" lang="ja-JP" altLang="en-US" sz="1400" u="sng" dirty="0">
                  <a:solidFill>
                    <a:srgbClr val="FF0000"/>
                  </a:solidFill>
                </a:endParaRPr>
              </a:p>
            </p:txBody>
          </p:sp>
        </mc:Choice>
        <mc:Fallback xmlns="">
          <p:sp>
            <p:nvSpPr>
              <p:cNvPr id="114" name="テキスト ボックス 113"/>
              <p:cNvSpPr txBox="1">
                <a:spLocks noRot="1" noChangeAspect="1" noMove="1" noResize="1" noEditPoints="1" noAdjustHandles="1" noChangeArrowheads="1" noChangeShapeType="1" noTextEdit="1"/>
              </p:cNvSpPr>
              <p:nvPr/>
            </p:nvSpPr>
            <p:spPr>
              <a:xfrm>
                <a:off x="-6902" y="1696620"/>
                <a:ext cx="1713182" cy="738664"/>
              </a:xfrm>
              <a:prstGeom prst="rect">
                <a:avLst/>
              </a:prstGeom>
              <a:blipFill rotWithShape="0">
                <a:blip r:embed="rId14"/>
                <a:stretch>
                  <a:fillRect l="-1068" t="-1653" r="-356" b="-6612"/>
                </a:stretch>
              </a:blipFill>
            </p:spPr>
            <p:txBody>
              <a:bodyPr/>
              <a:lstStyle/>
              <a:p>
                <a:r>
                  <a:rPr lang="ja-JP" altLang="en-US">
                    <a:noFill/>
                  </a:rPr>
                  <a:t> </a:t>
                </a:r>
              </a:p>
            </p:txBody>
          </p:sp>
        </mc:Fallback>
      </mc:AlternateContent>
      <p:sp>
        <p:nvSpPr>
          <p:cNvPr id="117" name="テキスト ボックス 116"/>
          <p:cNvSpPr txBox="1"/>
          <p:nvPr/>
        </p:nvSpPr>
        <p:spPr>
          <a:xfrm>
            <a:off x="3321619" y="3490561"/>
            <a:ext cx="5714877" cy="338554"/>
          </a:xfrm>
          <a:prstGeom prst="rect">
            <a:avLst/>
          </a:prstGeom>
          <a:noFill/>
        </p:spPr>
        <p:txBody>
          <a:bodyPr wrap="square" rtlCol="0">
            <a:spAutoFit/>
          </a:bodyPr>
          <a:lstStyle/>
          <a:p>
            <a:r>
              <a:rPr kumimoji="1" lang="en-US" altLang="ja-JP" sz="1600" dirty="0" smtClean="0"/>
              <a:t>(</a:t>
            </a:r>
            <a:r>
              <a:rPr kumimoji="1" lang="ja-JP" altLang="en-US" sz="1600" dirty="0" smtClean="0"/>
              <a:t>信号源</a:t>
            </a:r>
            <a:r>
              <a:rPr kumimoji="1" lang="en-US" altLang="ja-JP" sz="1600" dirty="0" err="1" smtClean="0"/>
              <a:t>i</a:t>
            </a:r>
            <a:r>
              <a:rPr kumimoji="1" lang="ja-JP" altLang="en-US" sz="1600" dirty="0" smtClean="0"/>
              <a:t>に</a:t>
            </a:r>
            <a:r>
              <a:rPr kumimoji="1" lang="ja-JP" altLang="en-US" sz="1600" dirty="0"/>
              <a:t>対する観測</a:t>
            </a:r>
            <a:r>
              <a:rPr kumimoji="1" lang="ja-JP" altLang="en-US" sz="1600" dirty="0" smtClean="0"/>
              <a:t>信号</a:t>
            </a:r>
            <a:r>
              <a:rPr lang="en-US" altLang="ja-JP" sz="1600" dirty="0" err="1"/>
              <a:t>j</a:t>
            </a:r>
            <a:r>
              <a:rPr lang="ja-JP" altLang="en-US" sz="1600" dirty="0" smtClean="0"/>
              <a:t>の</a:t>
            </a:r>
            <a:r>
              <a:rPr lang="ja-JP" altLang="en-US" sz="1600" dirty="0"/>
              <a:t>インパルス応答を　　　　　 とする．</a:t>
            </a:r>
            <a:r>
              <a:rPr lang="en-US" altLang="ja-JP" sz="1600" dirty="0"/>
              <a:t>)</a:t>
            </a:r>
          </a:p>
        </p:txBody>
      </p:sp>
      <p:pic>
        <p:nvPicPr>
          <p:cNvPr id="118" name="図 1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45707" y="3537464"/>
            <a:ext cx="561808" cy="244748"/>
          </a:xfrm>
          <a:prstGeom prst="rect">
            <a:avLst/>
          </a:prstGeom>
        </p:spPr>
      </p:pic>
      <p:pic>
        <p:nvPicPr>
          <p:cNvPr id="2" name="図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97998" y="3331427"/>
            <a:ext cx="638564" cy="343228"/>
          </a:xfrm>
          <a:prstGeom prst="rect">
            <a:avLst/>
          </a:prstGeom>
        </p:spPr>
      </p:pic>
      <p:pic>
        <p:nvPicPr>
          <p:cNvPr id="10" name="図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6621" y="4264488"/>
            <a:ext cx="6019025" cy="808293"/>
          </a:xfrm>
          <a:prstGeom prst="rect">
            <a:avLst/>
          </a:prstGeom>
        </p:spPr>
      </p:pic>
      <p:sp>
        <p:nvSpPr>
          <p:cNvPr id="120" name="下矢印 119"/>
          <p:cNvSpPr/>
          <p:nvPr/>
        </p:nvSpPr>
        <p:spPr>
          <a:xfrm>
            <a:off x="1853001" y="5069622"/>
            <a:ext cx="681892" cy="3911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ボックス 120"/>
          <p:cNvSpPr txBox="1"/>
          <p:nvPr/>
        </p:nvSpPr>
        <p:spPr>
          <a:xfrm>
            <a:off x="2916321" y="5078584"/>
            <a:ext cx="5081869" cy="461665"/>
          </a:xfrm>
          <a:prstGeom prst="rect">
            <a:avLst/>
          </a:prstGeom>
          <a:noFill/>
        </p:spPr>
        <p:txBody>
          <a:bodyPr wrap="square" rtlCol="0">
            <a:spAutoFit/>
          </a:bodyPr>
          <a:lstStyle/>
          <a:p>
            <a:r>
              <a:rPr lang="ja-JP" altLang="en-US" sz="2400" dirty="0">
                <a:solidFill>
                  <a:srgbClr val="FF0000"/>
                </a:solidFill>
              </a:rPr>
              <a:t>周波数領域では積で表すことができる</a:t>
            </a:r>
            <a:endParaRPr kumimoji="1" lang="ja-JP" altLang="en-US" sz="2400" dirty="0">
              <a:solidFill>
                <a:srgbClr val="FF0000"/>
              </a:solidFill>
            </a:endParaRPr>
          </a:p>
        </p:txBody>
      </p:sp>
      <p:sp>
        <p:nvSpPr>
          <p:cNvPr id="11" name="テキスト ボックス 10"/>
          <p:cNvSpPr txBox="1"/>
          <p:nvPr/>
        </p:nvSpPr>
        <p:spPr>
          <a:xfrm>
            <a:off x="231974" y="2898884"/>
            <a:ext cx="2065123" cy="369332"/>
          </a:xfrm>
          <a:prstGeom prst="rect">
            <a:avLst/>
          </a:prstGeom>
          <a:noFill/>
        </p:spPr>
        <p:txBody>
          <a:bodyPr wrap="square" rtlCol="0">
            <a:spAutoFit/>
          </a:bodyPr>
          <a:lstStyle/>
          <a:p>
            <a:r>
              <a:rPr lang="ja-JP" altLang="en-US" u="sng" dirty="0" smtClean="0">
                <a:solidFill>
                  <a:srgbClr val="FF0000"/>
                </a:solidFill>
              </a:rPr>
              <a:t>ある時刻</a:t>
            </a:r>
            <a:r>
              <a:rPr kumimoji="1" lang="ja-JP" altLang="en-US" u="sng" dirty="0" smtClean="0">
                <a:solidFill>
                  <a:srgbClr val="FF0000"/>
                </a:solidFill>
              </a:rPr>
              <a:t>まで黙る</a:t>
            </a:r>
            <a:endParaRPr kumimoji="1" lang="ja-JP" altLang="en-US" u="sng" dirty="0">
              <a:solidFill>
                <a:srgbClr val="FF0000"/>
              </a:solidFill>
            </a:endParaRPr>
          </a:p>
        </p:txBody>
      </p:sp>
      <p:cxnSp>
        <p:nvCxnSpPr>
          <p:cNvPr id="13" name="直線矢印コネクタ 12"/>
          <p:cNvCxnSpPr>
            <a:endCxn id="122" idx="1"/>
          </p:cNvCxnSpPr>
          <p:nvPr/>
        </p:nvCxnSpPr>
        <p:spPr>
          <a:xfrm>
            <a:off x="1704526" y="3199487"/>
            <a:ext cx="338710" cy="1333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円/楕円 75">
            <a:extLst>
              <a:ext uri="{FF2B5EF4-FFF2-40B4-BE49-F238E27FC236}">
                <a16:creationId xmlns:a16="http://schemas.microsoft.com/office/drawing/2014/main" xmlns="" id="{2529289A-FA1F-4CE9-A39D-92E8F1118F0F}"/>
              </a:ext>
            </a:extLst>
          </p:cNvPr>
          <p:cNvSpPr/>
          <p:nvPr/>
        </p:nvSpPr>
        <p:spPr>
          <a:xfrm>
            <a:off x="2408748" y="801140"/>
            <a:ext cx="900992" cy="363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p:cNvCxnSpPr>
            <a:endCxn id="114" idx="0"/>
          </p:cNvCxnSpPr>
          <p:nvPr/>
        </p:nvCxnSpPr>
        <p:spPr>
          <a:xfrm flipH="1">
            <a:off x="849689" y="1133460"/>
            <a:ext cx="1709675" cy="563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20391" y="2008787"/>
            <a:ext cx="500704" cy="201218"/>
          </a:xfrm>
          <a:prstGeom prst="rect">
            <a:avLst/>
          </a:prstGeom>
        </p:spPr>
      </p:pic>
      <p:sp>
        <p:nvSpPr>
          <p:cNvPr id="56" name="テキスト ボックス 55"/>
          <p:cNvSpPr txBox="1"/>
          <p:nvPr/>
        </p:nvSpPr>
        <p:spPr>
          <a:xfrm>
            <a:off x="7417296" y="4408960"/>
            <a:ext cx="1077888" cy="379822"/>
          </a:xfrm>
          <a:prstGeom prst="rect">
            <a:avLst/>
          </a:prstGeom>
          <a:noFill/>
        </p:spPr>
        <p:txBody>
          <a:bodyPr wrap="square" rtlCol="0">
            <a:spAutoFit/>
          </a:bodyPr>
          <a:lstStyle/>
          <a:p>
            <a:r>
              <a:rPr kumimoji="1" lang="en-US" altLang="ja-JP" dirty="0" smtClean="0"/>
              <a:t>……..(1)</a:t>
            </a:r>
            <a:endParaRPr kumimoji="1" lang="ja-JP" altLang="en-US" dirty="0"/>
          </a:p>
        </p:txBody>
      </p:sp>
      <p:sp>
        <p:nvSpPr>
          <p:cNvPr id="57" name="テキスト ボックス 56"/>
          <p:cNvSpPr txBox="1"/>
          <p:nvPr/>
        </p:nvSpPr>
        <p:spPr>
          <a:xfrm>
            <a:off x="7459246" y="5537699"/>
            <a:ext cx="1077888" cy="379822"/>
          </a:xfrm>
          <a:prstGeom prst="rect">
            <a:avLst/>
          </a:prstGeom>
          <a:noFill/>
        </p:spPr>
        <p:txBody>
          <a:bodyPr wrap="square" rtlCol="0">
            <a:spAutoFit/>
          </a:bodyPr>
          <a:lstStyle/>
          <a:p>
            <a:r>
              <a:rPr kumimoji="1" lang="en-US" altLang="ja-JP" dirty="0" smtClean="0"/>
              <a:t>……..(2)</a:t>
            </a:r>
            <a:endParaRPr kumimoji="1" lang="ja-JP" altLang="en-US" dirty="0"/>
          </a:p>
        </p:txBody>
      </p:sp>
      <p:pic>
        <p:nvPicPr>
          <p:cNvPr id="6" name="図 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8948" y="5625317"/>
            <a:ext cx="4455538" cy="449178"/>
          </a:xfrm>
          <a:prstGeom prst="rect">
            <a:avLst/>
          </a:prstGeom>
        </p:spPr>
      </p:pic>
      <p:pic>
        <p:nvPicPr>
          <p:cNvPr id="9" name="図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04959" y="5987299"/>
            <a:ext cx="132221" cy="190986"/>
          </a:xfrm>
          <a:prstGeom prst="rect">
            <a:avLst/>
          </a:prstGeom>
        </p:spPr>
      </p:pic>
      <p:sp>
        <p:nvSpPr>
          <p:cNvPr id="12" name="テキスト ボックス 11"/>
          <p:cNvSpPr txBox="1"/>
          <p:nvPr/>
        </p:nvSpPr>
        <p:spPr>
          <a:xfrm>
            <a:off x="6231940" y="5917521"/>
            <a:ext cx="2134905" cy="307777"/>
          </a:xfrm>
          <a:prstGeom prst="rect">
            <a:avLst/>
          </a:prstGeom>
          <a:noFill/>
        </p:spPr>
        <p:txBody>
          <a:bodyPr wrap="square" rtlCol="0">
            <a:spAutoFit/>
          </a:bodyPr>
          <a:lstStyle/>
          <a:p>
            <a:r>
              <a:rPr kumimoji="1" lang="en-US" altLang="ja-JP" sz="1400" dirty="0" smtClean="0"/>
              <a:t>: </a:t>
            </a:r>
            <a:r>
              <a:rPr kumimoji="1" lang="ja-JP" altLang="en-US" sz="1400" dirty="0" smtClean="0"/>
              <a:t>周波数ビン番号</a:t>
            </a:r>
            <a:endParaRPr kumimoji="1" lang="ja-JP" altLang="en-US" sz="1400" dirty="0"/>
          </a:p>
        </p:txBody>
      </p:sp>
      <p:pic>
        <p:nvPicPr>
          <p:cNvPr id="14" name="図 1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84020" y="6234480"/>
            <a:ext cx="174098" cy="243738"/>
          </a:xfrm>
          <a:prstGeom prst="rect">
            <a:avLst/>
          </a:prstGeom>
        </p:spPr>
      </p:pic>
      <p:sp>
        <p:nvSpPr>
          <p:cNvPr id="60" name="テキスト ボックス 59"/>
          <p:cNvSpPr txBox="1"/>
          <p:nvPr/>
        </p:nvSpPr>
        <p:spPr>
          <a:xfrm>
            <a:off x="6233286" y="6202461"/>
            <a:ext cx="2134905" cy="307777"/>
          </a:xfrm>
          <a:prstGeom prst="rect">
            <a:avLst/>
          </a:prstGeom>
          <a:noFill/>
        </p:spPr>
        <p:txBody>
          <a:bodyPr wrap="square" rtlCol="0">
            <a:spAutoFit/>
          </a:bodyPr>
          <a:lstStyle/>
          <a:p>
            <a:r>
              <a:rPr kumimoji="1" lang="en-US" altLang="ja-JP" sz="1400" dirty="0" smtClean="0"/>
              <a:t>: </a:t>
            </a:r>
            <a:r>
              <a:rPr lang="ja-JP" altLang="en-US" sz="1400" dirty="0"/>
              <a:t>フレーム</a:t>
            </a:r>
            <a:r>
              <a:rPr kumimoji="1" lang="ja-JP" altLang="en-US" sz="1400" dirty="0" smtClean="0"/>
              <a:t>番号</a:t>
            </a:r>
            <a:endParaRPr kumimoji="1" lang="ja-JP" altLang="en-US" sz="1400" dirty="0"/>
          </a:p>
        </p:txBody>
      </p:sp>
      <p:pic>
        <p:nvPicPr>
          <p:cNvPr id="4" name="図 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32299" y="6549019"/>
            <a:ext cx="191034" cy="172547"/>
          </a:xfrm>
          <a:prstGeom prst="rect">
            <a:avLst/>
          </a:prstGeom>
        </p:spPr>
      </p:pic>
      <p:sp>
        <p:nvSpPr>
          <p:cNvPr id="62" name="テキスト ボックス 61"/>
          <p:cNvSpPr txBox="1"/>
          <p:nvPr/>
        </p:nvSpPr>
        <p:spPr>
          <a:xfrm>
            <a:off x="6234632" y="6467094"/>
            <a:ext cx="2134905" cy="307777"/>
          </a:xfrm>
          <a:prstGeom prst="rect">
            <a:avLst/>
          </a:prstGeom>
          <a:noFill/>
        </p:spPr>
        <p:txBody>
          <a:bodyPr wrap="square" rtlCol="0">
            <a:spAutoFit/>
          </a:bodyPr>
          <a:lstStyle/>
          <a:p>
            <a:r>
              <a:rPr kumimoji="1" lang="en-US" altLang="ja-JP" sz="1400" dirty="0" smtClean="0"/>
              <a:t>: </a:t>
            </a:r>
            <a:r>
              <a:rPr lang="ja-JP" altLang="en-US" sz="1400" dirty="0" smtClean="0"/>
              <a:t>インパルス応答長</a:t>
            </a:r>
            <a:endParaRPr kumimoji="1" lang="ja-JP" altLang="en-US" sz="1400" dirty="0"/>
          </a:p>
        </p:txBody>
      </p:sp>
    </p:spTree>
    <p:extLst>
      <p:ext uri="{BB962C8B-B14F-4D97-AF65-F5344CB8AC3E}">
        <p14:creationId xmlns:p14="http://schemas.microsoft.com/office/powerpoint/2010/main" val="40302253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60</a:t>
            </a:fld>
            <a:endParaRPr kumimoji="1" lang="ja-JP" altLang="en-US"/>
          </a:p>
        </p:txBody>
      </p:sp>
      <p:pic>
        <p:nvPicPr>
          <p:cNvPr id="3" name="図 2"/>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15407" y="1979382"/>
            <a:ext cx="7639443" cy="1950475"/>
          </a:xfrm>
          <a:prstGeom prst="rect">
            <a:avLst/>
          </a:prstGeom>
        </p:spPr>
      </p:pic>
      <p:cxnSp>
        <p:nvCxnSpPr>
          <p:cNvPr id="7" name="直線矢印コネクタ 6"/>
          <p:cNvCxnSpPr/>
          <p:nvPr/>
        </p:nvCxnSpPr>
        <p:spPr>
          <a:xfrm>
            <a:off x="683568" y="2996952"/>
            <a:ext cx="81369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2115570" y="1196752"/>
            <a:ext cx="8158" cy="3622409"/>
          </a:xfrm>
          <a:prstGeom prst="line">
            <a:avLst/>
          </a:prstGeom>
          <a:ln/>
        </p:spPr>
        <p:style>
          <a:lnRef idx="2">
            <a:schemeClr val="dk1"/>
          </a:lnRef>
          <a:fillRef idx="0">
            <a:schemeClr val="dk1"/>
          </a:fillRef>
          <a:effectRef idx="1">
            <a:schemeClr val="dk1"/>
          </a:effectRef>
          <a:fontRef idx="minor">
            <a:schemeClr val="tx1"/>
          </a:fontRef>
        </p:style>
      </p:cxnSp>
      <p:cxnSp>
        <p:nvCxnSpPr>
          <p:cNvPr id="10" name="直線矢印コネクタ 9"/>
          <p:cNvCxnSpPr/>
          <p:nvPr/>
        </p:nvCxnSpPr>
        <p:spPr>
          <a:xfrm flipV="1">
            <a:off x="823839" y="811711"/>
            <a:ext cx="10429" cy="4392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3325386" y="1196752"/>
            <a:ext cx="22477" cy="3608673"/>
          </a:xfrm>
          <a:prstGeom prst="line">
            <a:avLst/>
          </a:prstGeom>
          <a:ln/>
        </p:spPr>
        <p:style>
          <a:lnRef idx="2">
            <a:schemeClr val="dk1"/>
          </a:lnRef>
          <a:fillRef idx="0">
            <a:schemeClr val="dk1"/>
          </a:fillRef>
          <a:effectRef idx="1">
            <a:schemeClr val="dk1"/>
          </a:effectRef>
          <a:fontRef idx="minor">
            <a:schemeClr val="tx1"/>
          </a:fontRef>
        </p:style>
      </p:cxnSp>
      <p:sp>
        <p:nvSpPr>
          <p:cNvPr id="17" name="テキスト ボックス 16"/>
          <p:cNvSpPr txBox="1"/>
          <p:nvPr/>
        </p:nvSpPr>
        <p:spPr>
          <a:xfrm>
            <a:off x="822961" y="814323"/>
            <a:ext cx="1080120" cy="369332"/>
          </a:xfrm>
          <a:prstGeom prst="rect">
            <a:avLst/>
          </a:prstGeom>
          <a:noFill/>
        </p:spPr>
        <p:txBody>
          <a:bodyPr wrap="square" rtlCol="0">
            <a:spAutoFit/>
          </a:bodyPr>
          <a:lstStyle/>
          <a:p>
            <a:r>
              <a:rPr lang="ja-JP" altLang="en-US" dirty="0"/>
              <a:t>振幅</a:t>
            </a:r>
            <a:endParaRPr kumimoji="1" lang="ja-JP" altLang="en-US" dirty="0"/>
          </a:p>
        </p:txBody>
      </p:sp>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3140968"/>
            <a:ext cx="133333" cy="247619"/>
          </a:xfrm>
          <a:prstGeom prst="rect">
            <a:avLst/>
          </a:prstGeom>
        </p:spPr>
      </p:pic>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254" y="3848382"/>
            <a:ext cx="273394" cy="30073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6444" y="3861913"/>
            <a:ext cx="260278" cy="287204"/>
          </a:xfrm>
          <a:prstGeom prst="rect">
            <a:avLst/>
          </a:prstGeom>
        </p:spPr>
      </p:pic>
      <p:pic>
        <p:nvPicPr>
          <p:cNvPr id="22" name="図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9859" y="3886576"/>
            <a:ext cx="275527" cy="293896"/>
          </a:xfrm>
          <a:prstGeom prst="rect">
            <a:avLst/>
          </a:prstGeom>
        </p:spPr>
      </p:pic>
      <p:pic>
        <p:nvPicPr>
          <p:cNvPr id="23" name="図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7961" y="4036932"/>
            <a:ext cx="462388" cy="257647"/>
          </a:xfrm>
          <a:prstGeom prst="rect">
            <a:avLst/>
          </a:prstGeom>
        </p:spPr>
      </p:pic>
      <p:pic>
        <p:nvPicPr>
          <p:cNvPr id="24" name="図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74989" y="4067116"/>
            <a:ext cx="325329" cy="236602"/>
          </a:xfrm>
          <a:prstGeom prst="rect">
            <a:avLst/>
          </a:prstGeom>
        </p:spPr>
      </p:pic>
      <p:cxnSp>
        <p:nvCxnSpPr>
          <p:cNvPr id="26" name="直線矢印コネクタ 25"/>
          <p:cNvCxnSpPr/>
          <p:nvPr/>
        </p:nvCxnSpPr>
        <p:spPr>
          <a:xfrm>
            <a:off x="827584" y="4437112"/>
            <a:ext cx="12601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168209" y="810037"/>
            <a:ext cx="4612736" cy="369332"/>
          </a:xfrm>
          <a:prstGeom prst="rect">
            <a:avLst/>
          </a:prstGeom>
          <a:noFill/>
        </p:spPr>
        <p:txBody>
          <a:bodyPr wrap="square" rtlCol="0">
            <a:spAutoFit/>
          </a:bodyPr>
          <a:lstStyle/>
          <a:p>
            <a:r>
              <a:rPr kumimoji="1" lang="en-US" altLang="ja-JP" dirty="0"/>
              <a:t>(</a:t>
            </a:r>
            <a:r>
              <a:rPr kumimoji="1" lang="ja-JP" altLang="en-US" dirty="0"/>
              <a:t>全体では非定常信号</a:t>
            </a:r>
            <a:r>
              <a:rPr kumimoji="1" lang="en-US" altLang="ja-JP" dirty="0"/>
              <a:t>)</a:t>
            </a:r>
            <a:endParaRPr kumimoji="1" lang="ja-JP" altLang="en-US" dirty="0"/>
          </a:p>
        </p:txBody>
      </p:sp>
      <p:sp>
        <p:nvSpPr>
          <p:cNvPr id="38" name="テキスト ボックス 37"/>
          <p:cNvSpPr txBox="1"/>
          <p:nvPr/>
        </p:nvSpPr>
        <p:spPr>
          <a:xfrm>
            <a:off x="1000635" y="4100802"/>
            <a:ext cx="1076372" cy="307777"/>
          </a:xfrm>
          <a:prstGeom prst="rect">
            <a:avLst/>
          </a:prstGeom>
          <a:noFill/>
        </p:spPr>
        <p:txBody>
          <a:bodyPr wrap="square" rtlCol="0">
            <a:spAutoFit/>
          </a:bodyPr>
          <a:lstStyle/>
          <a:p>
            <a:r>
              <a:rPr lang="en-US" altLang="ja-JP" sz="1400" dirty="0"/>
              <a:t>e</a:t>
            </a:r>
            <a:r>
              <a:rPr kumimoji="1" lang="en-US" altLang="ja-JP" sz="1400" dirty="0"/>
              <a:t>poch  1</a:t>
            </a:r>
            <a:endParaRPr kumimoji="1" lang="ja-JP" altLang="en-US" sz="1400" dirty="0"/>
          </a:p>
        </p:txBody>
      </p:sp>
      <p:sp>
        <p:nvSpPr>
          <p:cNvPr id="39" name="テキスト ボックス 38"/>
          <p:cNvSpPr txBox="1"/>
          <p:nvPr/>
        </p:nvSpPr>
        <p:spPr>
          <a:xfrm>
            <a:off x="857076" y="4484345"/>
            <a:ext cx="1207839" cy="307777"/>
          </a:xfrm>
          <a:prstGeom prst="rect">
            <a:avLst/>
          </a:prstGeom>
          <a:noFill/>
        </p:spPr>
        <p:txBody>
          <a:bodyPr wrap="square" rtlCol="0">
            <a:spAutoFit/>
          </a:bodyPr>
          <a:lstStyle/>
          <a:p>
            <a:r>
              <a:rPr lang="ja-JP" altLang="en-US" sz="1400" dirty="0"/>
              <a:t>定常とみなす</a:t>
            </a:r>
            <a:endParaRPr kumimoji="1" lang="ja-JP" altLang="en-US" sz="1400" dirty="0"/>
          </a:p>
        </p:txBody>
      </p:sp>
      <p:sp>
        <p:nvSpPr>
          <p:cNvPr id="40" name="下矢印 39"/>
          <p:cNvSpPr/>
          <p:nvPr/>
        </p:nvSpPr>
        <p:spPr>
          <a:xfrm>
            <a:off x="1320597" y="4794574"/>
            <a:ext cx="288032"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下矢印 40"/>
          <p:cNvSpPr/>
          <p:nvPr/>
        </p:nvSpPr>
        <p:spPr>
          <a:xfrm>
            <a:off x="2587896" y="4811378"/>
            <a:ext cx="288032"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p:cNvCxnSpPr/>
          <p:nvPr/>
        </p:nvCxnSpPr>
        <p:spPr>
          <a:xfrm>
            <a:off x="2117638" y="4445908"/>
            <a:ext cx="1224135" cy="164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2312060" y="4140691"/>
            <a:ext cx="1076372" cy="307777"/>
          </a:xfrm>
          <a:prstGeom prst="rect">
            <a:avLst/>
          </a:prstGeom>
          <a:noFill/>
        </p:spPr>
        <p:txBody>
          <a:bodyPr wrap="square" rtlCol="0">
            <a:spAutoFit/>
          </a:bodyPr>
          <a:lstStyle/>
          <a:p>
            <a:r>
              <a:rPr lang="en-US" altLang="ja-JP" sz="1400" dirty="0"/>
              <a:t>e</a:t>
            </a:r>
            <a:r>
              <a:rPr kumimoji="1" lang="en-US" altLang="ja-JP" sz="1400" dirty="0"/>
              <a:t>poch 2</a:t>
            </a:r>
            <a:endParaRPr kumimoji="1" lang="ja-JP" altLang="en-US" sz="1400" dirty="0"/>
          </a:p>
        </p:txBody>
      </p:sp>
      <p:sp>
        <p:nvSpPr>
          <p:cNvPr id="45" name="テキスト ボックス 44"/>
          <p:cNvSpPr txBox="1"/>
          <p:nvPr/>
        </p:nvSpPr>
        <p:spPr>
          <a:xfrm>
            <a:off x="2134445" y="4497648"/>
            <a:ext cx="1270549" cy="307777"/>
          </a:xfrm>
          <a:prstGeom prst="rect">
            <a:avLst/>
          </a:prstGeom>
          <a:noFill/>
        </p:spPr>
        <p:txBody>
          <a:bodyPr wrap="square" rtlCol="0">
            <a:spAutoFit/>
          </a:bodyPr>
          <a:lstStyle/>
          <a:p>
            <a:r>
              <a:rPr lang="ja-JP" altLang="en-US" sz="1400" dirty="0"/>
              <a:t>定常とみなす</a:t>
            </a:r>
            <a:endParaRPr kumimoji="1" lang="ja-JP" altLang="en-US" sz="1400" dirty="0"/>
          </a:p>
        </p:txBody>
      </p:sp>
      <p:sp>
        <p:nvSpPr>
          <p:cNvPr id="46" name="テキスト ボックス 45"/>
          <p:cNvSpPr txBox="1"/>
          <p:nvPr/>
        </p:nvSpPr>
        <p:spPr>
          <a:xfrm>
            <a:off x="3889254" y="4586227"/>
            <a:ext cx="2797677" cy="677108"/>
          </a:xfrm>
          <a:prstGeom prst="rect">
            <a:avLst/>
          </a:prstGeom>
          <a:noFill/>
        </p:spPr>
        <p:txBody>
          <a:bodyPr wrap="square" rtlCol="0">
            <a:spAutoFit/>
          </a:bodyPr>
          <a:lstStyle/>
          <a:p>
            <a:r>
              <a:rPr kumimoji="1" lang="ja-JP" altLang="en-US" dirty="0"/>
              <a:t>分散共分散行列を得る</a:t>
            </a:r>
            <a:endParaRPr kumimoji="1" lang="en-US" altLang="ja-JP" dirty="0"/>
          </a:p>
          <a:p>
            <a:r>
              <a:rPr lang="en-US" altLang="ja-JP" dirty="0"/>
              <a:t>                           (</a:t>
            </a:r>
            <a:r>
              <a:rPr lang="ja-JP" altLang="en-US" sz="2000" dirty="0"/>
              <a:t>推定</a:t>
            </a:r>
            <a:r>
              <a:rPr lang="ja-JP" altLang="en-US" dirty="0"/>
              <a:t>する</a:t>
            </a:r>
            <a:r>
              <a:rPr lang="en-US" altLang="ja-JP" dirty="0"/>
              <a:t>)</a:t>
            </a:r>
            <a:endParaRPr kumimoji="1" lang="ja-JP" altLang="en-US" dirty="0"/>
          </a:p>
        </p:txBody>
      </p:sp>
      <p:sp>
        <p:nvSpPr>
          <p:cNvPr id="47" name="フローチャート: 準備 46"/>
          <p:cNvSpPr/>
          <p:nvPr/>
        </p:nvSpPr>
        <p:spPr>
          <a:xfrm flipV="1">
            <a:off x="4225085" y="4261469"/>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ローチャート: 準備 48"/>
          <p:cNvSpPr/>
          <p:nvPr/>
        </p:nvSpPr>
        <p:spPr>
          <a:xfrm flipV="1">
            <a:off x="4533390" y="4268698"/>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ローチャート: 準備 49"/>
          <p:cNvSpPr/>
          <p:nvPr/>
        </p:nvSpPr>
        <p:spPr>
          <a:xfrm flipV="1">
            <a:off x="4868193" y="4261469"/>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ローチャート: 準備 50"/>
          <p:cNvSpPr/>
          <p:nvPr/>
        </p:nvSpPr>
        <p:spPr>
          <a:xfrm flipV="1">
            <a:off x="5234404" y="4275477"/>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ローチャート: 準備 51"/>
          <p:cNvSpPr/>
          <p:nvPr/>
        </p:nvSpPr>
        <p:spPr>
          <a:xfrm flipV="1">
            <a:off x="5569207" y="4285631"/>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ローチャート: 準備 52"/>
          <p:cNvSpPr/>
          <p:nvPr/>
        </p:nvSpPr>
        <p:spPr>
          <a:xfrm flipV="1">
            <a:off x="5922407" y="4280410"/>
            <a:ext cx="82315" cy="139881"/>
          </a:xfrm>
          <a:prstGeom prst="flowChartPrepara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4" name="図 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3229" y="5081211"/>
            <a:ext cx="763018" cy="345366"/>
          </a:xfrm>
          <a:prstGeom prst="rect">
            <a:avLst/>
          </a:prstGeom>
        </p:spPr>
      </p:pic>
      <p:pic>
        <p:nvPicPr>
          <p:cNvPr id="56" name="図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4135" y="5097466"/>
            <a:ext cx="795435" cy="360039"/>
          </a:xfrm>
          <a:prstGeom prst="rect">
            <a:avLst/>
          </a:prstGeom>
        </p:spPr>
      </p:pic>
      <p:cxnSp>
        <p:nvCxnSpPr>
          <p:cNvPr id="57" name="直線矢印コネクタ 56"/>
          <p:cNvCxnSpPr/>
          <p:nvPr/>
        </p:nvCxnSpPr>
        <p:spPr>
          <a:xfrm>
            <a:off x="7044037" y="4484938"/>
            <a:ext cx="1224135" cy="164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7228823" y="4153749"/>
            <a:ext cx="1174778" cy="307777"/>
          </a:xfrm>
          <a:prstGeom prst="rect">
            <a:avLst/>
          </a:prstGeom>
          <a:noFill/>
        </p:spPr>
        <p:txBody>
          <a:bodyPr wrap="square" rtlCol="0">
            <a:spAutoFit/>
          </a:bodyPr>
          <a:lstStyle/>
          <a:p>
            <a:r>
              <a:rPr lang="en-US" altLang="ja-JP" sz="1400" dirty="0"/>
              <a:t>e</a:t>
            </a:r>
            <a:r>
              <a:rPr kumimoji="1" lang="en-US" altLang="ja-JP" sz="1400" dirty="0"/>
              <a:t>poch K</a:t>
            </a:r>
            <a:endParaRPr kumimoji="1" lang="ja-JP" altLang="en-US" sz="1400" dirty="0"/>
          </a:p>
        </p:txBody>
      </p:sp>
      <p:sp>
        <p:nvSpPr>
          <p:cNvPr id="59" name="下矢印 58"/>
          <p:cNvSpPr/>
          <p:nvPr/>
        </p:nvSpPr>
        <p:spPr>
          <a:xfrm>
            <a:off x="7534222" y="4818172"/>
            <a:ext cx="288032" cy="248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p:cNvSpPr txBox="1"/>
          <p:nvPr/>
        </p:nvSpPr>
        <p:spPr>
          <a:xfrm>
            <a:off x="7091381" y="4522417"/>
            <a:ext cx="1281786" cy="307777"/>
          </a:xfrm>
          <a:prstGeom prst="rect">
            <a:avLst/>
          </a:prstGeom>
          <a:noFill/>
        </p:spPr>
        <p:txBody>
          <a:bodyPr wrap="square" rtlCol="0">
            <a:spAutoFit/>
          </a:bodyPr>
          <a:lstStyle/>
          <a:p>
            <a:r>
              <a:rPr lang="ja-JP" altLang="en-US" sz="1400" dirty="0"/>
              <a:t>定常とみなす</a:t>
            </a:r>
            <a:endParaRPr kumimoji="1" lang="ja-JP" altLang="en-US" sz="1400" dirty="0"/>
          </a:p>
        </p:txBody>
      </p:sp>
      <p:pic>
        <p:nvPicPr>
          <p:cNvPr id="62" name="図 6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8322" y="5153686"/>
            <a:ext cx="884348" cy="336522"/>
          </a:xfrm>
          <a:prstGeom prst="rect">
            <a:avLst/>
          </a:prstGeom>
        </p:spPr>
      </p:pic>
      <p:cxnSp>
        <p:nvCxnSpPr>
          <p:cNvPr id="67" name="直線矢印コネクタ 66"/>
          <p:cNvCxnSpPr/>
          <p:nvPr/>
        </p:nvCxnSpPr>
        <p:spPr>
          <a:xfrm>
            <a:off x="848883" y="1844824"/>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2140024" y="1844824"/>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7128355" y="1340768"/>
            <a:ext cx="120783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1273805" y="1890481"/>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sp>
        <p:nvSpPr>
          <p:cNvPr id="72" name="テキスト ボックス 71"/>
          <p:cNvSpPr txBox="1"/>
          <p:nvPr/>
        </p:nvSpPr>
        <p:spPr>
          <a:xfrm>
            <a:off x="2305825" y="1951744"/>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sp>
        <p:nvSpPr>
          <p:cNvPr id="73" name="テキスト ボックス 72"/>
          <p:cNvSpPr txBox="1"/>
          <p:nvPr/>
        </p:nvSpPr>
        <p:spPr>
          <a:xfrm>
            <a:off x="7343438" y="1424875"/>
            <a:ext cx="891341" cy="369332"/>
          </a:xfrm>
          <a:prstGeom prst="rect">
            <a:avLst/>
          </a:prstGeom>
          <a:noFill/>
        </p:spPr>
        <p:txBody>
          <a:bodyPr wrap="square" rtlCol="0">
            <a:spAutoFit/>
          </a:bodyPr>
          <a:lstStyle/>
          <a:p>
            <a:r>
              <a:rPr lang="ja-JP" altLang="en-US" dirty="0"/>
              <a:t>長さ </a:t>
            </a:r>
            <a:r>
              <a:rPr lang="en-US" altLang="ja-JP" dirty="0"/>
              <a:t>L</a:t>
            </a:r>
            <a:endParaRPr kumimoji="1" lang="ja-JP" altLang="en-US" dirty="0"/>
          </a:p>
        </p:txBody>
      </p:sp>
      <p:cxnSp>
        <p:nvCxnSpPr>
          <p:cNvPr id="55" name="直線コネクタ 54"/>
          <p:cNvCxnSpPr/>
          <p:nvPr/>
        </p:nvCxnSpPr>
        <p:spPr>
          <a:xfrm flipH="1">
            <a:off x="7049596" y="1232933"/>
            <a:ext cx="22477" cy="3608673"/>
          </a:xfrm>
          <a:prstGeom prst="line">
            <a:avLst/>
          </a:prstGeom>
          <a:ln/>
        </p:spPr>
        <p:style>
          <a:lnRef idx="2">
            <a:schemeClr val="dk1"/>
          </a:lnRef>
          <a:fillRef idx="0">
            <a:schemeClr val="dk1"/>
          </a:fillRef>
          <a:effectRef idx="1">
            <a:schemeClr val="dk1"/>
          </a:effectRef>
          <a:fontRef idx="minor">
            <a:schemeClr val="tx1"/>
          </a:fontRef>
        </p:style>
      </p:cxnSp>
      <p:cxnSp>
        <p:nvCxnSpPr>
          <p:cNvPr id="61" name="直線コネクタ 60"/>
          <p:cNvCxnSpPr/>
          <p:nvPr/>
        </p:nvCxnSpPr>
        <p:spPr>
          <a:xfrm flipH="1">
            <a:off x="8329755" y="1210488"/>
            <a:ext cx="22477" cy="3608673"/>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7877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5227" y="787708"/>
            <a:ext cx="2458139" cy="646331"/>
          </a:xfrm>
          <a:prstGeom prst="rect">
            <a:avLst/>
          </a:prstGeom>
          <a:noFill/>
        </p:spPr>
        <p:txBody>
          <a:bodyPr wrap="square" rtlCol="0">
            <a:spAutoFit/>
          </a:bodyPr>
          <a:lstStyle/>
          <a:p>
            <a:r>
              <a:rPr lang="ja-JP" altLang="en-US" b="1" i="1" dirty="0"/>
              <a:t>統計的に独立な信号源 </a:t>
            </a:r>
            <a:r>
              <a:rPr lang="en-US" altLang="ja-JP" b="1" i="1" dirty="0"/>
              <a:t>s(t)</a:t>
            </a:r>
            <a:endParaRPr kumimoji="1" lang="ja-JP" altLang="en-US" b="1" i="1" dirty="0"/>
          </a:p>
        </p:txBody>
      </p:sp>
      <p:sp>
        <p:nvSpPr>
          <p:cNvPr id="7" name="テキスト ボックス 6"/>
          <p:cNvSpPr txBox="1"/>
          <p:nvPr/>
        </p:nvSpPr>
        <p:spPr>
          <a:xfrm>
            <a:off x="2900241" y="1166458"/>
            <a:ext cx="1760424" cy="338554"/>
          </a:xfrm>
          <a:prstGeom prst="rect">
            <a:avLst/>
          </a:prstGeom>
          <a:noFill/>
        </p:spPr>
        <p:txBody>
          <a:bodyPr wrap="square" rtlCol="0">
            <a:spAutoFit/>
          </a:bodyPr>
          <a:lstStyle/>
          <a:p>
            <a:r>
              <a:rPr lang="ja-JP" altLang="en-US" sz="1600" b="1" dirty="0"/>
              <a:t>インパルス応答</a:t>
            </a:r>
            <a:endParaRPr kumimoji="1" lang="ja-JP" altLang="en-US" sz="1600" b="1"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5"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cxnSp>
        <p:nvCxnSpPr>
          <p:cNvPr id="41" name="直線矢印コネクタ 40"/>
          <p:cNvCxnSpPr/>
          <p:nvPr/>
        </p:nvCxnSpPr>
        <p:spPr>
          <a:xfrm>
            <a:off x="6639612" y="1623912"/>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6555719" y="764128"/>
            <a:ext cx="1758243" cy="369332"/>
          </a:xfrm>
          <a:prstGeom prst="rect">
            <a:avLst/>
          </a:prstGeom>
          <a:noFill/>
        </p:spPr>
        <p:txBody>
          <a:bodyPr wrap="square" rtlCol="0">
            <a:spAutoFit/>
          </a:bodyPr>
          <a:lstStyle/>
          <a:p>
            <a:r>
              <a:rPr kumimoji="1" lang="ja-JP" altLang="en-US" sz="1100" dirty="0"/>
              <a:t>　　</a:t>
            </a:r>
            <a:r>
              <a:rPr kumimoji="1" lang="ja-JP" altLang="en-US" b="1" i="1" dirty="0"/>
              <a:t>観測信号</a:t>
            </a:r>
            <a:r>
              <a:rPr lang="en-US" altLang="ja-JP" b="1" i="1" dirty="0"/>
              <a:t>x(t)</a:t>
            </a:r>
            <a:endParaRPr kumimoji="1" lang="ja-JP" altLang="en-US" b="1" i="1" dirty="0"/>
          </a:p>
        </p:txBody>
      </p:sp>
      <p:sp>
        <p:nvSpPr>
          <p:cNvPr id="103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テキスト ボックス 7"/>
          <p:cNvSpPr txBox="1"/>
          <p:nvPr/>
        </p:nvSpPr>
        <p:spPr>
          <a:xfrm>
            <a:off x="1789465" y="160381"/>
            <a:ext cx="5302815" cy="584775"/>
          </a:xfrm>
          <a:prstGeom prst="rect">
            <a:avLst/>
          </a:prstGeom>
          <a:noFill/>
        </p:spPr>
        <p:txBody>
          <a:bodyPr wrap="square" rtlCol="0">
            <a:spAutoFit/>
          </a:bodyPr>
          <a:lstStyle/>
          <a:p>
            <a:r>
              <a:rPr lang="en-US" altLang="ja-JP" sz="3200" dirty="0"/>
              <a:t>4</a:t>
            </a:r>
            <a:r>
              <a:rPr kumimoji="1" lang="en-US" altLang="ja-JP" sz="3200" dirty="0" smtClean="0"/>
              <a:t>. </a:t>
            </a:r>
            <a:r>
              <a:rPr kumimoji="1" lang="ja-JP" altLang="en-US" sz="3200" dirty="0"/>
              <a:t>提案する</a:t>
            </a:r>
            <a:r>
              <a:rPr lang="ja-JP" altLang="en-US" sz="3200" dirty="0"/>
              <a:t>適応型</a:t>
            </a:r>
            <a:r>
              <a:rPr lang="en-US" altLang="ja-JP" sz="3200" dirty="0"/>
              <a:t>BSS</a:t>
            </a:r>
            <a:r>
              <a:rPr lang="ja-JP" altLang="en-US" sz="3200" dirty="0"/>
              <a:t>問題</a:t>
            </a:r>
            <a:endParaRPr lang="en-US" altLang="ja-JP" sz="3200" dirty="0"/>
          </a:p>
        </p:txBody>
      </p:sp>
      <p:sp>
        <p:nvSpPr>
          <p:cNvPr id="21" name="スライド番号プレースホルダー 20"/>
          <p:cNvSpPr>
            <a:spLocks noGrp="1"/>
          </p:cNvSpPr>
          <p:nvPr>
            <p:ph type="sldNum" sz="quarter" idx="12"/>
          </p:nvPr>
        </p:nvSpPr>
        <p:spPr/>
        <p:txBody>
          <a:bodyPr/>
          <a:lstStyle/>
          <a:p>
            <a:fld id="{C9689C3F-6F3D-43EB-BA0D-08FB6809879B}" type="slidenum">
              <a:rPr kumimoji="1" lang="ja-JP" altLang="en-US" smtClean="0"/>
              <a:pPr/>
              <a:t>7</a:t>
            </a:fld>
            <a:endParaRPr kumimoji="1" lang="ja-JP" altLang="en-US" dirty="0"/>
          </a:p>
        </p:txBody>
      </p:sp>
      <p:cxnSp>
        <p:nvCxnSpPr>
          <p:cNvPr id="43" name="直線矢印コネクタ 42"/>
          <p:cNvCxnSpPr/>
          <p:nvPr/>
        </p:nvCxnSpPr>
        <p:spPr>
          <a:xfrm>
            <a:off x="2554278" y="1585091"/>
            <a:ext cx="2857520" cy="6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stCxn id="113" idx="3"/>
          </p:cNvCxnSpPr>
          <p:nvPr/>
        </p:nvCxnSpPr>
        <p:spPr>
          <a:xfrm flipV="1">
            <a:off x="3507897" y="1573045"/>
            <a:ext cx="1898813" cy="22114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77399" y="161512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6648797" y="2428440"/>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6670295" y="3212976"/>
            <a:ext cx="78895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2551865" y="1580913"/>
            <a:ext cx="2826474" cy="843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図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730" y="1245104"/>
            <a:ext cx="717975" cy="289335"/>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453" y="2030188"/>
            <a:ext cx="694586" cy="315899"/>
          </a:xfrm>
          <a:prstGeom prst="rect">
            <a:avLst/>
          </a:prstGeom>
        </p:spPr>
      </p:pic>
      <p:pic>
        <p:nvPicPr>
          <p:cNvPr id="64" name="図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730" y="2812358"/>
            <a:ext cx="691977" cy="350059"/>
          </a:xfrm>
          <a:prstGeom prst="rect">
            <a:avLst/>
          </a:prstGeom>
        </p:spPr>
      </p:pic>
      <p:pic>
        <p:nvPicPr>
          <p:cNvPr id="69" name="図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1050" y="1279470"/>
            <a:ext cx="594042" cy="238727"/>
          </a:xfrm>
          <a:prstGeom prst="rect">
            <a:avLst/>
          </a:prstGeom>
        </p:spPr>
      </p:pic>
      <p:pic>
        <p:nvPicPr>
          <p:cNvPr id="72" name="図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4578" y="1705521"/>
            <a:ext cx="580159" cy="233147"/>
          </a:xfrm>
          <a:prstGeom prst="rect">
            <a:avLst/>
          </a:prstGeom>
        </p:spPr>
      </p:pic>
      <p:cxnSp>
        <p:nvCxnSpPr>
          <p:cNvPr id="76" name="直線矢印コネクタ 75"/>
          <p:cNvCxnSpPr/>
          <p:nvPr/>
        </p:nvCxnSpPr>
        <p:spPr>
          <a:xfrm>
            <a:off x="2531356" y="1573261"/>
            <a:ext cx="2836230" cy="1606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3" name="図 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1617" y="2005342"/>
            <a:ext cx="623041" cy="250381"/>
          </a:xfrm>
          <a:prstGeom prst="rect">
            <a:avLst/>
          </a:prstGeom>
        </p:spPr>
      </p:pic>
      <p:pic>
        <p:nvPicPr>
          <p:cNvPr id="105" name="図 10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4989" y="1398834"/>
            <a:ext cx="563237" cy="302740"/>
          </a:xfrm>
          <a:prstGeom prst="rect">
            <a:avLst/>
          </a:prstGeom>
        </p:spPr>
      </p:pic>
      <p:sp>
        <p:nvSpPr>
          <p:cNvPr id="82" name="テキスト ボックス 81"/>
          <p:cNvSpPr txBox="1"/>
          <p:nvPr/>
        </p:nvSpPr>
        <p:spPr>
          <a:xfrm>
            <a:off x="1368015" y="4321841"/>
            <a:ext cx="5724265" cy="400110"/>
          </a:xfrm>
          <a:prstGeom prst="rect">
            <a:avLst/>
          </a:prstGeom>
          <a:noFill/>
        </p:spPr>
        <p:txBody>
          <a:bodyPr wrap="square" rtlCol="0">
            <a:spAutoFit/>
          </a:bodyPr>
          <a:lstStyle/>
          <a:p>
            <a:r>
              <a:rPr kumimoji="1" lang="ja-JP" altLang="en-US" sz="2000" dirty="0" smtClean="0"/>
              <a:t>図</a:t>
            </a:r>
            <a:r>
              <a:rPr lang="en-US" altLang="ja-JP" sz="2000" dirty="0"/>
              <a:t>2</a:t>
            </a:r>
            <a:r>
              <a:rPr lang="en-US" altLang="ja-JP" sz="2000" dirty="0" smtClean="0"/>
              <a:t>: </a:t>
            </a:r>
            <a:r>
              <a:rPr lang="ja-JP" altLang="en-US" sz="2000" dirty="0" smtClean="0"/>
              <a:t>信号源切り替え後の適応型</a:t>
            </a:r>
            <a:r>
              <a:rPr lang="en-US" altLang="ja-JP" sz="2000" dirty="0"/>
              <a:t>BSS</a:t>
            </a:r>
            <a:r>
              <a:rPr lang="ja-JP" altLang="en-US" sz="2000" dirty="0"/>
              <a:t>問題の模式図</a:t>
            </a:r>
            <a:endParaRPr kumimoji="1" lang="ja-JP" altLang="en-US" sz="2000" dirty="0"/>
          </a:p>
        </p:txBody>
      </p:sp>
      <p:pic>
        <p:nvPicPr>
          <p:cNvPr id="84" name="図 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7392" y="1300615"/>
            <a:ext cx="482251" cy="509921"/>
          </a:xfrm>
          <a:prstGeom prst="rect">
            <a:avLst/>
          </a:prstGeom>
        </p:spPr>
      </p:pic>
      <p:pic>
        <p:nvPicPr>
          <p:cNvPr id="81" name="図 80"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426864" y="1271943"/>
            <a:ext cx="1097937" cy="602199"/>
          </a:xfrm>
          <a:prstGeom prst="rect">
            <a:avLst/>
          </a:prstGeom>
        </p:spPr>
      </p:pic>
      <p:pic>
        <p:nvPicPr>
          <p:cNvPr id="92" name="図 91"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443301" y="2052163"/>
            <a:ext cx="1097937" cy="602199"/>
          </a:xfrm>
          <a:prstGeom prst="rect">
            <a:avLst/>
          </a:prstGeom>
        </p:spPr>
      </p:pic>
      <p:pic>
        <p:nvPicPr>
          <p:cNvPr id="99" name="図 98" descr="物体, もの, マイク が含まれている画像&#10;&#10;非常に高い精度で生成された説明">
            <a:extLst>
              <a:ext uri="{FF2B5EF4-FFF2-40B4-BE49-F238E27FC236}">
                <a16:creationId xmlns:a16="http://schemas.microsoft.com/office/drawing/2014/main" xmlns="" id="{A233965C-98F3-43C9-88BF-77940BBC98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443301" y="2842094"/>
            <a:ext cx="1097937" cy="602199"/>
          </a:xfrm>
          <a:prstGeom prst="rect">
            <a:avLst/>
          </a:prstGeom>
        </p:spPr>
      </p:pic>
      <p:pic>
        <p:nvPicPr>
          <p:cNvPr id="113" name="図 112"/>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25646" y="3529516"/>
            <a:ext cx="482251" cy="509921"/>
          </a:xfrm>
          <a:prstGeom prst="rect">
            <a:avLst/>
          </a:prstGeom>
        </p:spPr>
      </p:pic>
      <p:pic>
        <p:nvPicPr>
          <p:cNvPr id="2" name="図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0195" y="3491272"/>
            <a:ext cx="638564" cy="343228"/>
          </a:xfrm>
          <a:prstGeom prst="rect">
            <a:avLst/>
          </a:prstGeom>
        </p:spPr>
      </p:pic>
      <p:pic>
        <p:nvPicPr>
          <p:cNvPr id="56" name="図 55"/>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93307" y="2363471"/>
            <a:ext cx="482251" cy="509921"/>
          </a:xfrm>
          <a:prstGeom prst="rect">
            <a:avLst/>
          </a:prstGeom>
        </p:spPr>
      </p:pic>
      <p:pic>
        <p:nvPicPr>
          <p:cNvPr id="57" name="図 5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4102" y="2367556"/>
            <a:ext cx="472102" cy="311997"/>
          </a:xfrm>
          <a:prstGeom prst="rect">
            <a:avLst/>
          </a:prstGeom>
        </p:spPr>
      </p:pic>
      <p:sp>
        <p:nvSpPr>
          <p:cNvPr id="58" name="楕円 121"/>
          <p:cNvSpPr/>
          <p:nvPr/>
        </p:nvSpPr>
        <p:spPr>
          <a:xfrm>
            <a:off x="1361140" y="2284251"/>
            <a:ext cx="721033" cy="4685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62" name="直線矢印コネクタ 61"/>
          <p:cNvCxnSpPr>
            <a:stCxn id="113" idx="3"/>
          </p:cNvCxnSpPr>
          <p:nvPr/>
        </p:nvCxnSpPr>
        <p:spPr>
          <a:xfrm flipV="1">
            <a:off x="3507897" y="2450877"/>
            <a:ext cx="1859689" cy="13336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113" idx="3"/>
          </p:cNvCxnSpPr>
          <p:nvPr/>
        </p:nvCxnSpPr>
        <p:spPr>
          <a:xfrm flipV="1">
            <a:off x="3507897" y="3175022"/>
            <a:ext cx="1806347" cy="6094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107504" y="2918314"/>
            <a:ext cx="1584175" cy="369332"/>
          </a:xfrm>
          <a:prstGeom prst="rect">
            <a:avLst/>
          </a:prstGeom>
          <a:noFill/>
        </p:spPr>
        <p:txBody>
          <a:bodyPr wrap="square" rtlCol="0">
            <a:spAutoFit/>
          </a:bodyPr>
          <a:lstStyle/>
          <a:p>
            <a:r>
              <a:rPr lang="ja-JP" altLang="en-US" u="sng" dirty="0" smtClean="0">
                <a:solidFill>
                  <a:srgbClr val="FF0000"/>
                </a:solidFill>
              </a:rPr>
              <a:t>話し終わる</a:t>
            </a:r>
            <a:r>
              <a:rPr kumimoji="1" lang="ja-JP" altLang="en-US" u="sng" dirty="0" smtClean="0">
                <a:solidFill>
                  <a:srgbClr val="FF0000"/>
                </a:solidFill>
              </a:rPr>
              <a:t>！</a:t>
            </a:r>
            <a:endParaRPr kumimoji="1" lang="ja-JP" altLang="en-US" u="sng" dirty="0">
              <a:solidFill>
                <a:srgbClr val="FF0000"/>
              </a:solidFill>
            </a:endParaRPr>
          </a:p>
        </p:txBody>
      </p:sp>
      <p:cxnSp>
        <p:nvCxnSpPr>
          <p:cNvPr id="27" name="直線矢印コネクタ 26"/>
          <p:cNvCxnSpPr/>
          <p:nvPr/>
        </p:nvCxnSpPr>
        <p:spPr>
          <a:xfrm flipV="1">
            <a:off x="899592" y="2538589"/>
            <a:ext cx="461548" cy="3997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290409" y="1860051"/>
            <a:ext cx="20509" cy="41686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2430062" y="2947537"/>
            <a:ext cx="575430" cy="67891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91" name="楕円 121"/>
          <p:cNvSpPr/>
          <p:nvPr/>
        </p:nvSpPr>
        <p:spPr>
          <a:xfrm>
            <a:off x="2227238" y="3421959"/>
            <a:ext cx="785247" cy="46853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93" name="直線矢印コネクタ 92"/>
          <p:cNvCxnSpPr>
            <a:endCxn id="91" idx="2"/>
          </p:cNvCxnSpPr>
          <p:nvPr/>
        </p:nvCxnSpPr>
        <p:spPr>
          <a:xfrm flipV="1">
            <a:off x="1449198" y="3656228"/>
            <a:ext cx="778040" cy="2244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107504" y="3880639"/>
            <a:ext cx="1584175" cy="369332"/>
          </a:xfrm>
          <a:prstGeom prst="rect">
            <a:avLst/>
          </a:prstGeom>
          <a:noFill/>
        </p:spPr>
        <p:txBody>
          <a:bodyPr wrap="square" rtlCol="0">
            <a:spAutoFit/>
          </a:bodyPr>
          <a:lstStyle/>
          <a:p>
            <a:r>
              <a:rPr lang="ja-JP" altLang="en-US" u="sng" dirty="0" smtClean="0">
                <a:solidFill>
                  <a:schemeClr val="accent2"/>
                </a:solidFill>
              </a:rPr>
              <a:t>話し始める</a:t>
            </a:r>
            <a:r>
              <a:rPr kumimoji="1" lang="ja-JP" altLang="en-US" u="sng" dirty="0" smtClean="0">
                <a:solidFill>
                  <a:schemeClr val="accent2"/>
                </a:solidFill>
              </a:rPr>
              <a:t>！</a:t>
            </a:r>
            <a:endParaRPr kumimoji="1" lang="ja-JP" altLang="en-US" u="sng" dirty="0">
              <a:solidFill>
                <a:schemeClr val="accent2"/>
              </a:solidFill>
            </a:endParaRPr>
          </a:p>
        </p:txBody>
      </p:sp>
      <p:pic>
        <p:nvPicPr>
          <p:cNvPr id="53" name="図 5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33768" y="2806739"/>
            <a:ext cx="539052" cy="216628"/>
          </a:xfrm>
          <a:prstGeom prst="rect">
            <a:avLst/>
          </a:prstGeom>
        </p:spPr>
      </p:pic>
      <p:pic>
        <p:nvPicPr>
          <p:cNvPr id="54" name="図 5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83697" y="3080920"/>
            <a:ext cx="631396" cy="253739"/>
          </a:xfrm>
          <a:prstGeom prst="rect">
            <a:avLst/>
          </a:prstGeom>
        </p:spPr>
      </p:pic>
      <p:pic>
        <p:nvPicPr>
          <p:cNvPr id="59" name="図 5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30933" y="3486314"/>
            <a:ext cx="601108" cy="241567"/>
          </a:xfrm>
          <a:prstGeom prst="rect">
            <a:avLst/>
          </a:prstGeom>
        </p:spPr>
      </p:pic>
      <p:sp>
        <p:nvSpPr>
          <p:cNvPr id="60" name="テキスト ボックス 59"/>
          <p:cNvSpPr txBox="1"/>
          <p:nvPr/>
        </p:nvSpPr>
        <p:spPr>
          <a:xfrm>
            <a:off x="8017850" y="5229200"/>
            <a:ext cx="1077888" cy="379822"/>
          </a:xfrm>
          <a:prstGeom prst="rect">
            <a:avLst/>
          </a:prstGeom>
          <a:noFill/>
        </p:spPr>
        <p:txBody>
          <a:bodyPr wrap="square" rtlCol="0">
            <a:spAutoFit/>
          </a:bodyPr>
          <a:lstStyle/>
          <a:p>
            <a:r>
              <a:rPr kumimoji="1" lang="en-US" altLang="ja-JP" dirty="0" smtClean="0"/>
              <a:t>……..(2’)</a:t>
            </a:r>
            <a:endParaRPr kumimoji="1" lang="ja-JP" altLang="en-US" dirty="0"/>
          </a:p>
        </p:txBody>
      </p:sp>
      <p:sp>
        <p:nvSpPr>
          <p:cNvPr id="66" name="テキスト ボックス 65"/>
          <p:cNvSpPr txBox="1"/>
          <p:nvPr/>
        </p:nvSpPr>
        <p:spPr>
          <a:xfrm>
            <a:off x="7855904" y="5711398"/>
            <a:ext cx="1069785" cy="369332"/>
          </a:xfrm>
          <a:prstGeom prst="rect">
            <a:avLst/>
          </a:prstGeom>
          <a:noFill/>
        </p:spPr>
        <p:txBody>
          <a:bodyPr wrap="square" rtlCol="0">
            <a:spAutoFit/>
          </a:bodyPr>
          <a:lstStyle/>
          <a:p>
            <a:r>
              <a:rPr kumimoji="1" lang="ja-JP" altLang="en-US" dirty="0"/>
              <a:t>　（再喝</a:t>
            </a:r>
            <a:r>
              <a:rPr lang="ja-JP" altLang="en-US" dirty="0"/>
              <a:t>）</a:t>
            </a:r>
            <a:endParaRPr kumimoji="1" lang="ja-JP" altLang="en-US" dirty="0"/>
          </a:p>
        </p:txBody>
      </p:sp>
      <p:pic>
        <p:nvPicPr>
          <p:cNvPr id="6" name="図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5536" y="4826839"/>
            <a:ext cx="7460368" cy="1088178"/>
          </a:xfrm>
          <a:prstGeom prst="rect">
            <a:avLst/>
          </a:prstGeom>
        </p:spPr>
      </p:pic>
      <p:sp>
        <p:nvSpPr>
          <p:cNvPr id="68" name="正方形/長方形 67"/>
          <p:cNvSpPr/>
          <p:nvPr/>
        </p:nvSpPr>
        <p:spPr>
          <a:xfrm>
            <a:off x="4995643" y="4742715"/>
            <a:ext cx="1210953" cy="128072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4421050" y="6039051"/>
            <a:ext cx="2287634" cy="369332"/>
          </a:xfrm>
          <a:prstGeom prst="rect">
            <a:avLst/>
          </a:prstGeom>
          <a:noFill/>
        </p:spPr>
        <p:txBody>
          <a:bodyPr wrap="square" rtlCol="0">
            <a:spAutoFit/>
          </a:bodyPr>
          <a:lstStyle/>
          <a:p>
            <a:r>
              <a:rPr lang="ja-JP" altLang="en-US" u="sng" dirty="0" smtClean="0">
                <a:solidFill>
                  <a:schemeClr val="accent2"/>
                </a:solidFill>
              </a:rPr>
              <a:t>インパルス応答変動</a:t>
            </a:r>
            <a:endParaRPr kumimoji="1" lang="ja-JP" altLang="en-US" u="sng" dirty="0">
              <a:solidFill>
                <a:schemeClr val="accent2"/>
              </a:solidFill>
            </a:endParaRPr>
          </a:p>
        </p:txBody>
      </p:sp>
      <p:sp>
        <p:nvSpPr>
          <p:cNvPr id="73" name="正方形/長方形 72"/>
          <p:cNvSpPr/>
          <p:nvPr/>
        </p:nvSpPr>
        <p:spPr>
          <a:xfrm>
            <a:off x="6648797" y="5410313"/>
            <a:ext cx="1054347" cy="29304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ボックス 74"/>
          <p:cNvSpPr txBox="1"/>
          <p:nvPr/>
        </p:nvSpPr>
        <p:spPr>
          <a:xfrm>
            <a:off x="6618149" y="6030105"/>
            <a:ext cx="1837779" cy="369332"/>
          </a:xfrm>
          <a:prstGeom prst="rect">
            <a:avLst/>
          </a:prstGeom>
          <a:noFill/>
        </p:spPr>
        <p:txBody>
          <a:bodyPr wrap="square" rtlCol="0">
            <a:spAutoFit/>
          </a:bodyPr>
          <a:lstStyle/>
          <a:p>
            <a:r>
              <a:rPr kumimoji="1" lang="ja-JP" altLang="en-US" u="sng" dirty="0" smtClean="0">
                <a:solidFill>
                  <a:schemeClr val="accent2"/>
                </a:solidFill>
              </a:rPr>
              <a:t>音源切り替わり</a:t>
            </a:r>
            <a:endParaRPr kumimoji="1" lang="ja-JP" altLang="en-US" u="sng" dirty="0">
              <a:solidFill>
                <a:schemeClr val="accent2"/>
              </a:solidFill>
            </a:endParaRPr>
          </a:p>
        </p:txBody>
      </p:sp>
      <p:sp>
        <p:nvSpPr>
          <p:cNvPr id="9" name="テキスト ボックス 8"/>
          <p:cNvSpPr txBox="1"/>
          <p:nvPr/>
        </p:nvSpPr>
        <p:spPr>
          <a:xfrm>
            <a:off x="337111" y="6461022"/>
            <a:ext cx="8240383" cy="338554"/>
          </a:xfrm>
          <a:prstGeom prst="rect">
            <a:avLst/>
          </a:prstGeom>
          <a:noFill/>
        </p:spPr>
        <p:txBody>
          <a:bodyPr wrap="square" rtlCol="0">
            <a:spAutoFit/>
          </a:bodyPr>
          <a:lstStyle/>
          <a:p>
            <a:r>
              <a:rPr kumimoji="1" lang="ja-JP" altLang="en-US" sz="1600" dirty="0" smtClean="0"/>
              <a:t>（</a:t>
            </a:r>
            <a:r>
              <a:rPr lang="ja-JP" altLang="en-US" sz="1600" dirty="0" smtClean="0"/>
              <a:t>以下，</a:t>
            </a:r>
            <a:r>
              <a:rPr kumimoji="1" lang="ja-JP" altLang="en-US" sz="1600" dirty="0" smtClean="0"/>
              <a:t>　　</a:t>
            </a:r>
            <a:r>
              <a:rPr lang="en-US" altLang="ja-JP" sz="1600" dirty="0" smtClean="0"/>
              <a:t> (epoch)</a:t>
            </a:r>
            <a:r>
              <a:rPr lang="ja-JP" altLang="en-US" sz="1600" dirty="0" smtClean="0"/>
              <a:t>で音源切り替わりを仮定，</a:t>
            </a:r>
            <a:r>
              <a:rPr lang="ja-JP" altLang="en-US" sz="1600" dirty="0"/>
              <a:t>式</a:t>
            </a:r>
            <a:r>
              <a:rPr lang="en-US" altLang="ja-JP" sz="1600" dirty="0" smtClean="0"/>
              <a:t>(2’)</a:t>
            </a:r>
            <a:r>
              <a:rPr lang="ja-JP" altLang="en-US" sz="1600" dirty="0" smtClean="0"/>
              <a:t>では，　　　　　　　　　（総</a:t>
            </a:r>
            <a:r>
              <a:rPr lang="en-US" altLang="ja-JP" sz="1600" dirty="0" smtClean="0"/>
              <a:t>epoch</a:t>
            </a:r>
            <a:r>
              <a:rPr lang="ja-JP" altLang="en-US" sz="1600" dirty="0" smtClean="0"/>
              <a:t>個数</a:t>
            </a:r>
            <a:r>
              <a:rPr lang="en-US" altLang="ja-JP" sz="1600" dirty="0" smtClean="0"/>
              <a:t>)</a:t>
            </a:r>
            <a:r>
              <a:rPr lang="ja-JP" altLang="en-US" sz="1600" dirty="0" smtClean="0"/>
              <a:t>を仮定</a:t>
            </a:r>
            <a:r>
              <a:rPr lang="en-US" altLang="ja-JP" sz="1600" dirty="0" smtClean="0"/>
              <a:t>)</a:t>
            </a:r>
            <a:endParaRPr kumimoji="1" lang="ja-JP" altLang="en-US" sz="1600" dirty="0"/>
          </a:p>
        </p:txBody>
      </p:sp>
      <p:pic>
        <p:nvPicPr>
          <p:cNvPr id="10" name="図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14244" y="6538912"/>
            <a:ext cx="1077756" cy="191129"/>
          </a:xfrm>
          <a:prstGeom prst="rect">
            <a:avLst/>
          </a:prstGeom>
        </p:spPr>
      </p:pic>
      <p:pic>
        <p:nvPicPr>
          <p:cNvPr id="11" name="図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30366" y="6482821"/>
            <a:ext cx="218135" cy="247220"/>
          </a:xfrm>
          <a:prstGeom prst="rect">
            <a:avLst/>
          </a:prstGeom>
        </p:spPr>
      </p:pic>
    </p:spTree>
    <p:extLst>
      <p:ext uri="{BB962C8B-B14F-4D97-AF65-F5344CB8AC3E}">
        <p14:creationId xmlns:p14="http://schemas.microsoft.com/office/powerpoint/2010/main" val="6879344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54360" y="172100"/>
            <a:ext cx="8363272" cy="657231"/>
          </a:xfrm>
        </p:spPr>
        <p:txBody>
          <a:bodyPr>
            <a:normAutofit/>
          </a:bodyPr>
          <a:lstStyle/>
          <a:p>
            <a:r>
              <a:rPr lang="en-US" altLang="ja-JP" sz="3200" dirty="0" smtClean="0"/>
              <a:t>4.</a:t>
            </a:r>
            <a:r>
              <a:rPr lang="ja-JP" altLang="en-US" sz="3200" dirty="0"/>
              <a:t>提案</a:t>
            </a:r>
            <a:r>
              <a:rPr lang="ja-JP" altLang="en-US" sz="3200" dirty="0" smtClean="0"/>
              <a:t>する適応型</a:t>
            </a:r>
            <a:r>
              <a:rPr lang="en-US" altLang="ja-JP" sz="3200" dirty="0" smtClean="0"/>
              <a:t>BSS</a:t>
            </a:r>
            <a:r>
              <a:rPr lang="ja-JP" altLang="en-US" sz="3200" dirty="0" smtClean="0"/>
              <a:t>問題</a:t>
            </a:r>
            <a:r>
              <a:rPr lang="en-US" altLang="ja-JP" sz="3200" dirty="0" smtClean="0"/>
              <a:t>-</a:t>
            </a:r>
            <a:r>
              <a:rPr lang="ja-JP" altLang="en-US" sz="3200" dirty="0" smtClean="0"/>
              <a:t>分離行列</a:t>
            </a:r>
            <a:endParaRPr kumimoji="1" lang="ja-JP" altLang="en-US" sz="3200" dirty="0"/>
          </a:p>
        </p:txBody>
      </p:sp>
      <p:sp>
        <p:nvSpPr>
          <p:cNvPr id="3" name="サブタイトル 2"/>
          <p:cNvSpPr>
            <a:spLocks noGrp="1"/>
          </p:cNvSpPr>
          <p:nvPr>
            <p:ph type="subTitle" idx="1"/>
          </p:nvPr>
        </p:nvSpPr>
        <p:spPr>
          <a:xfrm>
            <a:off x="323528" y="902742"/>
            <a:ext cx="8424936" cy="5681737"/>
          </a:xfrm>
        </p:spPr>
        <p:txBody>
          <a:bodyPr>
            <a:normAutofit/>
          </a:bodyPr>
          <a:lstStyle/>
          <a:p>
            <a:endParaRPr kumimoji="1" lang="en-US" altLang="ja-JP" sz="2800" dirty="0">
              <a:solidFill>
                <a:schemeClr val="tx1"/>
              </a:solidFill>
            </a:endParaRPr>
          </a:p>
          <a:p>
            <a:pPr algn="l"/>
            <a:r>
              <a:rPr kumimoji="1" lang="ja-JP" altLang="en-US" sz="2800" dirty="0">
                <a:solidFill>
                  <a:schemeClr val="tx1"/>
                </a:solidFill>
              </a:rPr>
              <a:t>　　　　　　　　　　　　　　　　　　　　　　</a:t>
            </a:r>
            <a:r>
              <a:rPr lang="ja-JP" altLang="en-US" sz="2800" dirty="0">
                <a:solidFill>
                  <a:schemeClr val="tx1"/>
                </a:solidFill>
              </a:rPr>
              <a:t>　　　            </a:t>
            </a:r>
            <a:endParaRPr kumimoji="1" lang="ja-JP" altLang="en-US" sz="2800" dirty="0">
              <a:solidFill>
                <a:schemeClr val="tx1"/>
              </a:solidFill>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403198" y="1682917"/>
                <a:ext cx="8175870" cy="594971"/>
              </a:xfrm>
              <a:prstGeom prst="rect">
                <a:avLst/>
              </a:prstGeom>
              <a:noFill/>
            </p:spPr>
            <p:txBody>
              <a:bodyPr wrap="square" rtlCol="0">
                <a:spAutoFit/>
              </a:bodyPr>
              <a:lstStyle/>
              <a:p>
                <a:r>
                  <a:rPr kumimoji="1" lang="ja-JP" altLang="en-US" sz="2800" u="sng" dirty="0"/>
                  <a:t>観測信号</a:t>
                </a:r>
                <a14:m>
                  <m:oMath xmlns:m="http://schemas.openxmlformats.org/officeDocument/2006/math">
                    <m:r>
                      <a:rPr lang="ja-JP" altLang="en-US" sz="2800" u="sng">
                        <a:latin typeface="Cambria Math" panose="02040503050406030204" pitchFamily="18" charset="0"/>
                      </a:rPr>
                      <m:t>　</m:t>
                    </m:r>
                    <m:r>
                      <a:rPr lang="ja-JP" altLang="en-US" sz="2800" i="1" u="sng" smtClean="0">
                        <a:latin typeface="Cambria Math" panose="02040503050406030204" pitchFamily="18" charset="0"/>
                      </a:rPr>
                      <m:t>　</m:t>
                    </m:r>
                    <m:r>
                      <a:rPr lang="ja-JP" altLang="en-US" sz="2800" i="1" u="sng">
                        <a:latin typeface="Cambria Math" panose="02040503050406030204" pitchFamily="18" charset="0"/>
                      </a:rPr>
                      <m:t>　</m:t>
                    </m:r>
                    <m:r>
                      <a:rPr lang="ja-JP" altLang="en-US" sz="2800" i="1" u="sng" smtClean="0">
                        <a:latin typeface="Cambria Math" panose="02040503050406030204" pitchFamily="18" charset="0"/>
                      </a:rPr>
                      <m:t>　</m:t>
                    </m:r>
                    <m:r>
                      <a:rPr lang="ja-JP" altLang="en-US" sz="2800" i="1" u="sng">
                        <a:latin typeface="Cambria Math" panose="02040503050406030204" pitchFamily="18" charset="0"/>
                      </a:rPr>
                      <m:t>から</m:t>
                    </m:r>
                  </m:oMath>
                </a14:m>
                <a:r>
                  <a:rPr kumimoji="1" lang="ja-JP" altLang="en-US" sz="2800" u="sng" dirty="0"/>
                  <a:t>信号源の推定値　</a:t>
                </a:r>
                <a14:m>
                  <m:oMath xmlns:m="http://schemas.openxmlformats.org/officeDocument/2006/math">
                    <m:r>
                      <a:rPr lang="ja-JP" altLang="en-US" sz="2800" i="1" u="sng" dirty="0">
                        <a:latin typeface="Cambria Math" panose="02040503050406030204" pitchFamily="18" charset="0"/>
                      </a:rPr>
                      <m:t>　</m:t>
                    </m:r>
                    <m:r>
                      <a:rPr lang="ja-JP" altLang="en-US" sz="2800" i="1" u="sng" dirty="0" smtClean="0">
                        <a:latin typeface="Cambria Math" panose="02040503050406030204" pitchFamily="18" charset="0"/>
                      </a:rPr>
                      <m:t>　</m:t>
                    </m:r>
                    <m:r>
                      <a:rPr lang="en-US" altLang="ja-JP" sz="2800" b="0" i="1" u="sng" dirty="0" smtClean="0">
                        <a:latin typeface="Cambria Math" panose="02040503050406030204" pitchFamily="18" charset="0"/>
                      </a:rPr>
                      <m:t> </m:t>
                    </m:r>
                    <m:r>
                      <a:rPr lang="ja-JP" altLang="en-US" sz="2800" i="1" u="sng" dirty="0">
                        <a:latin typeface="Cambria Math" panose="02040503050406030204" pitchFamily="18" charset="0"/>
                      </a:rPr>
                      <m:t>　</m:t>
                    </m:r>
                    <m:r>
                      <a:rPr lang="ja-JP" altLang="en-US" sz="2800" i="1" u="sng" dirty="0" smtClean="0">
                        <a:latin typeface="Cambria Math" panose="02040503050406030204" pitchFamily="18" charset="0"/>
                      </a:rPr>
                      <m:t>　</m:t>
                    </m:r>
                    <m:r>
                      <a:rPr lang="ja-JP" altLang="en-US" sz="2800" i="1" u="sng">
                        <a:latin typeface="Cambria Math" panose="02040503050406030204" pitchFamily="18" charset="0"/>
                      </a:rPr>
                      <m:t>を</m:t>
                    </m:r>
                  </m:oMath>
                </a14:m>
                <a:r>
                  <a:rPr kumimoji="1" lang="ja-JP" altLang="en-US" sz="2800" u="sng" dirty="0"/>
                  <a:t>得る</a:t>
                </a: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03198" y="1682917"/>
                <a:ext cx="8175870" cy="594971"/>
              </a:xfrm>
              <a:prstGeom prst="rect">
                <a:avLst/>
              </a:prstGeom>
              <a:blipFill rotWithShape="0">
                <a:blip r:embed="rId2"/>
                <a:stretch>
                  <a:fillRect l="-1491" t="-3061" b="-22449"/>
                </a:stretch>
              </a:blipFill>
            </p:spPr>
            <p:txBody>
              <a:bodyPr/>
              <a:lstStyle/>
              <a:p>
                <a:r>
                  <a:rPr lang="ja-JP" altLang="en-US">
                    <a:noFill/>
                  </a:rPr>
                  <a:t> </a:t>
                </a:r>
              </a:p>
            </p:txBody>
          </p:sp>
        </mc:Fallback>
      </mc:AlternateContent>
      <p:sp>
        <p:nvSpPr>
          <p:cNvPr id="14" name="スライド番号プレースホルダー 13"/>
          <p:cNvSpPr>
            <a:spLocks noGrp="1"/>
          </p:cNvSpPr>
          <p:nvPr>
            <p:ph type="sldNum" sz="quarter" idx="12"/>
          </p:nvPr>
        </p:nvSpPr>
        <p:spPr/>
        <p:txBody>
          <a:bodyPr/>
          <a:lstStyle/>
          <a:p>
            <a:fld id="{C9689C3F-6F3D-43EB-BA0D-08FB6809879B}" type="slidenum">
              <a:rPr kumimoji="1" lang="ja-JP" altLang="en-US" smtClean="0"/>
              <a:pPr/>
              <a:t>8</a:t>
            </a:fld>
            <a:endParaRPr kumimoji="1" lang="ja-JP" altLang="en-US" dirty="0"/>
          </a:p>
        </p:txBody>
      </p:sp>
      <p:sp>
        <p:nvSpPr>
          <p:cNvPr id="6" name="角丸四角形 5"/>
          <p:cNvSpPr/>
          <p:nvPr/>
        </p:nvSpPr>
        <p:spPr>
          <a:xfrm>
            <a:off x="377394" y="1192002"/>
            <a:ext cx="7991524" cy="5333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91030" y="3937297"/>
            <a:ext cx="1077888" cy="379822"/>
          </a:xfrm>
          <a:prstGeom prst="rect">
            <a:avLst/>
          </a:prstGeom>
          <a:noFill/>
        </p:spPr>
        <p:txBody>
          <a:bodyPr wrap="square" rtlCol="0">
            <a:spAutoFit/>
          </a:bodyPr>
          <a:lstStyle/>
          <a:p>
            <a:r>
              <a:rPr kumimoji="1" lang="en-US" altLang="ja-JP" dirty="0" smtClean="0"/>
              <a:t>……..(</a:t>
            </a:r>
            <a:r>
              <a:rPr lang="ja-JP" altLang="en-US" dirty="0"/>
              <a:t>３</a:t>
            </a:r>
            <a:r>
              <a:rPr kumimoji="1" lang="en-US" altLang="ja-JP" dirty="0" smtClean="0"/>
              <a:t>)</a:t>
            </a:r>
            <a:endParaRPr kumimoji="1" lang="ja-JP" altLang="en-US" dirty="0"/>
          </a:p>
        </p:txBody>
      </p:sp>
      <p:sp>
        <p:nvSpPr>
          <p:cNvPr id="23" name="テキスト ボックス 22"/>
          <p:cNvSpPr txBox="1"/>
          <p:nvPr/>
        </p:nvSpPr>
        <p:spPr>
          <a:xfrm>
            <a:off x="6694193" y="1368944"/>
            <a:ext cx="1848125" cy="369332"/>
          </a:xfrm>
          <a:prstGeom prst="rect">
            <a:avLst/>
          </a:prstGeom>
          <a:noFill/>
        </p:spPr>
        <p:txBody>
          <a:bodyPr wrap="square" rtlCol="0">
            <a:spAutoFit/>
          </a:bodyPr>
          <a:lstStyle/>
          <a:p>
            <a:r>
              <a:rPr kumimoji="1" lang="ja-JP" altLang="en-US" dirty="0"/>
              <a:t>　（再喝</a:t>
            </a:r>
            <a:r>
              <a:rPr lang="ja-JP" altLang="en-US" dirty="0"/>
              <a:t>）</a:t>
            </a:r>
            <a:endParaRPr kumimoji="1" lang="ja-JP" altLang="en-US" dirty="0"/>
          </a:p>
        </p:txBody>
      </p:sp>
      <p:sp>
        <p:nvSpPr>
          <p:cNvPr id="25" name="テキスト ボックス 24"/>
          <p:cNvSpPr txBox="1"/>
          <p:nvPr/>
        </p:nvSpPr>
        <p:spPr>
          <a:xfrm>
            <a:off x="398242" y="905178"/>
            <a:ext cx="2362314" cy="584775"/>
          </a:xfrm>
          <a:prstGeom prst="rect">
            <a:avLst/>
          </a:prstGeom>
          <a:solidFill>
            <a:schemeClr val="accent2">
              <a:lumMod val="20000"/>
              <a:lumOff val="80000"/>
            </a:schemeClr>
          </a:solidFill>
          <a:ln>
            <a:solidFill>
              <a:schemeClr val="accent2"/>
            </a:solidFill>
          </a:ln>
        </p:spPr>
        <p:txBody>
          <a:bodyPr wrap="square" rtlCol="0">
            <a:spAutoFit/>
          </a:bodyPr>
          <a:lstStyle/>
          <a:p>
            <a:r>
              <a:rPr lang="ja-JP" altLang="en-US" sz="3200" dirty="0"/>
              <a:t>  </a:t>
            </a:r>
            <a:r>
              <a:rPr lang="en-US" altLang="ja-JP" sz="3200" dirty="0"/>
              <a:t>BSS</a:t>
            </a:r>
            <a:r>
              <a:rPr lang="ja-JP" altLang="en-US" sz="3200" dirty="0"/>
              <a:t>の目標</a:t>
            </a:r>
            <a:endParaRPr kumimoji="1" lang="ja-JP" altLang="en-US" sz="3200" dirty="0"/>
          </a:p>
        </p:txBody>
      </p:sp>
      <p:sp>
        <p:nvSpPr>
          <p:cNvPr id="29" name="テキスト ボックス 28"/>
          <p:cNvSpPr txBox="1"/>
          <p:nvPr/>
        </p:nvSpPr>
        <p:spPr>
          <a:xfrm>
            <a:off x="6704007" y="2309710"/>
            <a:ext cx="1550204" cy="461665"/>
          </a:xfrm>
          <a:prstGeom prst="rect">
            <a:avLst/>
          </a:prstGeom>
          <a:solidFill>
            <a:schemeClr val="bg1"/>
          </a:solidFill>
          <a:ln>
            <a:solidFill>
              <a:schemeClr val="accent2"/>
            </a:solidFill>
          </a:ln>
        </p:spPr>
        <p:txBody>
          <a:bodyPr wrap="square" rtlCol="0">
            <a:spAutoFit/>
          </a:bodyPr>
          <a:lstStyle/>
          <a:p>
            <a:r>
              <a:rPr lang="ja-JP" altLang="en-US" sz="2400" dirty="0">
                <a:solidFill>
                  <a:srgbClr val="FF0000"/>
                </a:solidFill>
              </a:rPr>
              <a:t>分離行列</a:t>
            </a:r>
            <a:endParaRPr kumimoji="1" lang="ja-JP" altLang="en-US" sz="2400" dirty="0">
              <a:solidFill>
                <a:srgbClr val="FF0000"/>
              </a:solidFill>
            </a:endParaRPr>
          </a:p>
        </p:txBody>
      </p:sp>
      <p:cxnSp>
        <p:nvCxnSpPr>
          <p:cNvPr id="32" name="直線矢印コネクタ 31"/>
          <p:cNvCxnSpPr/>
          <p:nvPr/>
        </p:nvCxnSpPr>
        <p:spPr>
          <a:xfrm flipH="1">
            <a:off x="4377281" y="2673790"/>
            <a:ext cx="2282951" cy="212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3185584" y="2303031"/>
            <a:ext cx="1191698" cy="483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931" y="1837735"/>
            <a:ext cx="833379" cy="327653"/>
          </a:xfrm>
          <a:prstGeom prst="rect">
            <a:avLst/>
          </a:prstGeom>
        </p:spPr>
      </p:pic>
      <p:pic>
        <p:nvPicPr>
          <p:cNvPr id="63" name="図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9589" y="1333266"/>
            <a:ext cx="3490623" cy="351902"/>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348" y="1797208"/>
            <a:ext cx="1099141" cy="360912"/>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7827" y="2368903"/>
            <a:ext cx="3932817" cy="389581"/>
          </a:xfrm>
          <a:prstGeom prst="rect">
            <a:avLst/>
          </a:prstGeom>
        </p:spPr>
      </p:pic>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6932" y="2980103"/>
            <a:ext cx="3847534" cy="414741"/>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55773" y="2980103"/>
            <a:ext cx="1498438" cy="419048"/>
          </a:xfrm>
          <a:prstGeom prst="rect">
            <a:avLst/>
          </a:prstGeom>
        </p:spPr>
      </p:pic>
      <p:sp>
        <p:nvSpPr>
          <p:cNvPr id="67" name="上下矢印 66"/>
          <p:cNvSpPr/>
          <p:nvPr/>
        </p:nvSpPr>
        <p:spPr>
          <a:xfrm>
            <a:off x="3781433" y="3517938"/>
            <a:ext cx="250507" cy="404543"/>
          </a:xfrm>
          <a:prstGeom prst="upDownArrow">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9837" y="3960685"/>
            <a:ext cx="5698365" cy="457143"/>
          </a:xfrm>
          <a:prstGeom prst="rect">
            <a:avLst/>
          </a:prstGeom>
        </p:spPr>
      </p:pic>
      <p:pic>
        <p:nvPicPr>
          <p:cNvPr id="22" name="図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1135" y="4389330"/>
            <a:ext cx="842246" cy="245423"/>
          </a:xfrm>
          <a:prstGeom prst="rect">
            <a:avLst/>
          </a:prstGeom>
        </p:spPr>
      </p:pic>
      <p:sp>
        <p:nvSpPr>
          <p:cNvPr id="71" name="テキスト ボックス 70"/>
          <p:cNvSpPr txBox="1"/>
          <p:nvPr/>
        </p:nvSpPr>
        <p:spPr>
          <a:xfrm>
            <a:off x="4184768" y="3527518"/>
            <a:ext cx="1062897" cy="461665"/>
          </a:xfrm>
          <a:prstGeom prst="rect">
            <a:avLst/>
          </a:prstGeom>
          <a:noFill/>
        </p:spPr>
        <p:txBody>
          <a:bodyPr wrap="square" rtlCol="0">
            <a:spAutoFit/>
          </a:bodyPr>
          <a:lstStyle/>
          <a:p>
            <a:r>
              <a:rPr lang="ja-JP" altLang="en-US" sz="2400" dirty="0">
                <a:solidFill>
                  <a:schemeClr val="tx2"/>
                </a:solidFill>
              </a:rPr>
              <a:t>等価</a:t>
            </a:r>
            <a:endParaRPr kumimoji="1" lang="ja-JP" altLang="en-US" sz="2400" dirty="0">
              <a:solidFill>
                <a:schemeClr val="tx2"/>
              </a:solidFill>
            </a:endParaRPr>
          </a:p>
        </p:txBody>
      </p:sp>
      <p:pic>
        <p:nvPicPr>
          <p:cNvPr id="26" name="図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30442" y="5135808"/>
            <a:ext cx="5805854" cy="442694"/>
          </a:xfrm>
          <a:prstGeom prst="rect">
            <a:avLst/>
          </a:prstGeom>
        </p:spPr>
      </p:pic>
      <p:sp>
        <p:nvSpPr>
          <p:cNvPr id="28" name="右カーブ矢印 27"/>
          <p:cNvSpPr/>
          <p:nvPr/>
        </p:nvSpPr>
        <p:spPr>
          <a:xfrm>
            <a:off x="827583" y="4221088"/>
            <a:ext cx="485669" cy="115212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311517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9689C3F-6F3D-43EB-BA0D-08FB6809879B}" type="slidenum">
              <a:rPr kumimoji="1" lang="ja-JP" altLang="en-US" smtClean="0"/>
              <a:pPr/>
              <a:t>9</a:t>
            </a:fld>
            <a:endParaRPr kumimoji="1" lang="ja-JP" altLang="en-US" dirty="0"/>
          </a:p>
        </p:txBody>
      </p:sp>
      <p:sp>
        <p:nvSpPr>
          <p:cNvPr id="16" name="正方形/長方形 15"/>
          <p:cNvSpPr/>
          <p:nvPr/>
        </p:nvSpPr>
        <p:spPr>
          <a:xfrm>
            <a:off x="456839" y="5243990"/>
            <a:ext cx="8687161" cy="461665"/>
          </a:xfrm>
          <a:prstGeom prst="rect">
            <a:avLst/>
          </a:prstGeom>
        </p:spPr>
        <p:txBody>
          <a:bodyPr wrap="square">
            <a:spAutoFit/>
          </a:bodyPr>
          <a:lstStyle/>
          <a:p>
            <a:r>
              <a:rPr lang="ja-JP" altLang="en-US" sz="2400" dirty="0"/>
              <a:t>実際には　　　　　</a:t>
            </a:r>
            <a:r>
              <a:rPr lang="ja-JP" altLang="en-US" sz="2400" dirty="0" smtClean="0"/>
              <a:t> は</a:t>
            </a:r>
            <a:r>
              <a:rPr lang="ja-JP" altLang="en-US" sz="2400" dirty="0"/>
              <a:t>未知　　　　　　　　　で</a:t>
            </a:r>
            <a:r>
              <a:rPr lang="ja-JP" altLang="en-US" sz="2400" dirty="0" smtClean="0"/>
              <a:t>推定    </a:t>
            </a:r>
            <a:r>
              <a:rPr lang="en-US" altLang="ja-JP" dirty="0" smtClean="0"/>
              <a:t>(</a:t>
            </a:r>
            <a:r>
              <a:rPr lang="ja-JP" altLang="en-US" dirty="0" smtClean="0"/>
              <a:t> </a:t>
            </a:r>
            <a:r>
              <a:rPr lang="ja-JP" altLang="en-US" sz="2400" dirty="0" smtClean="0"/>
              <a:t>      　 </a:t>
            </a:r>
            <a:r>
              <a:rPr lang="ja-JP" altLang="en-US" dirty="0" smtClean="0"/>
              <a:t>の詳細は付録）</a:t>
            </a:r>
            <a:endParaRPr lang="en-US" altLang="ja-JP" dirty="0"/>
          </a:p>
        </p:txBody>
      </p:sp>
      <p:sp>
        <p:nvSpPr>
          <p:cNvPr id="55" name="右矢印 54"/>
          <p:cNvSpPr/>
          <p:nvPr/>
        </p:nvSpPr>
        <p:spPr>
          <a:xfrm>
            <a:off x="3862720" y="5318425"/>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テキスト ボックス 67"/>
          <p:cNvSpPr txBox="1"/>
          <p:nvPr/>
        </p:nvSpPr>
        <p:spPr>
          <a:xfrm>
            <a:off x="7698262" y="4538821"/>
            <a:ext cx="1077888" cy="379822"/>
          </a:xfrm>
          <a:prstGeom prst="rect">
            <a:avLst/>
          </a:prstGeom>
          <a:noFill/>
        </p:spPr>
        <p:txBody>
          <a:bodyPr wrap="square" rtlCol="0">
            <a:spAutoFit/>
          </a:bodyPr>
          <a:lstStyle/>
          <a:p>
            <a:r>
              <a:rPr kumimoji="1" lang="en-US" altLang="ja-JP" dirty="0" smtClean="0"/>
              <a:t>……..(4)</a:t>
            </a:r>
            <a:endParaRPr kumimoji="1" lang="ja-JP" altLang="en-US" dirty="0"/>
          </a:p>
        </p:txBody>
      </p:sp>
      <p:sp>
        <p:nvSpPr>
          <p:cNvPr id="74" name="テキスト ボックス 73"/>
          <p:cNvSpPr txBox="1"/>
          <p:nvPr/>
        </p:nvSpPr>
        <p:spPr>
          <a:xfrm>
            <a:off x="5730987" y="5902362"/>
            <a:ext cx="3298647" cy="379822"/>
          </a:xfrm>
          <a:prstGeom prst="rect">
            <a:avLst/>
          </a:prstGeom>
          <a:noFill/>
        </p:spPr>
        <p:txBody>
          <a:bodyPr wrap="square" rtlCol="0">
            <a:spAutoFit/>
          </a:bodyPr>
          <a:lstStyle/>
          <a:p>
            <a:r>
              <a:rPr kumimoji="1" lang="en-US" altLang="ja-JP" dirty="0" smtClean="0"/>
              <a:t>                                        ……..(5)</a:t>
            </a:r>
            <a:endParaRPr kumimoji="1" lang="ja-JP" altLang="en-US" dirty="0"/>
          </a:p>
        </p:txBody>
      </p:sp>
      <p:sp>
        <p:nvSpPr>
          <p:cNvPr id="9" name="正方形/長方形 8"/>
          <p:cNvSpPr/>
          <p:nvPr/>
        </p:nvSpPr>
        <p:spPr>
          <a:xfrm>
            <a:off x="489810" y="1856153"/>
            <a:ext cx="6890501" cy="1569660"/>
          </a:xfrm>
          <a:prstGeom prst="rect">
            <a:avLst/>
          </a:prstGeom>
        </p:spPr>
        <p:txBody>
          <a:bodyPr wrap="square">
            <a:spAutoFit/>
          </a:bodyPr>
          <a:lstStyle/>
          <a:p>
            <a:r>
              <a:rPr lang="en-US" altLang="ja-JP" dirty="0"/>
              <a:t> </a:t>
            </a:r>
            <a:r>
              <a:rPr lang="ja-JP" altLang="en-US" u="sng" dirty="0"/>
              <a:t>信号の</a:t>
            </a:r>
            <a:r>
              <a:rPr lang="en-US" altLang="ja-JP" u="sng" dirty="0" err="1"/>
              <a:t>quasistationry</a:t>
            </a:r>
            <a:r>
              <a:rPr lang="ja-JP" altLang="en-US" u="sng" dirty="0" smtClean="0"/>
              <a:t>性</a:t>
            </a:r>
            <a:r>
              <a:rPr lang="ja-JP" altLang="en-US" dirty="0" smtClean="0"/>
              <a:t>， </a:t>
            </a:r>
            <a:r>
              <a:rPr lang="en-US" altLang="ja-JP" dirty="0" smtClean="0"/>
              <a:t>(</a:t>
            </a:r>
            <a:r>
              <a:rPr lang="ja-JP" altLang="en-US" dirty="0" smtClean="0"/>
              <a:t>詳細は付録に添付</a:t>
            </a:r>
            <a:r>
              <a:rPr lang="en-US" altLang="ja-JP" dirty="0" smtClean="0"/>
              <a:t>)</a:t>
            </a:r>
          </a:p>
          <a:p>
            <a:endParaRPr lang="en-US" altLang="ja-JP" dirty="0" smtClean="0"/>
          </a:p>
          <a:p>
            <a:r>
              <a:rPr lang="ja-JP" altLang="en-US" u="sng" dirty="0" smtClean="0"/>
              <a:t> 信号源</a:t>
            </a:r>
            <a:r>
              <a:rPr lang="ja-JP" altLang="en-US" u="sng" dirty="0"/>
              <a:t>の</a:t>
            </a:r>
            <a:r>
              <a:rPr lang="ja-JP" altLang="en-US" u="sng" dirty="0" smtClean="0"/>
              <a:t>平均値    </a:t>
            </a:r>
            <a:r>
              <a:rPr lang="ja-JP" altLang="en-US" sz="2000" dirty="0" smtClean="0"/>
              <a:t>，</a:t>
            </a:r>
            <a:endParaRPr lang="en-US" altLang="ja-JP" sz="2000" dirty="0" smtClean="0"/>
          </a:p>
          <a:p>
            <a:endParaRPr lang="en-US" altLang="ja-JP" sz="2000" u="sng" dirty="0"/>
          </a:p>
          <a:p>
            <a:r>
              <a:rPr lang="ja-JP" altLang="en-US" sz="2000" u="sng" dirty="0" smtClean="0"/>
              <a:t>元</a:t>
            </a:r>
            <a:r>
              <a:rPr lang="ja-JP" altLang="en-US" sz="2000" u="sng" dirty="0"/>
              <a:t>の信号源が統計的に独立であること</a:t>
            </a:r>
          </a:p>
        </p:txBody>
      </p:sp>
      <p:sp>
        <p:nvSpPr>
          <p:cNvPr id="11" name="正方形/長方形 10"/>
          <p:cNvSpPr/>
          <p:nvPr/>
        </p:nvSpPr>
        <p:spPr>
          <a:xfrm>
            <a:off x="244180" y="1198319"/>
            <a:ext cx="9112478" cy="461665"/>
          </a:xfrm>
          <a:prstGeom prst="rect">
            <a:avLst/>
          </a:prstGeom>
        </p:spPr>
        <p:txBody>
          <a:bodyPr wrap="square">
            <a:spAutoFit/>
          </a:bodyPr>
          <a:lstStyle/>
          <a:p>
            <a:pPr marL="285750" indent="-285750">
              <a:buFont typeface="Wingdings" panose="05000000000000000000" pitchFamily="2" charset="2"/>
              <a:buChar char="l"/>
            </a:pPr>
            <a:r>
              <a:rPr lang="ja-JP" altLang="en-US" sz="2400" dirty="0"/>
              <a:t>観測信号　　　　　から式</a:t>
            </a:r>
            <a:r>
              <a:rPr lang="en-US" altLang="ja-JP" sz="2400" dirty="0" smtClean="0"/>
              <a:t>(3)</a:t>
            </a:r>
            <a:r>
              <a:rPr lang="ja-JP" altLang="en-US" sz="2400" dirty="0"/>
              <a:t>に示す　　　　　　を</a:t>
            </a:r>
            <a:r>
              <a:rPr lang="ja-JP" altLang="en-US" sz="2400" dirty="0" smtClean="0"/>
              <a:t>得られる３条件</a:t>
            </a:r>
            <a:r>
              <a:rPr lang="en-US" altLang="ja-JP" sz="2400" dirty="0"/>
              <a:t>:</a:t>
            </a:r>
          </a:p>
        </p:txBody>
      </p:sp>
      <p:pic>
        <p:nvPicPr>
          <p:cNvPr id="78" name="図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4528" y="2401812"/>
            <a:ext cx="218942" cy="291923"/>
          </a:xfrm>
          <a:prstGeom prst="rect">
            <a:avLst/>
          </a:prstGeom>
        </p:spPr>
      </p:pic>
      <p:sp>
        <p:nvSpPr>
          <p:cNvPr id="41" name="フローチャート: 結合子 40"/>
          <p:cNvSpPr/>
          <p:nvPr/>
        </p:nvSpPr>
        <p:spPr>
          <a:xfrm>
            <a:off x="6228184" y="4546782"/>
            <a:ext cx="291903" cy="413876"/>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矢印コネクタ 78"/>
          <p:cNvCxnSpPr/>
          <p:nvPr/>
        </p:nvCxnSpPr>
        <p:spPr>
          <a:xfrm flipH="1">
            <a:off x="6406269" y="4049512"/>
            <a:ext cx="198501" cy="4375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6196851" y="3671864"/>
            <a:ext cx="2970702" cy="369332"/>
          </a:xfrm>
          <a:prstGeom prst="rect">
            <a:avLst/>
          </a:prstGeom>
          <a:noFill/>
        </p:spPr>
        <p:txBody>
          <a:bodyPr wrap="square" rtlCol="0">
            <a:spAutoFit/>
          </a:bodyPr>
          <a:lstStyle/>
          <a:p>
            <a:r>
              <a:rPr lang="en-US" altLang="ja-JP" dirty="0">
                <a:solidFill>
                  <a:srgbClr val="FF0000"/>
                </a:solidFill>
              </a:rPr>
              <a:t>epoch</a:t>
            </a:r>
            <a:r>
              <a:rPr lang="ja-JP" altLang="en-US" dirty="0">
                <a:solidFill>
                  <a:srgbClr val="FF0000"/>
                </a:solidFill>
              </a:rPr>
              <a:t>のフレームにより変動</a:t>
            </a:r>
            <a:endParaRPr kumimoji="1" lang="ja-JP" altLang="en-US" dirty="0">
              <a:solidFill>
                <a:srgbClr val="FF0000"/>
              </a:solidFill>
            </a:endParaRPr>
          </a:p>
        </p:txBody>
      </p:sp>
      <p:sp>
        <p:nvSpPr>
          <p:cNvPr id="81" name="タイトル 1"/>
          <p:cNvSpPr txBox="1">
            <a:spLocks/>
          </p:cNvSpPr>
          <p:nvPr/>
        </p:nvSpPr>
        <p:spPr>
          <a:xfrm>
            <a:off x="611560" y="339046"/>
            <a:ext cx="7772400" cy="640020"/>
          </a:xfrm>
          <a:prstGeom prst="rect">
            <a:avLst/>
          </a:prstGeom>
        </p:spPr>
        <p:txBody>
          <a:bodyPr>
            <a:normAutofit fontScale="975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t>4</a:t>
            </a:r>
            <a:r>
              <a:rPr lang="en-US" altLang="ja-JP" sz="3200" dirty="0" smtClean="0"/>
              <a:t>.</a:t>
            </a:r>
            <a:r>
              <a:rPr lang="ja-JP" altLang="en-US" sz="3200" dirty="0"/>
              <a:t>提案</a:t>
            </a:r>
            <a:r>
              <a:rPr lang="ja-JP" altLang="en-US" sz="3200" dirty="0" smtClean="0"/>
              <a:t>する適応型</a:t>
            </a:r>
            <a:r>
              <a:rPr lang="en-US" altLang="ja-JP" sz="3200" dirty="0"/>
              <a:t>BSS</a:t>
            </a:r>
            <a:r>
              <a:rPr lang="ja-JP" altLang="en-US" sz="3200" dirty="0"/>
              <a:t>問題</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85" y="3856530"/>
            <a:ext cx="3670189" cy="414155"/>
          </a:xfrm>
          <a:prstGeom prst="rect">
            <a:avLst/>
          </a:prstGeom>
        </p:spPr>
      </p:pic>
      <p:sp>
        <p:nvSpPr>
          <p:cNvPr id="7" name="左中かっこ 6"/>
          <p:cNvSpPr/>
          <p:nvPr/>
        </p:nvSpPr>
        <p:spPr>
          <a:xfrm>
            <a:off x="323528" y="1772816"/>
            <a:ext cx="288032" cy="172819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楕円 121"/>
          <p:cNvSpPr/>
          <p:nvPr/>
        </p:nvSpPr>
        <p:spPr>
          <a:xfrm>
            <a:off x="5796136" y="4497045"/>
            <a:ext cx="757064" cy="51745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0" name="直線矢印コネクタ 9"/>
          <p:cNvCxnSpPr>
            <a:endCxn id="23" idx="0"/>
          </p:cNvCxnSpPr>
          <p:nvPr/>
        </p:nvCxnSpPr>
        <p:spPr>
          <a:xfrm>
            <a:off x="4157474" y="3391237"/>
            <a:ext cx="2017194" cy="110580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4540037" y="3309235"/>
            <a:ext cx="1866231" cy="369332"/>
          </a:xfrm>
          <a:prstGeom prst="rect">
            <a:avLst/>
          </a:prstGeom>
          <a:noFill/>
        </p:spPr>
        <p:txBody>
          <a:bodyPr wrap="square" rtlCol="0">
            <a:spAutoFit/>
          </a:bodyPr>
          <a:lstStyle/>
          <a:p>
            <a:r>
              <a:rPr lang="ja-JP" altLang="en-US" dirty="0" smtClean="0">
                <a:solidFill>
                  <a:srgbClr val="C00000"/>
                </a:solidFill>
              </a:rPr>
              <a:t>対角行列になる</a:t>
            </a:r>
            <a:endParaRPr kumimoji="1" lang="ja-JP" altLang="en-US" dirty="0">
              <a:solidFill>
                <a:srgbClr val="C00000"/>
              </a:solidFill>
            </a:endParaRPr>
          </a:p>
        </p:txBody>
      </p:sp>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3971" y="1300762"/>
            <a:ext cx="984262" cy="309340"/>
          </a:xfrm>
          <a:prstGeom prst="rect">
            <a:avLst/>
          </a:prstGeom>
        </p:spPr>
      </p:pic>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5011" y="1332524"/>
            <a:ext cx="1141410" cy="304376"/>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872" y="5779821"/>
            <a:ext cx="4873070" cy="787383"/>
          </a:xfrm>
          <a:prstGeom prst="rect">
            <a:avLst/>
          </a:prstGeom>
        </p:spPr>
      </p:pic>
      <p:pic>
        <p:nvPicPr>
          <p:cNvPr id="22" name="図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2743" y="5332666"/>
            <a:ext cx="1002054" cy="297643"/>
          </a:xfrm>
          <a:prstGeom prst="rect">
            <a:avLst/>
          </a:prstGeom>
        </p:spPr>
      </p:pic>
      <p:pic>
        <p:nvPicPr>
          <p:cNvPr id="24" name="図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7269" y="5300357"/>
            <a:ext cx="1058447" cy="339986"/>
          </a:xfrm>
          <a:prstGeom prst="rect">
            <a:avLst/>
          </a:prstGeom>
        </p:spPr>
      </p:pic>
      <p:pic>
        <p:nvPicPr>
          <p:cNvPr id="26" name="図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221" y="5371291"/>
            <a:ext cx="713301" cy="260198"/>
          </a:xfrm>
          <a:prstGeom prst="rect">
            <a:avLst/>
          </a:prstGeom>
        </p:spPr>
      </p:pic>
      <p:pic>
        <p:nvPicPr>
          <p:cNvPr id="6" name="図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6158" y="4511996"/>
            <a:ext cx="5764153" cy="471602"/>
          </a:xfrm>
          <a:prstGeom prst="rect">
            <a:avLst/>
          </a:prstGeom>
        </p:spPr>
      </p:pic>
    </p:spTree>
    <p:extLst>
      <p:ext uri="{BB962C8B-B14F-4D97-AF65-F5344CB8AC3E}">
        <p14:creationId xmlns:p14="http://schemas.microsoft.com/office/powerpoint/2010/main" val="3823839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11073</TotalTime>
  <Words>2769</Words>
  <Application>Microsoft Office PowerPoint</Application>
  <PresentationFormat>画面に合わせる (4:3)</PresentationFormat>
  <Paragraphs>793</Paragraphs>
  <Slides>60</Slides>
  <Notes>14</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2</vt:i4>
      </vt:variant>
      <vt:variant>
        <vt:lpstr>スライド タイトル</vt:lpstr>
      </vt:variant>
      <vt:variant>
        <vt:i4>60</vt:i4>
      </vt:variant>
    </vt:vector>
  </HeadingPairs>
  <TitlesOfParts>
    <vt:vector size="71" baseType="lpstr">
      <vt:lpstr>ＭＳ Ｐゴシック</vt:lpstr>
      <vt:lpstr>游ゴシック</vt:lpstr>
      <vt:lpstr>游明朝</vt:lpstr>
      <vt:lpstr>Arial</vt:lpstr>
      <vt:lpstr>Calibri</vt:lpstr>
      <vt:lpstr>Cambria Math</vt:lpstr>
      <vt:lpstr>Times New Roman</vt:lpstr>
      <vt:lpstr>Wingdings</vt:lpstr>
      <vt:lpstr>Office テーマ</vt:lpstr>
      <vt:lpstr>数式</vt:lpstr>
      <vt:lpstr>ワークシート</vt:lpstr>
      <vt:lpstr>畳み込み混合下における同時対角化問題を適用した適応型ブラインド音源分離</vt:lpstr>
      <vt:lpstr>目次</vt:lpstr>
      <vt:lpstr>1, はじめに(研究背景)</vt:lpstr>
      <vt:lpstr>2.従来の固定型BSS問題と提案する適応型BSS問題</vt:lpstr>
      <vt:lpstr>3. 研究目的</vt:lpstr>
      <vt:lpstr>PowerPoint プレゼンテーション</vt:lpstr>
      <vt:lpstr>PowerPoint プレゼンテーション</vt:lpstr>
      <vt:lpstr>4.提案する適応型BSS問題-分離行列</vt:lpstr>
      <vt:lpstr>PowerPoint プレゼンテーション</vt:lpstr>
      <vt:lpstr>4. 提案する適応型BSS問題</vt:lpstr>
      <vt:lpstr>4. 提案する適応型BSS問題</vt:lpstr>
      <vt:lpstr>４．提案する適応型BSS問題</vt:lpstr>
      <vt:lpstr>PowerPoint プレゼンテーション</vt:lpstr>
      <vt:lpstr>5.シミュレーション条件</vt:lpstr>
      <vt:lpstr>5.シミュレーション条件</vt:lpstr>
      <vt:lpstr>6.シミュレーション結果</vt:lpstr>
      <vt:lpstr>6. シミュレーション結果</vt:lpstr>
      <vt:lpstr>7.まとめ，今後の予定</vt:lpstr>
      <vt:lpstr>8.  参考文献</vt:lpstr>
      <vt:lpstr>PowerPoint プレゼンテーション</vt:lpstr>
      <vt:lpstr>PowerPoint プレゼンテーション</vt:lpstr>
      <vt:lpstr>9. 付録 –評価量の </vt:lpstr>
      <vt:lpstr>9. 付録-  提案②でのDMDIの詳細</vt:lpstr>
      <vt:lpstr>9. 付録-予備シミュレーション</vt:lpstr>
      <vt:lpstr>PowerPoint プレゼンテーション</vt:lpstr>
      <vt:lpstr>PowerPoint プレゼンテーション</vt:lpstr>
      <vt:lpstr>PowerPoint プレゼンテーション</vt:lpstr>
      <vt:lpstr>11. 付録(DＭＤＩアルゴリズムのまとめ)</vt:lpstr>
      <vt:lpstr>10. 付録</vt:lpstr>
      <vt:lpstr>5. DIEM</vt:lpstr>
      <vt:lpstr>PowerPoint プレゼンテーション</vt:lpstr>
      <vt:lpstr>PowerPoint プレゼンテーション</vt:lpstr>
      <vt:lpstr>4. 提案(音声で用いる共分散行列)</vt:lpstr>
      <vt:lpstr>6.シミュレーション</vt:lpstr>
      <vt:lpstr>6.シミュレーション</vt:lpstr>
      <vt:lpstr>      6.  シミュレーション(ノイズを混入したとき) </vt:lpstr>
      <vt:lpstr>6. シミュレーション(結果)</vt:lpstr>
      <vt:lpstr>8. まとめ</vt:lpstr>
      <vt:lpstr>9.  参考文献</vt:lpstr>
      <vt:lpstr>10. 付録(DIEMのまとめ)</vt:lpstr>
      <vt:lpstr>10. 付録 （ＤＩＥＭアルゴリズムの詳細)</vt:lpstr>
      <vt:lpstr>10.付録</vt:lpstr>
      <vt:lpstr>10.付録</vt:lpstr>
      <vt:lpstr>10. 付録</vt:lpstr>
      <vt:lpstr>9,付録</vt:lpstr>
      <vt:lpstr>9,付録</vt:lpstr>
      <vt:lpstr>10. 付録</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Diagonalization E</dc:title>
  <dc:creator>nishiyama</dc:creator>
  <cp:lastModifiedBy>西山慶</cp:lastModifiedBy>
  <cp:revision>818</cp:revision>
  <cp:lastPrinted>2017-10-27T05:56:01Z</cp:lastPrinted>
  <dcterms:created xsi:type="dcterms:W3CDTF">2015-11-29T04:08:43Z</dcterms:created>
  <dcterms:modified xsi:type="dcterms:W3CDTF">2017-12-03T16:17:08Z</dcterms:modified>
</cp:coreProperties>
</file>